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86" r:id="rId3"/>
    <p:sldId id="285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58" autoAdjust="0"/>
    <p:restoredTop sz="94660"/>
  </p:normalViewPr>
  <p:slideViewPr>
    <p:cSldViewPr>
      <p:cViewPr varScale="1">
        <p:scale>
          <a:sx n="154" d="100"/>
          <a:sy n="154" d="100"/>
        </p:scale>
        <p:origin x="2010" y="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D5DD5EB-6703-4F7B-A5B7-505884406AB0}" type="datetimeFigureOut">
              <a:rPr lang="en-US" altLang="en-US"/>
              <a:pPr/>
              <a:t>2/19/2018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74C9FAF-7930-4CCF-AAA5-CC7359227F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39684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 dirty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/>
            <a:fld id="{E8603BE1-DB23-4371-8268-B0747CF53523}" type="slidenum">
              <a:rPr lang="en-US" altLang="sv-SE"/>
              <a:pPr eaLnBrk="1" hangingPunct="1"/>
              <a:t>1</a:t>
            </a:fld>
            <a:endParaRPr lang="en-US" altLang="sv-SE"/>
          </a:p>
        </p:txBody>
      </p:sp>
    </p:spTree>
    <p:extLst>
      <p:ext uri="{BB962C8B-B14F-4D97-AF65-F5344CB8AC3E}">
        <p14:creationId xmlns:p14="http://schemas.microsoft.com/office/powerpoint/2010/main" val="17862220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2CBF6E-9631-4CEA-BD2A-A7C30167BD8D}" type="datetimeFigureOut">
              <a:rPr lang="zh-CN" altLang="en-US"/>
              <a:pPr/>
              <a:t>2018/2/19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4204C5-3DAD-4B02-8104-66BB7F6EF3A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111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666F2F-7DA8-41BB-9A4D-34D4BA018538}" type="datetimeFigureOut">
              <a:rPr lang="zh-CN" altLang="en-US"/>
              <a:pPr/>
              <a:t>2018/2/19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E48355-68CB-4BFA-832C-11DE20029BE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571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5E1967-4DF0-4230-B7FF-82AB1B006251}" type="datetimeFigureOut">
              <a:rPr lang="zh-CN" altLang="en-US"/>
              <a:pPr/>
              <a:t>2018/2/19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C1C6B7-6F33-46A6-AF06-0CB0A343819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308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B651E3-ADE4-40D3-A90A-641F73CF1132}" type="datetimeFigureOut">
              <a:rPr lang="zh-CN" altLang="en-US"/>
              <a:pPr/>
              <a:t>2018/2/19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D16F7C-95DD-4D1A-B741-902C025A72B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436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99F2C60-5916-4692-AC19-76CF68778C2A}" type="datetimeFigureOut">
              <a:rPr lang="zh-CN" altLang="en-US"/>
              <a:pPr/>
              <a:t>2018/2/19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5786B4-895E-4C84-BDF9-71D0377C27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245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A351B8-4EC2-4914-9963-2959228D4DBB}" type="datetimeFigureOut">
              <a:rPr lang="zh-CN" altLang="en-US"/>
              <a:pPr/>
              <a:t>2018/2/19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EC18B5-9155-4679-8F18-A75981C461B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311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B1F7D4-E83D-4427-86C5-EB36B09D0541}" type="datetimeFigureOut">
              <a:rPr lang="zh-CN" altLang="en-US"/>
              <a:pPr/>
              <a:t>2018/2/19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A6B129-43A4-4A8F-AD8C-4CE9EA58F9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661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28B532-5D01-4AB7-89F8-127258D94A16}" type="datetimeFigureOut">
              <a:rPr lang="zh-CN" altLang="en-US"/>
              <a:pPr/>
              <a:t>2018/2/19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FC74AB-A9B3-4EAA-8134-5E2531F7EBB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405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48067F-DEE5-4CB9-9B33-92C583414D59}" type="datetimeFigureOut">
              <a:rPr lang="zh-CN" altLang="en-US"/>
              <a:pPr/>
              <a:t>2018/2/19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29B330-651D-46A5-9819-A126EC4D2FC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560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AD5193-8F5B-4ED5-B1D6-A6FFB93C9394}" type="datetimeFigureOut">
              <a:rPr lang="zh-CN" altLang="en-US"/>
              <a:pPr/>
              <a:t>2018/2/19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E1815-E820-4F1D-8D0A-2098EC207E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686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B7DCBA-EAE5-4D6B-B1D9-7DA9A0BF15C8}" type="datetimeFigureOut">
              <a:rPr lang="zh-CN" altLang="en-US"/>
              <a:pPr/>
              <a:t>2018/2/19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2E4A87-F903-4FA0-B4CD-39BE5C0379A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861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41925962-C943-404D-8CA2-CC0D5EBC312A}" type="datetimeFigureOut">
              <a:rPr lang="zh-CN" altLang="en-US"/>
              <a:pPr/>
              <a:t>2018/2/19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EE957A2B-7D86-4EB0-8A7C-7F7A62B91D2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ea typeface="+mj-ea"/>
              </a:rPr>
              <a:t>Way forward on </a:t>
            </a:r>
            <a:r>
              <a:rPr lang="en-US" dirty="0" err="1">
                <a:ea typeface="+mj-ea"/>
              </a:rPr>
              <a:t>eFeMTC</a:t>
            </a:r>
            <a:r>
              <a:rPr lang="en-US" dirty="0">
                <a:ea typeface="+mj-ea"/>
              </a:rPr>
              <a:t> RRM requirements under CRS muting</a:t>
            </a:r>
            <a:endParaRPr lang="en-US" dirty="0">
              <a:solidFill>
                <a:srgbClr val="FF0000"/>
              </a:solidFill>
              <a:ea typeface="+mj-ea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95288" y="4149725"/>
            <a:ext cx="7993062" cy="20161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800" dirty="0">
                <a:solidFill>
                  <a:schemeClr val="tx1"/>
                </a:solidFill>
              </a:rPr>
              <a:t>Ericsson</a:t>
            </a:r>
            <a:endParaRPr lang="en-US" altLang="en-US" sz="28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33375"/>
            <a:ext cx="8497887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sv-SE" sz="2000" b="1" dirty="0"/>
              <a:t>3GPP TSG-RAN WG4 Meeting #86                                                       R4-1802810</a:t>
            </a:r>
            <a:endParaRPr lang="en-US" altLang="sv-SE" sz="2000" b="1" dirty="0">
              <a:solidFill>
                <a:srgbClr val="FF0000"/>
              </a:solidFill>
              <a:highlight>
                <a:srgbClr val="FFFF00"/>
              </a:highlight>
            </a:endParaRPr>
          </a:p>
          <a:p>
            <a:pPr>
              <a:buNone/>
            </a:pPr>
            <a:r>
              <a:rPr lang="en-GB" altLang="zh-CN" sz="2000" b="1" dirty="0"/>
              <a:t>Athens, Greece, 26 February – 2 Mars, 2018</a:t>
            </a:r>
            <a:endParaRPr lang="zh-CN" altLang="zh-CN" sz="2000" b="1" dirty="0"/>
          </a:p>
          <a:p>
            <a:pPr>
              <a:buNone/>
            </a:pPr>
            <a:r>
              <a:rPr lang="sv-SE" altLang="sv-SE" sz="2000" b="1" dirty="0"/>
              <a:t>Agenda Item: 6.19.4.2</a:t>
            </a:r>
            <a:endParaRPr lang="sv-SE" altLang="sv-SE" sz="2000" b="1" dirty="0">
              <a:highlight>
                <a:srgbClr val="FFFF00"/>
              </a:highligh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38246C-8C7C-46A5-A48D-3B0DB36009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Proposals for CRS muting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27E7E8-E8B0-4EC3-A6D9-D70C7B685B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dirty="0"/>
              <a:t>Initial cell acquisition</a:t>
            </a:r>
          </a:p>
          <a:p>
            <a:pPr lvl="1"/>
            <a:r>
              <a:rPr lang="en-GB" sz="2000" dirty="0"/>
              <a:t>CRS transmissions are switched on over full BW in 1 DL subframe every 10 </a:t>
            </a:r>
            <a:r>
              <a:rPr lang="en-GB" sz="2000" dirty="0" err="1"/>
              <a:t>ms</a:t>
            </a:r>
            <a:r>
              <a:rPr lang="en-GB" sz="2000" dirty="0"/>
              <a:t> and CRS muting information (such as frequency, location, timing etc.), which is optional for the UE to use, is also communicated to the UE. </a:t>
            </a:r>
          </a:p>
          <a:p>
            <a:r>
              <a:rPr lang="en-GB" sz="2400" dirty="0"/>
              <a:t>Muted CRS BW for category M2</a:t>
            </a:r>
          </a:p>
          <a:p>
            <a:pPr lvl="1"/>
            <a:r>
              <a:rPr lang="en-US" sz="2000" dirty="0"/>
              <a:t>For category M2 UEs, CRS transmissions in the center frequency and corresponding UE timing requirements are defined as in Table 2. </a:t>
            </a:r>
          </a:p>
          <a:p>
            <a:pPr lvl="1"/>
            <a:endParaRPr lang="en-US" sz="20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EE8922D-A870-4733-B7D4-664D998030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624" y="4725144"/>
            <a:ext cx="6266133" cy="1331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5986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1143000"/>
          </a:xfrm>
        </p:spPr>
        <p:txBody>
          <a:bodyPr/>
          <a:lstStyle/>
          <a:p>
            <a:r>
              <a:rPr lang="en-US" altLang="sv-SE" sz="3600" dirty="0"/>
              <a:t>Proposals on high-velocity support for </a:t>
            </a:r>
            <a:r>
              <a:rPr lang="en-US" altLang="sv-SE" sz="3600" dirty="0" err="1"/>
              <a:t>efeMTC</a:t>
            </a:r>
            <a:endParaRPr lang="en-US" altLang="sv-SE" sz="3600" dirty="0"/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457200" y="979488"/>
            <a:ext cx="8291513" cy="5113337"/>
          </a:xfrm>
        </p:spPr>
        <p:txBody>
          <a:bodyPr/>
          <a:lstStyle/>
          <a:p>
            <a:r>
              <a:rPr lang="en-GB" altLang="ko-KR" sz="2000" b="1" u="sng" dirty="0"/>
              <a:t>On intra-frequency DRX requirements</a:t>
            </a:r>
          </a:p>
          <a:p>
            <a:pPr lvl="1"/>
            <a:r>
              <a:rPr lang="en-GB" sz="2000" dirty="0"/>
              <a:t>The DRX measurement requirements are relaxed by a factor of 2 for shorter DRX cycle length and they are kept unchanged for the longest DRX cycle lengths compared to the current high-speed DRX cycle measurement requirements. </a:t>
            </a:r>
          </a:p>
          <a:p>
            <a:pPr lvl="1"/>
            <a:endParaRPr lang="en-GB" altLang="ko-KR" sz="1200" b="1" u="sng" dirty="0"/>
          </a:p>
          <a:p>
            <a:r>
              <a:rPr lang="en-US" altLang="ko-KR" sz="2000" b="1" u="sng" dirty="0"/>
              <a:t>On gap-sharing allocation</a:t>
            </a:r>
          </a:p>
          <a:p>
            <a:pPr lvl="1"/>
            <a:r>
              <a:rPr lang="en-US" sz="2000" dirty="0"/>
              <a:t>Introduce a new measurement gap sharing table for </a:t>
            </a:r>
            <a:r>
              <a:rPr lang="en-US" sz="2000" dirty="0" err="1"/>
              <a:t>eFeMTC</a:t>
            </a:r>
            <a:r>
              <a:rPr lang="en-US" sz="2000" dirty="0"/>
              <a:t> UEs operating under high-velocity.</a:t>
            </a:r>
          </a:p>
          <a:p>
            <a:pPr lvl="1"/>
            <a:endParaRPr lang="en-US" sz="2000" dirty="0"/>
          </a:p>
          <a:p>
            <a:r>
              <a:rPr lang="en-US" altLang="ko-KR" sz="2000" b="1" u="sng" dirty="0"/>
              <a:t>On information about high-velocity operation</a:t>
            </a:r>
            <a:r>
              <a:rPr lang="en-US" sz="2000" b="1" u="sng" dirty="0"/>
              <a:t> </a:t>
            </a:r>
            <a:endParaRPr lang="en-US" altLang="ko-KR" sz="2000" b="1" u="sng" dirty="0"/>
          </a:p>
          <a:p>
            <a:pPr lvl="1"/>
            <a:r>
              <a:rPr lang="en-US" sz="2000" dirty="0"/>
              <a:t>Reuse the existing </a:t>
            </a:r>
            <a:r>
              <a:rPr lang="en-US" sz="2000" i="1" dirty="0" err="1"/>
              <a:t>highSpeedEnhancedMeasFlag</a:t>
            </a:r>
            <a:r>
              <a:rPr lang="en-US" sz="2000" dirty="0"/>
              <a:t> indicator for </a:t>
            </a:r>
            <a:r>
              <a:rPr lang="en-US" sz="2000" dirty="0" err="1"/>
              <a:t>eFeMTC</a:t>
            </a:r>
            <a:r>
              <a:rPr lang="en-US" sz="2000" dirty="0"/>
              <a:t> UEs, and if this flag is signaled, the UE shall use the measurement gap allocation table associated with this flag and carry out measurements accordingly. </a:t>
            </a:r>
            <a:endParaRPr lang="en-GB" altLang="ko-KR" sz="600" dirty="0"/>
          </a:p>
          <a:p>
            <a:pPr lvl="1"/>
            <a:endParaRPr lang="en-GB" altLang="ko-KR" sz="1600" dirty="0"/>
          </a:p>
          <a:p>
            <a:pPr lvl="1"/>
            <a:endParaRPr lang="en-GB" altLang="ko-KR" sz="1600" dirty="0"/>
          </a:p>
          <a:p>
            <a:pPr lvl="1"/>
            <a:endParaRPr lang="en-GB" altLang="ko-KR" sz="1600" dirty="0"/>
          </a:p>
          <a:p>
            <a:pPr lvl="1"/>
            <a:endParaRPr lang="en-GB" altLang="ko-KR" sz="1600" dirty="0"/>
          </a:p>
          <a:p>
            <a:pPr lvl="1"/>
            <a:endParaRPr lang="en-GB" altLang="ko-KR" sz="1600" dirty="0"/>
          </a:p>
          <a:p>
            <a:pPr lvl="1"/>
            <a:endParaRPr lang="en-GB" altLang="ko-KR" sz="1600" dirty="0"/>
          </a:p>
          <a:p>
            <a:pPr lvl="1"/>
            <a:endParaRPr lang="en-GB" altLang="ko-KR" sz="1600" dirty="0"/>
          </a:p>
          <a:p>
            <a:pPr marL="457200" lvl="1" indent="0">
              <a:buNone/>
            </a:pPr>
            <a:endParaRPr lang="en-US" altLang="ko-KR" sz="800" dirty="0"/>
          </a:p>
          <a:p>
            <a:pPr lvl="1"/>
            <a:endParaRPr lang="en-US" altLang="ko-KR" sz="1600" b="1" u="sng" dirty="0">
              <a:highlight>
                <a:srgbClr val="FFFF00"/>
              </a:highlight>
            </a:endParaRPr>
          </a:p>
          <a:p>
            <a:pPr lvl="1"/>
            <a:endParaRPr lang="en-GB" altLang="ko-KR" sz="1600" dirty="0"/>
          </a:p>
        </p:txBody>
      </p:sp>
    </p:spTree>
    <p:extLst>
      <p:ext uri="{BB962C8B-B14F-4D97-AF65-F5344CB8AC3E}">
        <p14:creationId xmlns:p14="http://schemas.microsoft.com/office/powerpoint/2010/main" val="21449160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33612</TotalTime>
  <Words>218</Words>
  <Application>Microsoft Office PowerPoint</Application>
  <PresentationFormat>On-screen Show (4:3)</PresentationFormat>
  <Paragraphs>28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SimSun</vt:lpstr>
      <vt:lpstr>SimSun</vt:lpstr>
      <vt:lpstr>Arial</vt:lpstr>
      <vt:lpstr>Calibri</vt:lpstr>
      <vt:lpstr>Office 主题</vt:lpstr>
      <vt:lpstr>Way forward on eFeMTC RRM requirements under CRS muting</vt:lpstr>
      <vt:lpstr>Proposals for CRS muting</vt:lpstr>
      <vt:lpstr>Proposals on high-velocity support for efeMTC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 Higher-Resolution RSTD Measurement Report Mapping</dc:title>
  <dc:creator>Huawei</dc:creator>
  <cp:lastModifiedBy>Santhan Thangarasa</cp:lastModifiedBy>
  <cp:revision>736</cp:revision>
  <dcterms:created xsi:type="dcterms:W3CDTF">2014-03-20T14:32:54Z</dcterms:created>
  <dcterms:modified xsi:type="dcterms:W3CDTF">2018-02-19T18:16:21Z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(3)hDq/hI8QCADvFJoDMGW4XsLewwSn+SVdSjJgIbm+uOW2rVkrMkW/r8UPHb0tI/IdzOJI0Wjb
dVr+Q3zLS93pi/2kkQ3rL+77Rx3Nb3TQQHg6rjDXN74xOoJq7VUZe8jOU/uSsQ63fwcnLKEN
+/oDjX+dwXfB2tMniCPdqs7CqLx1J7JHjGgvB7NMVkksCQ6jmb+6D50XHU7hsnXQHKxzJeSM
FmHFm8E+vqJ5BWgigQ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Y08xnuhz3FIuMUvEAuxfb9NhKY6zKMbOauzjwmuTL3nxQbCaP8L+Kn
sCs9sHS1L3d/Kg7i4uafiXGGTH2lOM23l5Y6E66oDN3menwDHe2Ssb4UdjvNHElGj94t7VL5
hWxPmrObI/OiXwcU6/wOy3MLssMLoKsY2rTp2P8Jp0EPQb6m0b3hfCFxuY3I4jDd7ZDrQa50
WhfxeXYun30AS8eZ/33alr6YmxPhNxsuHlzn</vt:lpwstr>
  </property>
  <property fmtid="{D5CDD505-2E9C-101B-9397-08002B2CF9AE}" pid="5" name="_2015_ms_pID_7253431_00">
    <vt:lpwstr>_2015_ms_pID_7253431</vt:lpwstr>
  </property>
  <property fmtid="{D5CDD505-2E9C-101B-9397-08002B2CF9AE}" pid="6" name="_2015_ms_pID_7253432">
    <vt:lpwstr>dBexIOCThbpniud6Jl3ZaH2QJWqymHZ8ZKcT
re1vdd6X</vt:lpwstr>
  </property>
  <property fmtid="{D5CDD505-2E9C-101B-9397-08002B2CF9AE}" pid="7" name="_2015_ms_pID_7253432_00">
    <vt:lpwstr>_2015_ms_pID_7253432</vt:lpwstr>
  </property>
  <property fmtid="{D5CDD505-2E9C-101B-9397-08002B2CF9AE}" pid="8" name="_NewReviewCycle">
    <vt:lpwstr/>
  </property>
  <property fmtid="{D5CDD505-2E9C-101B-9397-08002B2CF9AE}" pid="9" name="_readonly">
    <vt:lpwstr/>
  </property>
  <property fmtid="{D5CDD505-2E9C-101B-9397-08002B2CF9AE}" pid="10" name="_change">
    <vt:lpwstr/>
  </property>
  <property fmtid="{D5CDD505-2E9C-101B-9397-08002B2CF9AE}" pid="11" name="_full-control">
    <vt:lpwstr/>
  </property>
  <property fmtid="{D5CDD505-2E9C-101B-9397-08002B2CF9AE}" pid="12" name="sflag">
    <vt:lpwstr>1502458151</vt:lpwstr>
  </property>
  <property fmtid="{D5CDD505-2E9C-101B-9397-08002B2CF9AE}" pid="13" name="_AdHocReviewCycleID">
    <vt:i4>1641498908</vt:i4>
  </property>
  <property fmtid="{D5CDD505-2E9C-101B-9397-08002B2CF9AE}" pid="14" name="_EmailSubject">
    <vt:lpwstr>Draft WF on MTC CRS muting</vt:lpwstr>
  </property>
  <property fmtid="{D5CDD505-2E9C-101B-9397-08002B2CF9AE}" pid="15" name="_AuthorEmail">
    <vt:lpwstr>jaehor@qti.qualcomm.com</vt:lpwstr>
  </property>
  <property fmtid="{D5CDD505-2E9C-101B-9397-08002B2CF9AE}" pid="16" name="_AuthorEmailDisplayName">
    <vt:lpwstr>Jaeho Ryu</vt:lpwstr>
  </property>
</Properties>
</file>