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4" r:id="rId5"/>
    <p:sldId id="265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3/1/2018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3/1/2018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3/1/2018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en-US" altLang="zh-CN" sz="4800" dirty="0" smtClean="0"/>
              <a:t>WF </a:t>
            </a:r>
            <a:r>
              <a:rPr lang="en-US" sz="4800" dirty="0" smtClean="0"/>
              <a:t>on NR </a:t>
            </a:r>
            <a:r>
              <a:rPr lang="en-US" sz="4800" dirty="0"/>
              <a:t>TDD UL/DL configurations and HPUE behavior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altLang="zh-CN" sz="2800" dirty="0" smtClean="0"/>
              <a:t>v</a:t>
            </a:r>
            <a:r>
              <a:rPr lang="en-US" sz="2800" dirty="0" smtClean="0"/>
              <a:t>ivo, CMCC, OPPO, 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</a:t>
            </a:r>
            <a:r>
              <a:rPr lang="en-US" altLang="sv-SE" sz="2400" b="1" dirty="0" smtClean="0">
                <a:cs typeface="Arial" panose="020B0604020202020204" pitchFamily="34" charset="0"/>
              </a:rPr>
              <a:t>WG4</a:t>
            </a:r>
            <a:r>
              <a:rPr lang="en-GB" altLang="zh-CN" sz="2400" b="1" dirty="0"/>
              <a:t>#86</a:t>
            </a:r>
            <a:r>
              <a:rPr lang="en-US" altLang="sv-SE" sz="2400" b="1" dirty="0" smtClean="0">
                <a:cs typeface="Arial" panose="020B0604020202020204" pitchFamily="34" charset="0"/>
              </a:rPr>
              <a:t> Meeting                                                                R4-1802714</a:t>
            </a:r>
            <a:endParaRPr lang="sv-SE" altLang="sv-SE" sz="2400" b="1" dirty="0" smtClean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zh-CN" sz="2400" b="1" dirty="0"/>
              <a:t>Athens, Greece, 26</a:t>
            </a:r>
            <a:r>
              <a:rPr lang="en-GB" altLang="zh-CN" sz="2400" b="1" baseline="30000" dirty="0"/>
              <a:t>th </a:t>
            </a:r>
            <a:r>
              <a:rPr lang="en-GB" altLang="zh-CN" sz="2400" b="1" dirty="0"/>
              <a:t>Feb– 2</a:t>
            </a:r>
            <a:r>
              <a:rPr lang="en-GB" altLang="zh-CN" sz="2400" b="1" baseline="30000" dirty="0"/>
              <a:t>nd</a:t>
            </a:r>
            <a:r>
              <a:rPr lang="en-GB" altLang="zh-CN" sz="2400" b="1" dirty="0"/>
              <a:t> Mar, </a:t>
            </a:r>
            <a:r>
              <a:rPr lang="en-US" altLang="sv-SE" sz="2400" b="1" dirty="0" smtClean="0">
                <a:cs typeface="Arial" panose="020B0604020202020204" pitchFamily="34" charset="0"/>
              </a:rPr>
              <a:t>2018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</a:t>
            </a:r>
            <a:r>
              <a:rPr lang="en-US" altLang="zh-CN" dirty="0" smtClean="0"/>
              <a:t>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599276"/>
          </a:xfrm>
        </p:spPr>
        <p:txBody>
          <a:bodyPr>
            <a:normAutofit/>
          </a:bodyPr>
          <a:lstStyle/>
          <a:p>
            <a:pPr marL="365760" indent="-365760"/>
            <a:r>
              <a:rPr lang="en-US" altLang="zh-CN" dirty="0" smtClean="0"/>
              <a:t>The TDD UL/DL configuration problem was raised in RAN4#AH 1801 and a way forward was approved </a:t>
            </a:r>
            <a:r>
              <a:rPr lang="en-US" altLang="zh-CN" dirty="0"/>
              <a:t>in </a:t>
            </a:r>
            <a:r>
              <a:rPr lang="en-US" altLang="zh-CN" dirty="0" smtClean="0"/>
              <a:t>R4-1801125</a:t>
            </a:r>
            <a:endParaRPr lang="en-GB" altLang="zh-CN" dirty="0" smtClean="0"/>
          </a:p>
          <a:p>
            <a:pPr marL="365760" indent="-365760"/>
            <a:r>
              <a:rPr lang="en-GB" altLang="zh-CN" dirty="0" smtClean="0"/>
              <a:t>More papers were </a:t>
            </a:r>
            <a:r>
              <a:rPr lang="en-US" altLang="zh-CN" dirty="0" smtClean="0"/>
              <a:t>submitted in RAN4#86.</a:t>
            </a:r>
          </a:p>
        </p:txBody>
      </p:sp>
    </p:spTree>
    <p:extLst>
      <p:ext uri="{BB962C8B-B14F-4D97-AF65-F5344CB8AC3E}">
        <p14:creationId xmlns:p14="http://schemas.microsoft.com/office/powerpoint/2010/main" val="602945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365760"/>
            <a:r>
              <a:rPr lang="en-US" altLang="zh-CN" dirty="0" smtClean="0"/>
              <a:t>Setting </a:t>
            </a:r>
            <a:r>
              <a:rPr lang="en-US" altLang="zh-CN" dirty="0"/>
              <a:t>appropriate UL duty </a:t>
            </a:r>
            <a:r>
              <a:rPr lang="en-US" altLang="zh-CN" dirty="0" smtClean="0"/>
              <a:t>cycle is </a:t>
            </a:r>
            <a:r>
              <a:rPr lang="en-US" altLang="zh-CN" dirty="0"/>
              <a:t>a </a:t>
            </a:r>
            <a:r>
              <a:rPr lang="en-US" altLang="zh-CN" dirty="0" smtClean="0"/>
              <a:t>potential solution </a:t>
            </a:r>
            <a:r>
              <a:rPr lang="en-US" altLang="zh-CN" dirty="0"/>
              <a:t>to satisfy SAR requirements for </a:t>
            </a:r>
            <a:r>
              <a:rPr lang="en-US" altLang="zh-CN" dirty="0" smtClean="0"/>
              <a:t>HPUE.</a:t>
            </a:r>
          </a:p>
          <a:p>
            <a:pPr marL="822960" lvl="1" indent="-365760"/>
            <a:r>
              <a:rPr lang="en-US" altLang="zh-CN" dirty="0" smtClean="0"/>
              <a:t>Possible options are included in Annex.</a:t>
            </a:r>
            <a:endParaRPr lang="zh-CN" altLang="zh-CN" dirty="0"/>
          </a:p>
          <a:p>
            <a:pPr marL="365760" indent="-365760"/>
            <a:r>
              <a:rPr lang="en-US" altLang="zh-CN" dirty="0" smtClean="0"/>
              <a:t>Other </a:t>
            </a:r>
            <a:r>
              <a:rPr lang="en-US" altLang="zh-CN" dirty="0"/>
              <a:t>solutions are not precluded.</a:t>
            </a:r>
            <a:endParaRPr lang="zh-CN" altLang="zh-CN" dirty="0"/>
          </a:p>
          <a:p>
            <a:pPr marL="365760" indent="-365760"/>
            <a:r>
              <a:rPr lang="en-US" altLang="zh-CN" dirty="0" smtClean="0"/>
              <a:t>More analysis </a:t>
            </a:r>
            <a:r>
              <a:rPr lang="en-US" altLang="zh-CN" dirty="0"/>
              <a:t>are </a:t>
            </a:r>
            <a:r>
              <a:rPr lang="en-US" altLang="zh-CN" dirty="0" smtClean="0"/>
              <a:t>encouraged in next </a:t>
            </a:r>
            <a:r>
              <a:rPr lang="en-US" altLang="zh-CN" dirty="0"/>
              <a:t>meeting.</a:t>
            </a:r>
            <a:endParaRPr lang="zh-CN" altLang="zh-CN" dirty="0"/>
          </a:p>
          <a:p>
            <a:pPr marL="822960" lvl="1" indent="-365760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468730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Annex (1)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365760"/>
            <a:r>
              <a:rPr lang="en-US" altLang="zh-CN" dirty="0" smtClean="0"/>
              <a:t>Option 1:</a:t>
            </a:r>
          </a:p>
          <a:p>
            <a:pPr marL="822960" lvl="1" indent="-365760"/>
            <a:r>
              <a:rPr lang="en-US" altLang="zh-CN" dirty="0" smtClean="0"/>
              <a:t>Network configuration should satisfy: Less than 50% symbols were used as UL during a predefined evaluation period to ensure UE could operate in power class higher than default. Otherwise, UE is allowed to do power back off using P-MPR which is up </a:t>
            </a:r>
            <a:r>
              <a:rPr lang="en-US" altLang="zh-CN" dirty="0"/>
              <a:t>to UE </a:t>
            </a:r>
            <a:r>
              <a:rPr lang="en-US" altLang="zh-CN" dirty="0" smtClean="0"/>
              <a:t>implementation</a:t>
            </a:r>
          </a:p>
          <a:p>
            <a:pPr marL="1280160" lvl="2" indent="-365760"/>
            <a:r>
              <a:rPr lang="en-US" altLang="zh-CN" dirty="0" smtClean="0"/>
              <a:t>An evaluation period of [X] </a:t>
            </a:r>
            <a:r>
              <a:rPr lang="en-US" altLang="zh-CN" dirty="0" err="1" smtClean="0"/>
              <a:t>ms</a:t>
            </a:r>
            <a:r>
              <a:rPr lang="en-US" altLang="zh-CN" dirty="0" smtClean="0"/>
              <a:t> or [Y] symbols  in which the number could be discussed further</a:t>
            </a:r>
          </a:p>
          <a:p>
            <a:pPr marL="1280160" lvl="2" indent="-365760"/>
            <a:r>
              <a:rPr lang="en-US" dirty="0" smtClean="0"/>
              <a:t>The flexible symbols can be categorized to UL/DL/Gap considering statistical approach and/or other factors, the details are FFS</a:t>
            </a:r>
          </a:p>
          <a:p>
            <a:pPr marL="822960" lvl="1" indent="-365760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709002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Annex (2)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365760"/>
            <a:r>
              <a:rPr lang="en-US" altLang="zh-CN" dirty="0" smtClean="0"/>
              <a:t>Option 2: </a:t>
            </a:r>
          </a:p>
          <a:p>
            <a:pPr marL="822960" lvl="1" indent="-365760"/>
            <a:r>
              <a:rPr lang="en-US" altLang="zh-CN" dirty="0" smtClean="0"/>
              <a:t>Restrict the slot formats to those who satisfy  </a:t>
            </a:r>
            <a:r>
              <a:rPr lang="en-US" altLang="zh-CN" dirty="0"/>
              <a:t>50</a:t>
            </a:r>
            <a:r>
              <a:rPr lang="en-US" altLang="zh-CN" dirty="0" smtClean="0"/>
              <a:t>% duty </a:t>
            </a:r>
            <a:r>
              <a:rPr lang="en-US" altLang="zh-CN" dirty="0"/>
              <a:t>cycle </a:t>
            </a:r>
            <a:r>
              <a:rPr lang="en-US" altLang="zh-CN" dirty="0" smtClean="0"/>
              <a:t>restriction. </a:t>
            </a:r>
          </a:p>
          <a:p>
            <a:pPr marL="822960" lvl="1" indent="-365760"/>
            <a:r>
              <a:rPr lang="en-US" altLang="zh-CN" dirty="0" smtClean="0"/>
              <a:t>If </a:t>
            </a:r>
            <a:r>
              <a:rPr lang="en-US" altLang="zh-CN" dirty="0"/>
              <a:t>the TDD format is outside of the restricted set of TDD formats, the UE must still operate as HPUE, but may take P-MPR autonomously according to its implementation</a:t>
            </a:r>
            <a:r>
              <a:rPr lang="en-US" altLang="zh-CN" dirty="0" smtClean="0"/>
              <a:t>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823784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E0F2DD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7157</TotalTime>
  <Words>246</Words>
  <Application>Microsoft Office PowerPoint</Application>
  <PresentationFormat>宽屏</PresentationFormat>
  <Paragraphs>21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SimSun</vt:lpstr>
      <vt:lpstr>SimSun</vt:lpstr>
      <vt:lpstr>Arial</vt:lpstr>
      <vt:lpstr>Calibri</vt:lpstr>
      <vt:lpstr>Calibri Light</vt:lpstr>
      <vt:lpstr>Office Theme</vt:lpstr>
      <vt:lpstr>WF on NR TDD UL/DL configurations and HPUE behavior</vt:lpstr>
      <vt:lpstr>Background</vt:lpstr>
      <vt:lpstr>Way Forward</vt:lpstr>
      <vt:lpstr>Annex (1) </vt:lpstr>
      <vt:lpstr>Annex (2)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Jamesf Wang</dc:creator>
  <cp:lastModifiedBy>Sanjun Feng</cp:lastModifiedBy>
  <cp:revision>170</cp:revision>
  <dcterms:created xsi:type="dcterms:W3CDTF">2017-01-18T06:26:21Z</dcterms:created>
  <dcterms:modified xsi:type="dcterms:W3CDTF">2018-03-01T19:46:46Z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