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8" r:id="rId3"/>
    <p:sldId id="257" r:id="rId4"/>
    <p:sldId id="278" r:id="rId5"/>
    <p:sldId id="259" r:id="rId6"/>
    <p:sldId id="263" r:id="rId7"/>
    <p:sldId id="267" r:id="rId8"/>
    <p:sldId id="262" r:id="rId9"/>
    <p:sldId id="296" r:id="rId10"/>
    <p:sldId id="279" r:id="rId11"/>
    <p:sldId id="261" r:id="rId12"/>
    <p:sldId id="281" r:id="rId13"/>
    <p:sldId id="283" r:id="rId14"/>
    <p:sldId id="284" r:id="rId15"/>
    <p:sldId id="287" r:id="rId16"/>
    <p:sldId id="288" r:id="rId17"/>
    <p:sldId id="285" r:id="rId18"/>
    <p:sldId id="286" r:id="rId19"/>
    <p:sldId id="280" r:id="rId20"/>
    <p:sldId id="292" r:id="rId21"/>
    <p:sldId id="264" r:id="rId22"/>
    <p:sldId id="266" r:id="rId23"/>
    <p:sldId id="289" r:id="rId24"/>
    <p:sldId id="290" r:id="rId25"/>
    <p:sldId id="268" r:id="rId26"/>
    <p:sldId id="277" r:id="rId27"/>
    <p:sldId id="295" r:id="rId28"/>
    <p:sldId id="291" r:id="rId29"/>
    <p:sldId id="293" r:id="rId30"/>
    <p:sldId id="265" r:id="rId31"/>
    <p:sldId id="297" r:id="rId32"/>
    <p:sldId id="294" r:id="rId3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94660"/>
  </p:normalViewPr>
  <p:slideViewPr>
    <p:cSldViewPr snapToGrid="0">
      <p:cViewPr varScale="1">
        <p:scale>
          <a:sx n="94" d="100"/>
          <a:sy n="94" d="100"/>
        </p:scale>
        <p:origin x="68" y="1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C01535-54C5-4891-98FE-120630D5F563}" type="datetimeFigureOut">
              <a:rPr lang="en-GB" smtClean="0"/>
              <a:t>20/02/2018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471397-4F14-4E54-9D8A-FF1E20E45449}" type="slidenum">
              <a:rPr lang="en-GB" smtClean="0"/>
              <a:t>‹#›</a:t>
            </a:fld>
            <a:endParaRPr lang="en-GB"/>
          </a:p>
        </p:txBody>
      </p:sp>
    </p:spTree>
    <p:extLst>
      <p:ext uri="{BB962C8B-B14F-4D97-AF65-F5344CB8AC3E}">
        <p14:creationId xmlns:p14="http://schemas.microsoft.com/office/powerpoint/2010/main" val="3563179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8471397-4F14-4E54-9D8A-FF1E20E45449}" type="slidenum">
              <a:rPr lang="en-GB" smtClean="0"/>
              <a:t>20</a:t>
            </a:fld>
            <a:endParaRPr lang="en-GB"/>
          </a:p>
        </p:txBody>
      </p:sp>
    </p:spTree>
    <p:extLst>
      <p:ext uri="{BB962C8B-B14F-4D97-AF65-F5344CB8AC3E}">
        <p14:creationId xmlns:p14="http://schemas.microsoft.com/office/powerpoint/2010/main" val="3762078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8471397-4F14-4E54-9D8A-FF1E20E45449}" type="slidenum">
              <a:rPr lang="en-GB" smtClean="0"/>
              <a:t>26</a:t>
            </a:fld>
            <a:endParaRPr lang="en-GB"/>
          </a:p>
        </p:txBody>
      </p:sp>
    </p:spTree>
    <p:extLst>
      <p:ext uri="{BB962C8B-B14F-4D97-AF65-F5344CB8AC3E}">
        <p14:creationId xmlns:p14="http://schemas.microsoft.com/office/powerpoint/2010/main" val="3302169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BE41C12-F021-4E26-9559-EEEC2A72ECF3}"/>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a:extLst>
              <a:ext uri="{FF2B5EF4-FFF2-40B4-BE49-F238E27FC236}">
                <a16:creationId xmlns:a16="http://schemas.microsoft.com/office/drawing/2014/main" id="{2F5AED4B-AA94-4268-BFD3-073836271F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F765B2EA-7494-4159-B685-ED2A9800BF1C}"/>
              </a:ext>
            </a:extLst>
          </p:cNvPr>
          <p:cNvSpPr>
            <a:spLocks noGrp="1"/>
          </p:cNvSpPr>
          <p:nvPr>
            <p:ph type="dt" sz="half" idx="10"/>
          </p:nvPr>
        </p:nvSpPr>
        <p:spPr/>
        <p:txBody>
          <a:bodyPr/>
          <a:lstStyle/>
          <a:p>
            <a:fld id="{10878989-C712-4159-B984-4C8476746326}" type="datetimeFigureOut">
              <a:rPr kumimoji="1" lang="ja-JP" altLang="en-US" smtClean="0"/>
              <a:t>2018/2/20</a:t>
            </a:fld>
            <a:endParaRPr kumimoji="1" lang="ja-JP" altLang="en-US" dirty="0"/>
          </a:p>
        </p:txBody>
      </p:sp>
      <p:sp>
        <p:nvSpPr>
          <p:cNvPr id="5" name="フッター プレースホルダー 4">
            <a:extLst>
              <a:ext uri="{FF2B5EF4-FFF2-40B4-BE49-F238E27FC236}">
                <a16:creationId xmlns:a16="http://schemas.microsoft.com/office/drawing/2014/main" id="{F8CBD6E8-D7A4-4FE2-86F9-169F0E60C3C3}"/>
              </a:ext>
            </a:extLst>
          </p:cNvPr>
          <p:cNvSpPr>
            <a:spLocks noGrp="1"/>
          </p:cNvSpPr>
          <p:nvPr>
            <p:ph type="ftr" sz="quarter" idx="11"/>
          </p:nvPr>
        </p:nvSpPr>
        <p:spPr/>
        <p:txBody>
          <a:bodyPr/>
          <a:lstStyle/>
          <a:p>
            <a:endParaRPr kumimoji="1" lang="ja-JP" altLang="en-US" dirty="0"/>
          </a:p>
        </p:txBody>
      </p:sp>
      <p:sp>
        <p:nvSpPr>
          <p:cNvPr id="6" name="スライド番号プレースホルダー 5">
            <a:extLst>
              <a:ext uri="{FF2B5EF4-FFF2-40B4-BE49-F238E27FC236}">
                <a16:creationId xmlns:a16="http://schemas.microsoft.com/office/drawing/2014/main" id="{D6A6814E-3836-495D-A752-9623B389D5A2}"/>
              </a:ext>
            </a:extLst>
          </p:cNvPr>
          <p:cNvSpPr>
            <a:spLocks noGrp="1"/>
          </p:cNvSpPr>
          <p:nvPr>
            <p:ph type="sldNum" sz="quarter" idx="12"/>
          </p:nvPr>
        </p:nvSpPr>
        <p:spPr/>
        <p:txBody>
          <a:bodyPr/>
          <a:lstStyle/>
          <a:p>
            <a:fld id="{748B43C0-B842-4C1F-B2A5-EC0D23B8B098}" type="slidenum">
              <a:rPr kumimoji="1" lang="ja-JP" altLang="en-US" smtClean="0"/>
              <a:t>‹#›</a:t>
            </a:fld>
            <a:endParaRPr kumimoji="1" lang="ja-JP" altLang="en-US" dirty="0"/>
          </a:p>
        </p:txBody>
      </p:sp>
    </p:spTree>
    <p:extLst>
      <p:ext uri="{BB962C8B-B14F-4D97-AF65-F5344CB8AC3E}">
        <p14:creationId xmlns:p14="http://schemas.microsoft.com/office/powerpoint/2010/main" val="3766411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91DC00-CC53-45B3-A41C-C6AF05839D38}"/>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621276A-3472-4611-ACF4-1DBDCBD29039}"/>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19039AE-CC3A-449D-B9A5-55AE4CECD0E3}"/>
              </a:ext>
            </a:extLst>
          </p:cNvPr>
          <p:cNvSpPr>
            <a:spLocks noGrp="1"/>
          </p:cNvSpPr>
          <p:nvPr>
            <p:ph type="dt" sz="half" idx="10"/>
          </p:nvPr>
        </p:nvSpPr>
        <p:spPr/>
        <p:txBody>
          <a:bodyPr/>
          <a:lstStyle/>
          <a:p>
            <a:fld id="{10878989-C712-4159-B984-4C8476746326}" type="datetimeFigureOut">
              <a:rPr kumimoji="1" lang="ja-JP" altLang="en-US" smtClean="0"/>
              <a:t>2018/2/20</a:t>
            </a:fld>
            <a:endParaRPr kumimoji="1" lang="ja-JP" altLang="en-US" dirty="0"/>
          </a:p>
        </p:txBody>
      </p:sp>
      <p:sp>
        <p:nvSpPr>
          <p:cNvPr id="5" name="フッター プレースホルダー 4">
            <a:extLst>
              <a:ext uri="{FF2B5EF4-FFF2-40B4-BE49-F238E27FC236}">
                <a16:creationId xmlns:a16="http://schemas.microsoft.com/office/drawing/2014/main" id="{F38F3C67-D376-41B1-B166-093346E90A26}"/>
              </a:ext>
            </a:extLst>
          </p:cNvPr>
          <p:cNvSpPr>
            <a:spLocks noGrp="1"/>
          </p:cNvSpPr>
          <p:nvPr>
            <p:ph type="ftr" sz="quarter" idx="11"/>
          </p:nvPr>
        </p:nvSpPr>
        <p:spPr/>
        <p:txBody>
          <a:bodyPr/>
          <a:lstStyle/>
          <a:p>
            <a:endParaRPr kumimoji="1" lang="ja-JP" altLang="en-US" dirty="0"/>
          </a:p>
        </p:txBody>
      </p:sp>
      <p:sp>
        <p:nvSpPr>
          <p:cNvPr id="6" name="スライド番号プレースホルダー 5">
            <a:extLst>
              <a:ext uri="{FF2B5EF4-FFF2-40B4-BE49-F238E27FC236}">
                <a16:creationId xmlns:a16="http://schemas.microsoft.com/office/drawing/2014/main" id="{2E1FB050-BCDC-4886-BBF7-D023399E8CE7}"/>
              </a:ext>
            </a:extLst>
          </p:cNvPr>
          <p:cNvSpPr>
            <a:spLocks noGrp="1"/>
          </p:cNvSpPr>
          <p:nvPr>
            <p:ph type="sldNum" sz="quarter" idx="12"/>
          </p:nvPr>
        </p:nvSpPr>
        <p:spPr/>
        <p:txBody>
          <a:bodyPr/>
          <a:lstStyle/>
          <a:p>
            <a:fld id="{748B43C0-B842-4C1F-B2A5-EC0D23B8B098}" type="slidenum">
              <a:rPr kumimoji="1" lang="ja-JP" altLang="en-US" smtClean="0"/>
              <a:t>‹#›</a:t>
            </a:fld>
            <a:endParaRPr kumimoji="1" lang="ja-JP" altLang="en-US" dirty="0"/>
          </a:p>
        </p:txBody>
      </p:sp>
    </p:spTree>
    <p:extLst>
      <p:ext uri="{BB962C8B-B14F-4D97-AF65-F5344CB8AC3E}">
        <p14:creationId xmlns:p14="http://schemas.microsoft.com/office/powerpoint/2010/main" val="2604373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0F32004B-7BEE-48A9-A0C6-960833B0FA26}"/>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A52069B-1544-45D1-9252-299EF122C2A1}"/>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79BDC36-4721-4655-BF5B-65F1FA4FEC36}"/>
              </a:ext>
            </a:extLst>
          </p:cNvPr>
          <p:cNvSpPr>
            <a:spLocks noGrp="1"/>
          </p:cNvSpPr>
          <p:nvPr>
            <p:ph type="dt" sz="half" idx="10"/>
          </p:nvPr>
        </p:nvSpPr>
        <p:spPr/>
        <p:txBody>
          <a:bodyPr/>
          <a:lstStyle/>
          <a:p>
            <a:fld id="{10878989-C712-4159-B984-4C8476746326}" type="datetimeFigureOut">
              <a:rPr kumimoji="1" lang="ja-JP" altLang="en-US" smtClean="0"/>
              <a:t>2018/2/20</a:t>
            </a:fld>
            <a:endParaRPr kumimoji="1" lang="ja-JP" altLang="en-US" dirty="0"/>
          </a:p>
        </p:txBody>
      </p:sp>
      <p:sp>
        <p:nvSpPr>
          <p:cNvPr id="5" name="フッター プレースホルダー 4">
            <a:extLst>
              <a:ext uri="{FF2B5EF4-FFF2-40B4-BE49-F238E27FC236}">
                <a16:creationId xmlns:a16="http://schemas.microsoft.com/office/drawing/2014/main" id="{ABEB16C7-6EBD-4C70-8B02-18D0FE05694A}"/>
              </a:ext>
            </a:extLst>
          </p:cNvPr>
          <p:cNvSpPr>
            <a:spLocks noGrp="1"/>
          </p:cNvSpPr>
          <p:nvPr>
            <p:ph type="ftr" sz="quarter" idx="11"/>
          </p:nvPr>
        </p:nvSpPr>
        <p:spPr/>
        <p:txBody>
          <a:bodyPr/>
          <a:lstStyle/>
          <a:p>
            <a:endParaRPr kumimoji="1" lang="ja-JP" altLang="en-US" dirty="0"/>
          </a:p>
        </p:txBody>
      </p:sp>
      <p:sp>
        <p:nvSpPr>
          <p:cNvPr id="6" name="スライド番号プレースホルダー 5">
            <a:extLst>
              <a:ext uri="{FF2B5EF4-FFF2-40B4-BE49-F238E27FC236}">
                <a16:creationId xmlns:a16="http://schemas.microsoft.com/office/drawing/2014/main" id="{CEB828A7-EDF9-43F4-99CF-FD967233ED9B}"/>
              </a:ext>
            </a:extLst>
          </p:cNvPr>
          <p:cNvSpPr>
            <a:spLocks noGrp="1"/>
          </p:cNvSpPr>
          <p:nvPr>
            <p:ph type="sldNum" sz="quarter" idx="12"/>
          </p:nvPr>
        </p:nvSpPr>
        <p:spPr/>
        <p:txBody>
          <a:bodyPr/>
          <a:lstStyle/>
          <a:p>
            <a:fld id="{748B43C0-B842-4C1F-B2A5-EC0D23B8B098}" type="slidenum">
              <a:rPr kumimoji="1" lang="ja-JP" altLang="en-US" smtClean="0"/>
              <a:t>‹#›</a:t>
            </a:fld>
            <a:endParaRPr kumimoji="1" lang="ja-JP" altLang="en-US" dirty="0"/>
          </a:p>
        </p:txBody>
      </p:sp>
    </p:spTree>
    <p:extLst>
      <p:ext uri="{BB962C8B-B14F-4D97-AF65-F5344CB8AC3E}">
        <p14:creationId xmlns:p14="http://schemas.microsoft.com/office/powerpoint/2010/main" val="338044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78A944F-2243-454F-B2C4-19DB82DBE877}"/>
              </a:ext>
            </a:extLst>
          </p:cNvPr>
          <p:cNvSpPr>
            <a:spLocks noGrp="1"/>
          </p:cNvSpPr>
          <p:nvPr>
            <p:ph idx="1"/>
          </p:nvPr>
        </p:nvSpPr>
        <p:spPr>
          <a:xfrm>
            <a:off x="838200" y="1272209"/>
            <a:ext cx="10515600" cy="4904754"/>
          </a:xfrm>
        </p:spPr>
        <p:txBody>
          <a:bodyPr/>
          <a:lstStyle>
            <a:lvl1pPr>
              <a:defRPr sz="2400"/>
            </a:lvl1pPr>
            <a:lvl2pPr marL="685800" indent="-228600">
              <a:buFont typeface="Wingdings" panose="05000000000000000000" pitchFamily="2" charset="2"/>
              <a:buChar char="Ø"/>
              <a:defRPr sz="2000"/>
            </a:lvl2pPr>
            <a:lvl3pPr marL="1143000" indent="-228600">
              <a:buFont typeface="Wingdings" panose="05000000000000000000" pitchFamily="2" charset="2"/>
              <a:buChar char="ü"/>
              <a:defRPr sz="1800"/>
            </a:lvl3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a:extLst>
              <a:ext uri="{FF2B5EF4-FFF2-40B4-BE49-F238E27FC236}">
                <a16:creationId xmlns:a16="http://schemas.microsoft.com/office/drawing/2014/main" id="{83ADB717-3338-44C8-9D9F-C115B416CDD8}"/>
              </a:ext>
            </a:extLst>
          </p:cNvPr>
          <p:cNvSpPr>
            <a:spLocks noGrp="1"/>
          </p:cNvSpPr>
          <p:nvPr>
            <p:ph type="dt" sz="half" idx="10"/>
          </p:nvPr>
        </p:nvSpPr>
        <p:spPr/>
        <p:txBody>
          <a:bodyPr/>
          <a:lstStyle/>
          <a:p>
            <a:fld id="{10878989-C712-4159-B984-4C8476746326}" type="datetimeFigureOut">
              <a:rPr kumimoji="1" lang="ja-JP" altLang="en-US" smtClean="0"/>
              <a:t>2018/2/20</a:t>
            </a:fld>
            <a:endParaRPr kumimoji="1" lang="ja-JP" altLang="en-US" dirty="0"/>
          </a:p>
        </p:txBody>
      </p:sp>
      <p:sp>
        <p:nvSpPr>
          <p:cNvPr id="2" name="タイトル 1">
            <a:extLst>
              <a:ext uri="{FF2B5EF4-FFF2-40B4-BE49-F238E27FC236}">
                <a16:creationId xmlns:a16="http://schemas.microsoft.com/office/drawing/2014/main" id="{BCE6397F-D09C-44C8-99CE-8F8E7CC4EA59}"/>
              </a:ext>
            </a:extLst>
          </p:cNvPr>
          <p:cNvSpPr>
            <a:spLocks noGrp="1"/>
          </p:cNvSpPr>
          <p:nvPr>
            <p:ph type="title"/>
          </p:nvPr>
        </p:nvSpPr>
        <p:spPr>
          <a:xfrm>
            <a:off x="838200" y="365126"/>
            <a:ext cx="10515600" cy="771912"/>
          </a:xfrm>
        </p:spPr>
        <p:txBody>
          <a:bodyPr>
            <a:normAutofit/>
          </a:bodyPr>
          <a:lstStyle>
            <a:lvl1pPr>
              <a:defRPr sz="4000" baseline="0"/>
            </a:lvl1pPr>
          </a:lstStyle>
          <a:p>
            <a:r>
              <a:rPr kumimoji="1" lang="ja-JP" altLang="en-US" dirty="0"/>
              <a:t>マスター タイトルの書式設定</a:t>
            </a:r>
          </a:p>
        </p:txBody>
      </p:sp>
      <p:sp>
        <p:nvSpPr>
          <p:cNvPr id="5" name="フッター プレースホルダー 4">
            <a:extLst>
              <a:ext uri="{FF2B5EF4-FFF2-40B4-BE49-F238E27FC236}">
                <a16:creationId xmlns:a16="http://schemas.microsoft.com/office/drawing/2014/main" id="{33142CA3-07F8-4181-8D2D-806C4E18A6E3}"/>
              </a:ext>
            </a:extLst>
          </p:cNvPr>
          <p:cNvSpPr>
            <a:spLocks noGrp="1"/>
          </p:cNvSpPr>
          <p:nvPr>
            <p:ph type="ftr" sz="quarter" idx="11"/>
          </p:nvPr>
        </p:nvSpPr>
        <p:spPr/>
        <p:txBody>
          <a:bodyPr/>
          <a:lstStyle/>
          <a:p>
            <a:endParaRPr kumimoji="1" lang="ja-JP" altLang="en-US" dirty="0"/>
          </a:p>
        </p:txBody>
      </p:sp>
      <p:sp>
        <p:nvSpPr>
          <p:cNvPr id="6" name="スライド番号プレースホルダー 5">
            <a:extLst>
              <a:ext uri="{FF2B5EF4-FFF2-40B4-BE49-F238E27FC236}">
                <a16:creationId xmlns:a16="http://schemas.microsoft.com/office/drawing/2014/main" id="{092B10EF-D204-4FA3-BC51-1E2A1FDE4AB2}"/>
              </a:ext>
            </a:extLst>
          </p:cNvPr>
          <p:cNvSpPr>
            <a:spLocks noGrp="1"/>
          </p:cNvSpPr>
          <p:nvPr>
            <p:ph type="sldNum" sz="quarter" idx="12"/>
          </p:nvPr>
        </p:nvSpPr>
        <p:spPr/>
        <p:txBody>
          <a:bodyPr/>
          <a:lstStyle/>
          <a:p>
            <a:fld id="{748B43C0-B842-4C1F-B2A5-EC0D23B8B098}" type="slidenum">
              <a:rPr kumimoji="1" lang="ja-JP" altLang="en-US" smtClean="0"/>
              <a:t>‹#›</a:t>
            </a:fld>
            <a:endParaRPr kumimoji="1" lang="ja-JP" altLang="en-US" dirty="0"/>
          </a:p>
        </p:txBody>
      </p:sp>
    </p:spTree>
    <p:extLst>
      <p:ext uri="{BB962C8B-B14F-4D97-AF65-F5344CB8AC3E}">
        <p14:creationId xmlns:p14="http://schemas.microsoft.com/office/powerpoint/2010/main" val="4174984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4370A6D-50D4-4B5D-8819-BF0768A5594C}"/>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9E73DE9-D92B-4A6F-BC6B-B0225DE74A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2318F92-6F28-4E9E-80E8-65A8A94D7CD3}"/>
              </a:ext>
            </a:extLst>
          </p:cNvPr>
          <p:cNvSpPr>
            <a:spLocks noGrp="1"/>
          </p:cNvSpPr>
          <p:nvPr>
            <p:ph type="dt" sz="half" idx="10"/>
          </p:nvPr>
        </p:nvSpPr>
        <p:spPr/>
        <p:txBody>
          <a:bodyPr/>
          <a:lstStyle/>
          <a:p>
            <a:fld id="{10878989-C712-4159-B984-4C8476746326}" type="datetimeFigureOut">
              <a:rPr kumimoji="1" lang="ja-JP" altLang="en-US" smtClean="0"/>
              <a:t>2018/2/20</a:t>
            </a:fld>
            <a:endParaRPr kumimoji="1" lang="ja-JP" altLang="en-US" dirty="0"/>
          </a:p>
        </p:txBody>
      </p:sp>
      <p:sp>
        <p:nvSpPr>
          <p:cNvPr id="5" name="フッター プレースホルダー 4">
            <a:extLst>
              <a:ext uri="{FF2B5EF4-FFF2-40B4-BE49-F238E27FC236}">
                <a16:creationId xmlns:a16="http://schemas.microsoft.com/office/drawing/2014/main" id="{51899FB8-C00F-4FAD-9B5F-B94F072A74A9}"/>
              </a:ext>
            </a:extLst>
          </p:cNvPr>
          <p:cNvSpPr>
            <a:spLocks noGrp="1"/>
          </p:cNvSpPr>
          <p:nvPr>
            <p:ph type="ftr" sz="quarter" idx="11"/>
          </p:nvPr>
        </p:nvSpPr>
        <p:spPr/>
        <p:txBody>
          <a:bodyPr/>
          <a:lstStyle/>
          <a:p>
            <a:endParaRPr kumimoji="1" lang="ja-JP" altLang="en-US" dirty="0"/>
          </a:p>
        </p:txBody>
      </p:sp>
      <p:sp>
        <p:nvSpPr>
          <p:cNvPr id="6" name="スライド番号プレースホルダー 5">
            <a:extLst>
              <a:ext uri="{FF2B5EF4-FFF2-40B4-BE49-F238E27FC236}">
                <a16:creationId xmlns:a16="http://schemas.microsoft.com/office/drawing/2014/main" id="{5FD39C28-D80B-4A25-946E-F9DAFD4A3DC2}"/>
              </a:ext>
            </a:extLst>
          </p:cNvPr>
          <p:cNvSpPr>
            <a:spLocks noGrp="1"/>
          </p:cNvSpPr>
          <p:nvPr>
            <p:ph type="sldNum" sz="quarter" idx="12"/>
          </p:nvPr>
        </p:nvSpPr>
        <p:spPr/>
        <p:txBody>
          <a:bodyPr/>
          <a:lstStyle/>
          <a:p>
            <a:fld id="{748B43C0-B842-4C1F-B2A5-EC0D23B8B098}" type="slidenum">
              <a:rPr kumimoji="1" lang="ja-JP" altLang="en-US" smtClean="0"/>
              <a:t>‹#›</a:t>
            </a:fld>
            <a:endParaRPr kumimoji="1" lang="ja-JP" altLang="en-US" dirty="0"/>
          </a:p>
        </p:txBody>
      </p:sp>
    </p:spTree>
    <p:extLst>
      <p:ext uri="{BB962C8B-B14F-4D97-AF65-F5344CB8AC3E}">
        <p14:creationId xmlns:p14="http://schemas.microsoft.com/office/powerpoint/2010/main" val="2748847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05953E4-F11C-4F04-A58C-544158B5A11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3FC1D51-47BF-4F21-9996-F4565B7843D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0B74F87A-3719-45D2-8F1B-52C385843046}"/>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61A2EDD3-E3B9-49D3-B66D-EBEA2CC541C9}"/>
              </a:ext>
            </a:extLst>
          </p:cNvPr>
          <p:cNvSpPr>
            <a:spLocks noGrp="1"/>
          </p:cNvSpPr>
          <p:nvPr>
            <p:ph type="dt" sz="half" idx="10"/>
          </p:nvPr>
        </p:nvSpPr>
        <p:spPr/>
        <p:txBody>
          <a:bodyPr/>
          <a:lstStyle/>
          <a:p>
            <a:fld id="{10878989-C712-4159-B984-4C8476746326}" type="datetimeFigureOut">
              <a:rPr kumimoji="1" lang="ja-JP" altLang="en-US" smtClean="0"/>
              <a:t>2018/2/20</a:t>
            </a:fld>
            <a:endParaRPr kumimoji="1" lang="ja-JP" altLang="en-US" dirty="0"/>
          </a:p>
        </p:txBody>
      </p:sp>
      <p:sp>
        <p:nvSpPr>
          <p:cNvPr id="6" name="フッター プレースホルダー 5">
            <a:extLst>
              <a:ext uri="{FF2B5EF4-FFF2-40B4-BE49-F238E27FC236}">
                <a16:creationId xmlns:a16="http://schemas.microsoft.com/office/drawing/2014/main" id="{463CAF71-CF15-4D79-9172-2FA21D52D790}"/>
              </a:ext>
            </a:extLst>
          </p:cNvPr>
          <p:cNvSpPr>
            <a:spLocks noGrp="1"/>
          </p:cNvSpPr>
          <p:nvPr>
            <p:ph type="ftr" sz="quarter" idx="11"/>
          </p:nvPr>
        </p:nvSpPr>
        <p:spPr/>
        <p:txBody>
          <a:bodyPr/>
          <a:lstStyle/>
          <a:p>
            <a:endParaRPr kumimoji="1" lang="ja-JP" altLang="en-US" dirty="0"/>
          </a:p>
        </p:txBody>
      </p:sp>
      <p:sp>
        <p:nvSpPr>
          <p:cNvPr id="7" name="スライド番号プレースホルダー 6">
            <a:extLst>
              <a:ext uri="{FF2B5EF4-FFF2-40B4-BE49-F238E27FC236}">
                <a16:creationId xmlns:a16="http://schemas.microsoft.com/office/drawing/2014/main" id="{B7B700AA-39F8-43CC-B2D7-C667A53BFB96}"/>
              </a:ext>
            </a:extLst>
          </p:cNvPr>
          <p:cNvSpPr>
            <a:spLocks noGrp="1"/>
          </p:cNvSpPr>
          <p:nvPr>
            <p:ph type="sldNum" sz="quarter" idx="12"/>
          </p:nvPr>
        </p:nvSpPr>
        <p:spPr/>
        <p:txBody>
          <a:bodyPr/>
          <a:lstStyle/>
          <a:p>
            <a:fld id="{748B43C0-B842-4C1F-B2A5-EC0D23B8B098}" type="slidenum">
              <a:rPr kumimoji="1" lang="ja-JP" altLang="en-US" smtClean="0"/>
              <a:t>‹#›</a:t>
            </a:fld>
            <a:endParaRPr kumimoji="1" lang="ja-JP" altLang="en-US" dirty="0"/>
          </a:p>
        </p:txBody>
      </p:sp>
    </p:spTree>
    <p:extLst>
      <p:ext uri="{BB962C8B-B14F-4D97-AF65-F5344CB8AC3E}">
        <p14:creationId xmlns:p14="http://schemas.microsoft.com/office/powerpoint/2010/main" val="488978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E3DE57E-06FF-4F54-95EA-B2659A792971}"/>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EA5EA57-C9DF-4658-A8DA-75A01B48F3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9B183043-74B3-4657-891B-7AE2B6BED2C9}"/>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D944FC43-9E38-4769-8619-8C82C01723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C243ACE-EC2C-4E01-93DB-8C21B64EDAE7}"/>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92E12CCE-1C79-4B59-96FB-EEA6AFA1E6CE}"/>
              </a:ext>
            </a:extLst>
          </p:cNvPr>
          <p:cNvSpPr>
            <a:spLocks noGrp="1"/>
          </p:cNvSpPr>
          <p:nvPr>
            <p:ph type="dt" sz="half" idx="10"/>
          </p:nvPr>
        </p:nvSpPr>
        <p:spPr/>
        <p:txBody>
          <a:bodyPr/>
          <a:lstStyle/>
          <a:p>
            <a:fld id="{10878989-C712-4159-B984-4C8476746326}" type="datetimeFigureOut">
              <a:rPr kumimoji="1" lang="ja-JP" altLang="en-US" smtClean="0"/>
              <a:t>2018/2/20</a:t>
            </a:fld>
            <a:endParaRPr kumimoji="1" lang="ja-JP" altLang="en-US" dirty="0"/>
          </a:p>
        </p:txBody>
      </p:sp>
      <p:sp>
        <p:nvSpPr>
          <p:cNvPr id="8" name="フッター プレースホルダー 7">
            <a:extLst>
              <a:ext uri="{FF2B5EF4-FFF2-40B4-BE49-F238E27FC236}">
                <a16:creationId xmlns:a16="http://schemas.microsoft.com/office/drawing/2014/main" id="{C9F586CD-93C9-450F-85BC-296FD597D48A}"/>
              </a:ext>
            </a:extLst>
          </p:cNvPr>
          <p:cNvSpPr>
            <a:spLocks noGrp="1"/>
          </p:cNvSpPr>
          <p:nvPr>
            <p:ph type="ftr" sz="quarter" idx="11"/>
          </p:nvPr>
        </p:nvSpPr>
        <p:spPr/>
        <p:txBody>
          <a:bodyPr/>
          <a:lstStyle/>
          <a:p>
            <a:endParaRPr kumimoji="1" lang="ja-JP" altLang="en-US" dirty="0"/>
          </a:p>
        </p:txBody>
      </p:sp>
      <p:sp>
        <p:nvSpPr>
          <p:cNvPr id="9" name="スライド番号プレースホルダー 8">
            <a:extLst>
              <a:ext uri="{FF2B5EF4-FFF2-40B4-BE49-F238E27FC236}">
                <a16:creationId xmlns:a16="http://schemas.microsoft.com/office/drawing/2014/main" id="{A72E56E5-22AC-4837-8D28-7F6451E0562B}"/>
              </a:ext>
            </a:extLst>
          </p:cNvPr>
          <p:cNvSpPr>
            <a:spLocks noGrp="1"/>
          </p:cNvSpPr>
          <p:nvPr>
            <p:ph type="sldNum" sz="quarter" idx="12"/>
          </p:nvPr>
        </p:nvSpPr>
        <p:spPr/>
        <p:txBody>
          <a:bodyPr/>
          <a:lstStyle/>
          <a:p>
            <a:fld id="{748B43C0-B842-4C1F-B2A5-EC0D23B8B098}" type="slidenum">
              <a:rPr kumimoji="1" lang="ja-JP" altLang="en-US" smtClean="0"/>
              <a:t>‹#›</a:t>
            </a:fld>
            <a:endParaRPr kumimoji="1" lang="ja-JP" altLang="en-US" dirty="0"/>
          </a:p>
        </p:txBody>
      </p:sp>
    </p:spTree>
    <p:extLst>
      <p:ext uri="{BB962C8B-B14F-4D97-AF65-F5344CB8AC3E}">
        <p14:creationId xmlns:p14="http://schemas.microsoft.com/office/powerpoint/2010/main" val="186610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96C668-66DA-4E1C-B8AB-718F401D1F19}"/>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5F10DE5-74F7-4F9E-AD63-F82AAF613BA6}"/>
              </a:ext>
            </a:extLst>
          </p:cNvPr>
          <p:cNvSpPr>
            <a:spLocks noGrp="1"/>
          </p:cNvSpPr>
          <p:nvPr>
            <p:ph type="dt" sz="half" idx="10"/>
          </p:nvPr>
        </p:nvSpPr>
        <p:spPr/>
        <p:txBody>
          <a:bodyPr/>
          <a:lstStyle/>
          <a:p>
            <a:fld id="{10878989-C712-4159-B984-4C8476746326}" type="datetimeFigureOut">
              <a:rPr kumimoji="1" lang="ja-JP" altLang="en-US" smtClean="0"/>
              <a:t>2018/2/20</a:t>
            </a:fld>
            <a:endParaRPr kumimoji="1" lang="ja-JP" altLang="en-US" dirty="0"/>
          </a:p>
        </p:txBody>
      </p:sp>
      <p:sp>
        <p:nvSpPr>
          <p:cNvPr id="4" name="フッター プレースホルダー 3">
            <a:extLst>
              <a:ext uri="{FF2B5EF4-FFF2-40B4-BE49-F238E27FC236}">
                <a16:creationId xmlns:a16="http://schemas.microsoft.com/office/drawing/2014/main" id="{6FA2DA24-00B2-436E-91D8-A07377D9ECA6}"/>
              </a:ext>
            </a:extLst>
          </p:cNvPr>
          <p:cNvSpPr>
            <a:spLocks noGrp="1"/>
          </p:cNvSpPr>
          <p:nvPr>
            <p:ph type="ftr" sz="quarter" idx="11"/>
          </p:nvPr>
        </p:nvSpPr>
        <p:spPr/>
        <p:txBody>
          <a:bodyPr/>
          <a:lstStyle/>
          <a:p>
            <a:endParaRPr kumimoji="1" lang="ja-JP" altLang="en-US" dirty="0"/>
          </a:p>
        </p:txBody>
      </p:sp>
      <p:sp>
        <p:nvSpPr>
          <p:cNvPr id="5" name="スライド番号プレースホルダー 4">
            <a:extLst>
              <a:ext uri="{FF2B5EF4-FFF2-40B4-BE49-F238E27FC236}">
                <a16:creationId xmlns:a16="http://schemas.microsoft.com/office/drawing/2014/main" id="{E1541672-1DA2-4E72-BD8E-3D24AAD78BDD}"/>
              </a:ext>
            </a:extLst>
          </p:cNvPr>
          <p:cNvSpPr>
            <a:spLocks noGrp="1"/>
          </p:cNvSpPr>
          <p:nvPr>
            <p:ph type="sldNum" sz="quarter" idx="12"/>
          </p:nvPr>
        </p:nvSpPr>
        <p:spPr/>
        <p:txBody>
          <a:bodyPr/>
          <a:lstStyle/>
          <a:p>
            <a:fld id="{748B43C0-B842-4C1F-B2A5-EC0D23B8B098}" type="slidenum">
              <a:rPr kumimoji="1" lang="ja-JP" altLang="en-US" smtClean="0"/>
              <a:t>‹#›</a:t>
            </a:fld>
            <a:endParaRPr kumimoji="1" lang="ja-JP" altLang="en-US" dirty="0"/>
          </a:p>
        </p:txBody>
      </p:sp>
    </p:spTree>
    <p:extLst>
      <p:ext uri="{BB962C8B-B14F-4D97-AF65-F5344CB8AC3E}">
        <p14:creationId xmlns:p14="http://schemas.microsoft.com/office/powerpoint/2010/main" val="26100417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9BDDB67B-F340-40DE-A72E-EBB5ADA35779}"/>
              </a:ext>
            </a:extLst>
          </p:cNvPr>
          <p:cNvSpPr>
            <a:spLocks noGrp="1"/>
          </p:cNvSpPr>
          <p:nvPr>
            <p:ph type="dt" sz="half" idx="10"/>
          </p:nvPr>
        </p:nvSpPr>
        <p:spPr/>
        <p:txBody>
          <a:bodyPr/>
          <a:lstStyle/>
          <a:p>
            <a:fld id="{10878989-C712-4159-B984-4C8476746326}" type="datetimeFigureOut">
              <a:rPr kumimoji="1" lang="ja-JP" altLang="en-US" smtClean="0"/>
              <a:t>2018/2/20</a:t>
            </a:fld>
            <a:endParaRPr kumimoji="1" lang="ja-JP" altLang="en-US" dirty="0"/>
          </a:p>
        </p:txBody>
      </p:sp>
      <p:sp>
        <p:nvSpPr>
          <p:cNvPr id="3" name="フッター プレースホルダー 2">
            <a:extLst>
              <a:ext uri="{FF2B5EF4-FFF2-40B4-BE49-F238E27FC236}">
                <a16:creationId xmlns:a16="http://schemas.microsoft.com/office/drawing/2014/main" id="{969631A5-3EED-442B-A949-242CB75DF8E1}"/>
              </a:ext>
            </a:extLst>
          </p:cNvPr>
          <p:cNvSpPr>
            <a:spLocks noGrp="1"/>
          </p:cNvSpPr>
          <p:nvPr>
            <p:ph type="ftr" sz="quarter" idx="1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9DD0040-78CC-40D7-8E69-97A92026CCDF}"/>
              </a:ext>
            </a:extLst>
          </p:cNvPr>
          <p:cNvSpPr>
            <a:spLocks noGrp="1"/>
          </p:cNvSpPr>
          <p:nvPr>
            <p:ph type="sldNum" sz="quarter" idx="12"/>
          </p:nvPr>
        </p:nvSpPr>
        <p:spPr/>
        <p:txBody>
          <a:bodyPr/>
          <a:lstStyle/>
          <a:p>
            <a:fld id="{748B43C0-B842-4C1F-B2A5-EC0D23B8B098}" type="slidenum">
              <a:rPr kumimoji="1" lang="ja-JP" altLang="en-US" smtClean="0"/>
              <a:t>‹#›</a:t>
            </a:fld>
            <a:endParaRPr kumimoji="1" lang="ja-JP" altLang="en-US" dirty="0"/>
          </a:p>
        </p:txBody>
      </p:sp>
    </p:spTree>
    <p:extLst>
      <p:ext uri="{BB962C8B-B14F-4D97-AF65-F5344CB8AC3E}">
        <p14:creationId xmlns:p14="http://schemas.microsoft.com/office/powerpoint/2010/main" val="3478648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C69C81F-666B-42AF-8582-C4D2898FBD9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887D85E-E9A2-49BC-BBBA-3696797F56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473B5DEC-AB73-4D52-8E17-F27885FC3D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B8E2F2E-69A6-4F26-930A-A9932E31364B}"/>
              </a:ext>
            </a:extLst>
          </p:cNvPr>
          <p:cNvSpPr>
            <a:spLocks noGrp="1"/>
          </p:cNvSpPr>
          <p:nvPr>
            <p:ph type="dt" sz="half" idx="10"/>
          </p:nvPr>
        </p:nvSpPr>
        <p:spPr/>
        <p:txBody>
          <a:bodyPr/>
          <a:lstStyle/>
          <a:p>
            <a:fld id="{10878989-C712-4159-B984-4C8476746326}" type="datetimeFigureOut">
              <a:rPr kumimoji="1" lang="ja-JP" altLang="en-US" smtClean="0"/>
              <a:t>2018/2/20</a:t>
            </a:fld>
            <a:endParaRPr kumimoji="1" lang="ja-JP" altLang="en-US" dirty="0"/>
          </a:p>
        </p:txBody>
      </p:sp>
      <p:sp>
        <p:nvSpPr>
          <p:cNvPr id="6" name="フッター プレースホルダー 5">
            <a:extLst>
              <a:ext uri="{FF2B5EF4-FFF2-40B4-BE49-F238E27FC236}">
                <a16:creationId xmlns:a16="http://schemas.microsoft.com/office/drawing/2014/main" id="{F1BF1620-9672-4F0C-895D-6ED308F45B2E}"/>
              </a:ext>
            </a:extLst>
          </p:cNvPr>
          <p:cNvSpPr>
            <a:spLocks noGrp="1"/>
          </p:cNvSpPr>
          <p:nvPr>
            <p:ph type="ftr" sz="quarter" idx="11"/>
          </p:nvPr>
        </p:nvSpPr>
        <p:spPr/>
        <p:txBody>
          <a:bodyPr/>
          <a:lstStyle/>
          <a:p>
            <a:endParaRPr kumimoji="1" lang="ja-JP" altLang="en-US" dirty="0"/>
          </a:p>
        </p:txBody>
      </p:sp>
      <p:sp>
        <p:nvSpPr>
          <p:cNvPr id="7" name="スライド番号プレースホルダー 6">
            <a:extLst>
              <a:ext uri="{FF2B5EF4-FFF2-40B4-BE49-F238E27FC236}">
                <a16:creationId xmlns:a16="http://schemas.microsoft.com/office/drawing/2014/main" id="{CDC98591-ECD2-450D-8E3F-4BA5BF98CFD3}"/>
              </a:ext>
            </a:extLst>
          </p:cNvPr>
          <p:cNvSpPr>
            <a:spLocks noGrp="1"/>
          </p:cNvSpPr>
          <p:nvPr>
            <p:ph type="sldNum" sz="quarter" idx="12"/>
          </p:nvPr>
        </p:nvSpPr>
        <p:spPr/>
        <p:txBody>
          <a:bodyPr/>
          <a:lstStyle/>
          <a:p>
            <a:fld id="{748B43C0-B842-4C1F-B2A5-EC0D23B8B098}" type="slidenum">
              <a:rPr kumimoji="1" lang="ja-JP" altLang="en-US" smtClean="0"/>
              <a:t>‹#›</a:t>
            </a:fld>
            <a:endParaRPr kumimoji="1" lang="ja-JP" altLang="en-US" dirty="0"/>
          </a:p>
        </p:txBody>
      </p:sp>
    </p:spTree>
    <p:extLst>
      <p:ext uri="{BB962C8B-B14F-4D97-AF65-F5344CB8AC3E}">
        <p14:creationId xmlns:p14="http://schemas.microsoft.com/office/powerpoint/2010/main" val="3375922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717D49C-CC5D-4568-8C71-6A2E274C1D3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DE6C9F0D-7F06-40D0-8C27-36EDDEC3B4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4" name="テキスト プレースホルダー 3">
            <a:extLst>
              <a:ext uri="{FF2B5EF4-FFF2-40B4-BE49-F238E27FC236}">
                <a16:creationId xmlns:a16="http://schemas.microsoft.com/office/drawing/2014/main" id="{72F9EB83-07A0-46B4-8221-1A7E6DA509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C5225CB-A7FA-434D-B8FE-0AD4D89B8C09}"/>
              </a:ext>
            </a:extLst>
          </p:cNvPr>
          <p:cNvSpPr>
            <a:spLocks noGrp="1"/>
          </p:cNvSpPr>
          <p:nvPr>
            <p:ph type="dt" sz="half" idx="10"/>
          </p:nvPr>
        </p:nvSpPr>
        <p:spPr/>
        <p:txBody>
          <a:bodyPr/>
          <a:lstStyle/>
          <a:p>
            <a:fld id="{10878989-C712-4159-B984-4C8476746326}" type="datetimeFigureOut">
              <a:rPr kumimoji="1" lang="ja-JP" altLang="en-US" smtClean="0"/>
              <a:t>2018/2/20</a:t>
            </a:fld>
            <a:endParaRPr kumimoji="1" lang="ja-JP" altLang="en-US" dirty="0"/>
          </a:p>
        </p:txBody>
      </p:sp>
      <p:sp>
        <p:nvSpPr>
          <p:cNvPr id="6" name="フッター プレースホルダー 5">
            <a:extLst>
              <a:ext uri="{FF2B5EF4-FFF2-40B4-BE49-F238E27FC236}">
                <a16:creationId xmlns:a16="http://schemas.microsoft.com/office/drawing/2014/main" id="{E3872685-F1B3-4044-937D-0E762E80F93E}"/>
              </a:ext>
            </a:extLst>
          </p:cNvPr>
          <p:cNvSpPr>
            <a:spLocks noGrp="1"/>
          </p:cNvSpPr>
          <p:nvPr>
            <p:ph type="ftr" sz="quarter" idx="11"/>
          </p:nvPr>
        </p:nvSpPr>
        <p:spPr/>
        <p:txBody>
          <a:bodyPr/>
          <a:lstStyle/>
          <a:p>
            <a:endParaRPr kumimoji="1" lang="ja-JP" altLang="en-US" dirty="0"/>
          </a:p>
        </p:txBody>
      </p:sp>
      <p:sp>
        <p:nvSpPr>
          <p:cNvPr id="7" name="スライド番号プレースホルダー 6">
            <a:extLst>
              <a:ext uri="{FF2B5EF4-FFF2-40B4-BE49-F238E27FC236}">
                <a16:creationId xmlns:a16="http://schemas.microsoft.com/office/drawing/2014/main" id="{8ECB4633-D348-484F-963A-B5D8F36620EE}"/>
              </a:ext>
            </a:extLst>
          </p:cNvPr>
          <p:cNvSpPr>
            <a:spLocks noGrp="1"/>
          </p:cNvSpPr>
          <p:nvPr>
            <p:ph type="sldNum" sz="quarter" idx="12"/>
          </p:nvPr>
        </p:nvSpPr>
        <p:spPr/>
        <p:txBody>
          <a:bodyPr/>
          <a:lstStyle/>
          <a:p>
            <a:fld id="{748B43C0-B842-4C1F-B2A5-EC0D23B8B098}" type="slidenum">
              <a:rPr kumimoji="1" lang="ja-JP" altLang="en-US" smtClean="0"/>
              <a:t>‹#›</a:t>
            </a:fld>
            <a:endParaRPr kumimoji="1" lang="ja-JP" altLang="en-US" dirty="0"/>
          </a:p>
        </p:txBody>
      </p:sp>
    </p:spTree>
    <p:extLst>
      <p:ext uri="{BB962C8B-B14F-4D97-AF65-F5344CB8AC3E}">
        <p14:creationId xmlns:p14="http://schemas.microsoft.com/office/powerpoint/2010/main" val="2888446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BBBE143-366C-4A5A-8F2B-3CEB26D6430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CF80198-5690-4552-9F40-CA74B4FAB9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43E36CD-019E-43B9-83C4-B54399F3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878989-C712-4159-B984-4C8476746326}" type="datetimeFigureOut">
              <a:rPr kumimoji="1" lang="ja-JP" altLang="en-US" smtClean="0"/>
              <a:t>2018/2/20</a:t>
            </a:fld>
            <a:endParaRPr kumimoji="1" lang="ja-JP" altLang="en-US" dirty="0"/>
          </a:p>
        </p:txBody>
      </p:sp>
      <p:sp>
        <p:nvSpPr>
          <p:cNvPr id="5" name="フッター プレースホルダー 4">
            <a:extLst>
              <a:ext uri="{FF2B5EF4-FFF2-40B4-BE49-F238E27FC236}">
                <a16:creationId xmlns:a16="http://schemas.microsoft.com/office/drawing/2014/main" id="{135C3590-48D3-4E49-A11E-C051479169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スライド番号プレースホルダー 5">
            <a:extLst>
              <a:ext uri="{FF2B5EF4-FFF2-40B4-BE49-F238E27FC236}">
                <a16:creationId xmlns:a16="http://schemas.microsoft.com/office/drawing/2014/main" id="{493E7137-CF55-4990-8779-27D3A41542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8B43C0-B842-4C1F-B2A5-EC0D23B8B098}" type="slidenum">
              <a:rPr kumimoji="1" lang="ja-JP" altLang="en-US" smtClean="0"/>
              <a:t>‹#›</a:t>
            </a:fld>
            <a:endParaRPr kumimoji="1" lang="ja-JP" altLang="en-US" dirty="0"/>
          </a:p>
        </p:txBody>
      </p:sp>
    </p:spTree>
    <p:extLst>
      <p:ext uri="{BB962C8B-B14F-4D97-AF65-F5344CB8AC3E}">
        <p14:creationId xmlns:p14="http://schemas.microsoft.com/office/powerpoint/2010/main" val="24282742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1C1EFD-FB6E-4A29-9585-B96A8EF15C84}"/>
              </a:ext>
            </a:extLst>
          </p:cNvPr>
          <p:cNvSpPr>
            <a:spLocks noGrp="1"/>
          </p:cNvSpPr>
          <p:nvPr>
            <p:ph type="ctrTitle"/>
          </p:nvPr>
        </p:nvSpPr>
        <p:spPr/>
        <p:txBody>
          <a:bodyPr>
            <a:normAutofit fontScale="90000"/>
          </a:bodyPr>
          <a:lstStyle/>
          <a:p>
            <a:r>
              <a:rPr lang="en-US" altLang="ja-JP" dirty="0"/>
              <a:t>Summary of email discussion on UE feature list in RAN4</a:t>
            </a:r>
            <a:endParaRPr kumimoji="1" lang="ja-JP" altLang="en-US" dirty="0"/>
          </a:p>
        </p:txBody>
      </p:sp>
      <p:sp>
        <p:nvSpPr>
          <p:cNvPr id="3" name="サブタイトル 2">
            <a:extLst>
              <a:ext uri="{FF2B5EF4-FFF2-40B4-BE49-F238E27FC236}">
                <a16:creationId xmlns:a16="http://schemas.microsoft.com/office/drawing/2014/main" id="{61BA4998-37A4-4F6C-A02F-28B377BBC392}"/>
              </a:ext>
            </a:extLst>
          </p:cNvPr>
          <p:cNvSpPr>
            <a:spLocks noGrp="1"/>
          </p:cNvSpPr>
          <p:nvPr>
            <p:ph type="subTitle" idx="1"/>
          </p:nvPr>
        </p:nvSpPr>
        <p:spPr/>
        <p:txBody>
          <a:bodyPr/>
          <a:lstStyle/>
          <a:p>
            <a:r>
              <a:rPr kumimoji="1" lang="en-US" altLang="ja-JP" dirty="0"/>
              <a:t>NTT DOCOMO, INC.</a:t>
            </a:r>
            <a:endParaRPr kumimoji="1" lang="ja-JP" altLang="en-US" dirty="0"/>
          </a:p>
        </p:txBody>
      </p:sp>
      <p:sp>
        <p:nvSpPr>
          <p:cNvPr id="4" name="正方形/長方形 3">
            <a:extLst>
              <a:ext uri="{FF2B5EF4-FFF2-40B4-BE49-F238E27FC236}">
                <a16:creationId xmlns:a16="http://schemas.microsoft.com/office/drawing/2014/main" id="{A96E75DD-E059-44B6-A7A2-7C51A9848209}"/>
              </a:ext>
            </a:extLst>
          </p:cNvPr>
          <p:cNvSpPr/>
          <p:nvPr/>
        </p:nvSpPr>
        <p:spPr>
          <a:xfrm>
            <a:off x="602825" y="294902"/>
            <a:ext cx="11074401" cy="1000274"/>
          </a:xfrm>
          <a:prstGeom prst="rect">
            <a:avLst/>
          </a:prstGeom>
        </p:spPr>
        <p:txBody>
          <a:bodyPr wrap="square">
            <a:spAutoFit/>
          </a:bodyPr>
          <a:lstStyle/>
          <a:p>
            <a:pPr algn="just">
              <a:spcAft>
                <a:spcPts val="0"/>
              </a:spcAft>
              <a:tabLst>
                <a:tab pos="6115050" algn="r"/>
              </a:tabLst>
            </a:pPr>
            <a:r>
              <a:rPr lang="en-GB" altLang="ja-JP" b="1" dirty="0">
                <a:latin typeface="Arial" panose="020B0604020202020204" pitchFamily="34" charset="0"/>
                <a:ea typeface="ＭＳ 明朝" panose="02020609040205080304" pitchFamily="17" charset="-128"/>
              </a:rPr>
              <a:t>3GPP TSG-RAN WG4 Meeting #86</a:t>
            </a:r>
            <a:r>
              <a:rPr lang="de-DE" altLang="ja-JP" dirty="0">
                <a:latin typeface="Arial" panose="020B0604020202020204" pitchFamily="34" charset="0"/>
                <a:ea typeface="ＭＳ 明朝" panose="02020609040205080304" pitchFamily="17" charset="-128"/>
              </a:rPr>
              <a:t>	                                                                                           </a:t>
            </a:r>
            <a:r>
              <a:rPr lang="de-DE" altLang="ja-JP" b="1" dirty="0">
                <a:latin typeface="Arial" panose="020B0604020202020204" pitchFamily="34" charset="0"/>
                <a:ea typeface="ＭＳ 明朝" panose="02020609040205080304" pitchFamily="17" charset="-128"/>
              </a:rPr>
              <a:t>R4-1802139</a:t>
            </a:r>
            <a:endParaRPr lang="ja-JP" altLang="ja-JP" b="1" dirty="0">
              <a:latin typeface="Arial" panose="020B0604020202020204" pitchFamily="34" charset="0"/>
              <a:ea typeface="ＭＳ 明朝" panose="02020609040205080304" pitchFamily="17" charset="-128"/>
            </a:endParaRPr>
          </a:p>
          <a:p>
            <a:pPr marL="1260475" indent="-1260475">
              <a:spcAft>
                <a:spcPts val="600"/>
              </a:spcAft>
            </a:pPr>
            <a:r>
              <a:rPr lang="en-GB" altLang="ja-JP" b="1" dirty="0">
                <a:latin typeface="Arial" panose="020B0604020202020204" pitchFamily="34" charset="0"/>
                <a:ea typeface="ＭＳ 明朝" panose="02020609040205080304" pitchFamily="17" charset="-128"/>
              </a:rPr>
              <a:t>Athens, Greece, 26 February – 2 March 2018</a:t>
            </a:r>
            <a:endParaRPr lang="en-US" altLang="ja-JP" sz="1200" b="1" dirty="0">
              <a:latin typeface="Times New Roman" panose="02020603050405020304" pitchFamily="18" charset="0"/>
              <a:ea typeface="ＭＳ 明朝" panose="02020609040205080304" pitchFamily="17" charset="-128"/>
            </a:endParaRPr>
          </a:p>
          <a:p>
            <a:pPr marL="1260475" indent="-1260475">
              <a:spcAft>
                <a:spcPts val="600"/>
              </a:spcAft>
            </a:pPr>
            <a:r>
              <a:rPr lang="en-US" altLang="ja-JP" b="1" dirty="0">
                <a:latin typeface="Arial" panose="020B0604020202020204" pitchFamily="34" charset="0"/>
                <a:ea typeface="ＭＳ 明朝" panose="02020609040205080304" pitchFamily="17" charset="-128"/>
              </a:rPr>
              <a:t>Agenda item: 7.1</a:t>
            </a:r>
            <a:endParaRPr lang="en-GB" altLang="ja-JP" b="1" dirty="0">
              <a:latin typeface="Arial" panose="020B0604020202020204" pitchFamily="34" charset="0"/>
              <a:ea typeface="ＭＳ 明朝" panose="02020609040205080304" pitchFamily="17" charset="-128"/>
            </a:endParaRPr>
          </a:p>
        </p:txBody>
      </p:sp>
    </p:spTree>
    <p:extLst>
      <p:ext uri="{BB962C8B-B14F-4D97-AF65-F5344CB8AC3E}">
        <p14:creationId xmlns:p14="http://schemas.microsoft.com/office/powerpoint/2010/main" val="13749568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D6864E3D-4299-4E7D-9530-FB490050E297}"/>
              </a:ext>
            </a:extLst>
          </p:cNvPr>
          <p:cNvSpPr>
            <a:spLocks noGrp="1"/>
          </p:cNvSpPr>
          <p:nvPr>
            <p:ph type="title"/>
          </p:nvPr>
        </p:nvSpPr>
        <p:spPr/>
        <p:txBody>
          <a:bodyPr/>
          <a:lstStyle/>
          <a:p>
            <a:r>
              <a:rPr lang="en-US" altLang="ja-JP" dirty="0"/>
              <a:t>Capabilities for RRM</a:t>
            </a:r>
            <a:endParaRPr kumimoji="1" lang="ja-JP" altLang="en-US" dirty="0"/>
          </a:p>
        </p:txBody>
      </p:sp>
    </p:spTree>
    <p:extLst>
      <p:ext uri="{BB962C8B-B14F-4D97-AF65-F5344CB8AC3E}">
        <p14:creationId xmlns:p14="http://schemas.microsoft.com/office/powerpoint/2010/main" val="2883929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0595C739-4EF0-4484-8151-1D867353435F}"/>
              </a:ext>
            </a:extLst>
          </p:cNvPr>
          <p:cNvSpPr>
            <a:spLocks noGrp="1"/>
          </p:cNvSpPr>
          <p:nvPr>
            <p:ph idx="1"/>
          </p:nvPr>
        </p:nvSpPr>
        <p:spPr>
          <a:xfrm>
            <a:off x="838199" y="1272208"/>
            <a:ext cx="10667261" cy="4906649"/>
          </a:xfrm>
        </p:spPr>
        <p:txBody>
          <a:bodyPr>
            <a:normAutofit lnSpcReduction="10000"/>
          </a:bodyPr>
          <a:lstStyle/>
          <a:p>
            <a:r>
              <a:rPr lang="en-US" altLang="ja-JP" sz="1800" b="1" dirty="0"/>
              <a:t>Summary:</a:t>
            </a:r>
          </a:p>
          <a:p>
            <a:pPr lvl="1"/>
            <a:r>
              <a:rPr lang="en-US" altLang="ja-JP" sz="1600" dirty="0"/>
              <a:t>Type:</a:t>
            </a:r>
          </a:p>
          <a:p>
            <a:pPr lvl="2"/>
            <a:r>
              <a:rPr lang="en-US" altLang="ja-JP" sz="1400" dirty="0"/>
              <a:t>Type 4 (per UE): </a:t>
            </a:r>
            <a:r>
              <a:rPr lang="en-US" altLang="ja-JP" sz="1400" dirty="0">
                <a:solidFill>
                  <a:srgbClr val="0070C0"/>
                </a:solidFill>
              </a:rPr>
              <a:t>MediaTek, DOCOMO (per FR), ZTE, Huawei (per FR), Intel (FR1 only), LGE, Ericsson</a:t>
            </a:r>
          </a:p>
          <a:p>
            <a:pPr lvl="2"/>
            <a:r>
              <a:rPr lang="en-US" altLang="ja-JP" sz="1400" dirty="0"/>
              <a:t>Type 2: </a:t>
            </a:r>
            <a:r>
              <a:rPr lang="en-US" altLang="ja-JP" sz="1400" dirty="0">
                <a:solidFill>
                  <a:srgbClr val="0070C0"/>
                </a:solidFill>
              </a:rPr>
              <a:t>Huawei (Type 2 or 4)</a:t>
            </a:r>
          </a:p>
          <a:p>
            <a:pPr lvl="2"/>
            <a:r>
              <a:rPr lang="en-US" altLang="ja-JP" sz="1400" dirty="0"/>
              <a:t>Type 1:</a:t>
            </a:r>
            <a:r>
              <a:rPr lang="en-US" altLang="ja-JP" sz="1400" dirty="0">
                <a:solidFill>
                  <a:srgbClr val="0070C0"/>
                </a:solidFill>
              </a:rPr>
              <a:t> Qualcomm (per FR)?</a:t>
            </a:r>
          </a:p>
          <a:p>
            <a:pPr lvl="1"/>
            <a:r>
              <a:rPr lang="en-US" altLang="ja-JP" sz="1600" dirty="0"/>
              <a:t>Other comments:</a:t>
            </a:r>
          </a:p>
          <a:p>
            <a:pPr lvl="2"/>
            <a:r>
              <a:rPr lang="en-US" altLang="ja-JP" sz="1400" dirty="0"/>
              <a:t>If capability is introduced, related RAN4 requirements are needed (Nokia)</a:t>
            </a:r>
          </a:p>
          <a:p>
            <a:pPr lvl="2"/>
            <a:r>
              <a:rPr lang="en-US" altLang="ja-JP" sz="1400" dirty="0"/>
              <a:t>Scope of this feature should be clarified (Huawei, Intel, DOCOMO)</a:t>
            </a:r>
          </a:p>
          <a:p>
            <a:pPr lvl="3"/>
            <a:r>
              <a:rPr lang="en-US" altLang="ja-JP" sz="1400" dirty="0"/>
              <a:t>Applicable only to  intra-frequency only including both intra-cell and inter-cell SSB reception. It should not apply to inter-frequency case (Huawei)</a:t>
            </a:r>
          </a:p>
          <a:p>
            <a:pPr lvl="3"/>
            <a:r>
              <a:rPr lang="en-US" altLang="ja-JP" sz="1400" dirty="0"/>
              <a:t>Applicable only to FR1 based on agreed WF R4-1801088 (Intel)</a:t>
            </a:r>
          </a:p>
          <a:p>
            <a:pPr lvl="3"/>
            <a:r>
              <a:rPr lang="en-US" altLang="ja-JP" sz="1400" dirty="0"/>
              <a:t>Unclear for inter-band CA case (DOCOMO)</a:t>
            </a:r>
          </a:p>
          <a:p>
            <a:pPr marL="457200" lvl="1" indent="0">
              <a:buNone/>
            </a:pPr>
            <a:endParaRPr lang="en-US" altLang="ja-JP" sz="1600" dirty="0"/>
          </a:p>
          <a:p>
            <a:r>
              <a:rPr lang="en-US" altLang="ja-JP" sz="1800" b="1" dirty="0">
                <a:solidFill>
                  <a:srgbClr val="FF0000"/>
                </a:solidFill>
              </a:rPr>
              <a:t>Proposal 7:</a:t>
            </a:r>
          </a:p>
          <a:p>
            <a:pPr lvl="1"/>
            <a:r>
              <a:rPr lang="en-US" altLang="ja-JP" sz="1600" b="1" dirty="0">
                <a:solidFill>
                  <a:srgbClr val="FF0000"/>
                </a:solidFill>
              </a:rPr>
              <a:t>Renamed to “Simultaneous reception of data and SS block with different numerologies </a:t>
            </a:r>
            <a:r>
              <a:rPr lang="en-US" altLang="ja-JP" sz="1600" b="1" u="sng" dirty="0">
                <a:solidFill>
                  <a:srgbClr val="FF0000"/>
                </a:solidFill>
              </a:rPr>
              <a:t>when UE conducts the serving cell measurement or intra-frequency measurement</a:t>
            </a:r>
            <a:r>
              <a:rPr lang="en-US" altLang="ja-JP" sz="1600" b="1" dirty="0">
                <a:solidFill>
                  <a:srgbClr val="FF0000"/>
                </a:solidFill>
              </a:rPr>
              <a:t>”</a:t>
            </a:r>
          </a:p>
          <a:p>
            <a:pPr lvl="2"/>
            <a:r>
              <a:rPr lang="en-US" altLang="ja-JP" sz="1400" b="1" dirty="0">
                <a:solidFill>
                  <a:srgbClr val="FF0000"/>
                </a:solidFill>
              </a:rPr>
              <a:t>FFS: inter-band CA case</a:t>
            </a:r>
          </a:p>
          <a:p>
            <a:pPr lvl="1"/>
            <a:r>
              <a:rPr lang="en-US" altLang="ja-JP" sz="1600" b="1" dirty="0">
                <a:solidFill>
                  <a:srgbClr val="FF0000"/>
                </a:solidFill>
              </a:rPr>
              <a:t>Type 4 (per UE) and applicable only to FR1</a:t>
            </a:r>
          </a:p>
          <a:p>
            <a:pPr lvl="1"/>
            <a:r>
              <a:rPr lang="en-US" altLang="ja-JP" sz="1600" b="1" dirty="0">
                <a:solidFill>
                  <a:srgbClr val="FF0000"/>
                </a:solidFill>
              </a:rPr>
              <a:t>RAN4 will discuss whether related requirement is </a:t>
            </a:r>
            <a:r>
              <a:rPr lang="en-US" altLang="ja-JP" sz="1400" b="1" dirty="0">
                <a:solidFill>
                  <a:srgbClr val="FF0000"/>
                </a:solidFill>
              </a:rPr>
              <a:t>introduced</a:t>
            </a:r>
            <a:r>
              <a:rPr lang="en-US" altLang="ja-JP" sz="1600" b="1" dirty="0">
                <a:solidFill>
                  <a:srgbClr val="FF0000"/>
                </a:solidFill>
              </a:rPr>
              <a:t> in Rel.15</a:t>
            </a:r>
            <a:endParaRPr lang="en-US" altLang="ja-JP" sz="1600" b="1" dirty="0"/>
          </a:p>
        </p:txBody>
      </p:sp>
      <p:sp>
        <p:nvSpPr>
          <p:cNvPr id="3" name="タイトル 2">
            <a:extLst>
              <a:ext uri="{FF2B5EF4-FFF2-40B4-BE49-F238E27FC236}">
                <a16:creationId xmlns:a16="http://schemas.microsoft.com/office/drawing/2014/main" id="{25987AA1-C8E6-4B9E-9081-081222F38E06}"/>
              </a:ext>
            </a:extLst>
          </p:cNvPr>
          <p:cNvSpPr>
            <a:spLocks noGrp="1"/>
          </p:cNvSpPr>
          <p:nvPr>
            <p:ph type="title"/>
          </p:nvPr>
        </p:nvSpPr>
        <p:spPr/>
        <p:txBody>
          <a:bodyPr>
            <a:normAutofit fontScale="90000"/>
          </a:bodyPr>
          <a:lstStyle/>
          <a:p>
            <a:r>
              <a:rPr lang="en-US" altLang="ja-JP" dirty="0"/>
              <a:t>3. Simultaneous reception of data and SS block with different numerologies</a:t>
            </a:r>
            <a:endParaRPr kumimoji="1" lang="ja-JP" altLang="en-US" dirty="0"/>
          </a:p>
        </p:txBody>
      </p:sp>
    </p:spTree>
    <p:extLst>
      <p:ext uri="{BB962C8B-B14F-4D97-AF65-F5344CB8AC3E}">
        <p14:creationId xmlns:p14="http://schemas.microsoft.com/office/powerpoint/2010/main" val="3720155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D6864E3D-4299-4E7D-9530-FB490050E297}"/>
              </a:ext>
            </a:extLst>
          </p:cNvPr>
          <p:cNvSpPr>
            <a:spLocks noGrp="1"/>
          </p:cNvSpPr>
          <p:nvPr>
            <p:ph type="title"/>
          </p:nvPr>
        </p:nvSpPr>
        <p:spPr/>
        <p:txBody>
          <a:bodyPr/>
          <a:lstStyle/>
          <a:p>
            <a:r>
              <a:rPr lang="en-US" altLang="ja-JP" dirty="0"/>
              <a:t>C</a:t>
            </a:r>
            <a:r>
              <a:rPr kumimoji="1" lang="en-US" altLang="ja-JP" dirty="0"/>
              <a:t>apabilities for modulation order</a:t>
            </a:r>
            <a:endParaRPr kumimoji="1" lang="ja-JP" altLang="en-US" dirty="0"/>
          </a:p>
        </p:txBody>
      </p:sp>
    </p:spTree>
    <p:extLst>
      <p:ext uri="{BB962C8B-B14F-4D97-AF65-F5344CB8AC3E}">
        <p14:creationId xmlns:p14="http://schemas.microsoft.com/office/powerpoint/2010/main" val="26390483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D517538-6F3E-4893-88F6-C754C28784E0}"/>
              </a:ext>
            </a:extLst>
          </p:cNvPr>
          <p:cNvSpPr>
            <a:spLocks noGrp="1"/>
          </p:cNvSpPr>
          <p:nvPr>
            <p:ph idx="1"/>
          </p:nvPr>
        </p:nvSpPr>
        <p:spPr/>
        <p:txBody>
          <a:bodyPr>
            <a:normAutofit/>
          </a:bodyPr>
          <a:lstStyle/>
          <a:p>
            <a:r>
              <a:rPr kumimoji="1" lang="en-US" altLang="ja-JP" sz="1800" b="1" dirty="0"/>
              <a:t>Summary</a:t>
            </a:r>
          </a:p>
          <a:p>
            <a:pPr lvl="1"/>
            <a:r>
              <a:rPr kumimoji="1" lang="en-US" altLang="ja-JP" sz="1600" dirty="0"/>
              <a:t> Mandatory or Optional</a:t>
            </a:r>
          </a:p>
          <a:p>
            <a:pPr lvl="2"/>
            <a:r>
              <a:rPr lang="en-US" altLang="ja-JP" sz="1400" dirty="0"/>
              <a:t>Mandatory without capability: </a:t>
            </a:r>
            <a:r>
              <a:rPr lang="en-US" altLang="ja-JP" sz="1400" dirty="0">
                <a:solidFill>
                  <a:srgbClr val="0070C0"/>
                </a:solidFill>
              </a:rPr>
              <a:t>MediaTek, DOCOMO, Nokia, ZTE, Huawei, CMCC, Orange, Vodafone, Ericsson, Qualcomm</a:t>
            </a:r>
          </a:p>
          <a:p>
            <a:pPr lvl="2"/>
            <a:r>
              <a:rPr kumimoji="1" lang="en-US" altLang="ja-JP" sz="1400" dirty="0"/>
              <a:t>Optional</a:t>
            </a:r>
            <a:r>
              <a:rPr lang="en-US" altLang="ja-JP" sz="1400" dirty="0"/>
              <a:t>: </a:t>
            </a:r>
            <a:r>
              <a:rPr lang="en-US" altLang="ja-JP" sz="1400" dirty="0">
                <a:solidFill>
                  <a:srgbClr val="0070C0"/>
                </a:solidFill>
              </a:rPr>
              <a:t>Intel (Type 1</a:t>
            </a:r>
            <a:r>
              <a:rPr lang="ja-JP" altLang="en-US" sz="1400" dirty="0">
                <a:solidFill>
                  <a:srgbClr val="0070C0"/>
                </a:solidFill>
              </a:rPr>
              <a:t> </a:t>
            </a:r>
            <a:r>
              <a:rPr lang="en-US" altLang="ja-JP" sz="1400" dirty="0">
                <a:solidFill>
                  <a:srgbClr val="0070C0"/>
                </a:solidFill>
              </a:rPr>
              <a:t>for</a:t>
            </a:r>
            <a:r>
              <a:rPr lang="ja-JP" altLang="en-US" sz="1400" dirty="0">
                <a:solidFill>
                  <a:srgbClr val="0070C0"/>
                </a:solidFill>
              </a:rPr>
              <a:t> </a:t>
            </a:r>
            <a:r>
              <a:rPr lang="en-US" altLang="ja-JP" sz="1400" dirty="0">
                <a:solidFill>
                  <a:srgbClr val="0070C0"/>
                </a:solidFill>
              </a:rPr>
              <a:t>further</a:t>
            </a:r>
            <a:r>
              <a:rPr lang="ja-JP" altLang="en-US" sz="1400" dirty="0">
                <a:solidFill>
                  <a:srgbClr val="0070C0"/>
                </a:solidFill>
              </a:rPr>
              <a:t> </a:t>
            </a:r>
            <a:r>
              <a:rPr lang="en-US" altLang="ja-JP" sz="1400" dirty="0">
                <a:solidFill>
                  <a:srgbClr val="0070C0"/>
                </a:solidFill>
              </a:rPr>
              <a:t>FR2</a:t>
            </a:r>
            <a:r>
              <a:rPr lang="ja-JP" altLang="en-US" sz="1400" dirty="0">
                <a:solidFill>
                  <a:srgbClr val="0070C0"/>
                </a:solidFill>
              </a:rPr>
              <a:t> </a:t>
            </a:r>
            <a:r>
              <a:rPr lang="en-US" altLang="ja-JP" sz="1400" dirty="0">
                <a:solidFill>
                  <a:srgbClr val="0070C0"/>
                </a:solidFill>
              </a:rPr>
              <a:t>extension to higher frequency bands)</a:t>
            </a:r>
          </a:p>
          <a:p>
            <a:pPr lvl="1"/>
            <a:r>
              <a:rPr lang="en-US" altLang="ja-JP" sz="1600" dirty="0"/>
              <a:t>Other comments:</a:t>
            </a:r>
          </a:p>
          <a:p>
            <a:pPr lvl="2"/>
            <a:r>
              <a:rPr lang="en-US" altLang="ja-JP" sz="1400" dirty="0"/>
              <a:t>If lower cost UE categories are defined, capability signaling can be discussed: </a:t>
            </a:r>
            <a:r>
              <a:rPr lang="en-US" altLang="ja-JP" sz="1400" dirty="0">
                <a:solidFill>
                  <a:srgbClr val="0070C0"/>
                </a:solidFill>
              </a:rPr>
              <a:t>Nokia</a:t>
            </a:r>
          </a:p>
          <a:p>
            <a:pPr lvl="2"/>
            <a:endParaRPr kumimoji="1" lang="en-US" altLang="ja-JP" sz="1400" dirty="0"/>
          </a:p>
          <a:p>
            <a:r>
              <a:rPr lang="en-US" altLang="ja-JP" sz="1800" b="1" dirty="0">
                <a:solidFill>
                  <a:srgbClr val="FF0000"/>
                </a:solidFill>
              </a:rPr>
              <a:t>Proposal 8:</a:t>
            </a:r>
          </a:p>
          <a:p>
            <a:pPr lvl="2"/>
            <a:r>
              <a:rPr lang="en-US" altLang="ja-JP" sz="1400" b="1" dirty="0">
                <a:solidFill>
                  <a:srgbClr val="FF0000"/>
                </a:solidFill>
              </a:rPr>
              <a:t>64QAM for PDSCH is mandatory without capability at least for all FR2 bands defined within Rel.15 timeframe</a:t>
            </a:r>
          </a:p>
          <a:p>
            <a:pPr lvl="2"/>
            <a:r>
              <a:rPr lang="en-US" altLang="ja-JP" sz="1400" b="1" dirty="0">
                <a:solidFill>
                  <a:srgbClr val="FF0000"/>
                </a:solidFill>
              </a:rPr>
              <a:t>Capability can be discussed in future, e.g. when low cost device (e.g. IoT) and/or higher frequency band in FR2 are introduced</a:t>
            </a:r>
          </a:p>
          <a:p>
            <a:pPr lvl="1"/>
            <a:endParaRPr lang="en-US" altLang="ja-JP" sz="1600" b="1" dirty="0">
              <a:solidFill>
                <a:srgbClr val="FF0000"/>
              </a:solidFill>
            </a:endParaRPr>
          </a:p>
        </p:txBody>
      </p:sp>
      <p:sp>
        <p:nvSpPr>
          <p:cNvPr id="3" name="タイトル 2">
            <a:extLst>
              <a:ext uri="{FF2B5EF4-FFF2-40B4-BE49-F238E27FC236}">
                <a16:creationId xmlns:a16="http://schemas.microsoft.com/office/drawing/2014/main" id="{78DA2AEF-37F3-4B87-A8DD-37072B7DB6B3}"/>
              </a:ext>
            </a:extLst>
          </p:cNvPr>
          <p:cNvSpPr>
            <a:spLocks noGrp="1"/>
          </p:cNvSpPr>
          <p:nvPr>
            <p:ph type="title"/>
          </p:nvPr>
        </p:nvSpPr>
        <p:spPr/>
        <p:txBody>
          <a:bodyPr/>
          <a:lstStyle/>
          <a:p>
            <a:r>
              <a:rPr lang="da-DK" altLang="ja-JP" dirty="0"/>
              <a:t>12.	64QAM modulation for FR2 PDSCH</a:t>
            </a:r>
            <a:endParaRPr kumimoji="1" lang="ja-JP" altLang="en-US" dirty="0"/>
          </a:p>
        </p:txBody>
      </p:sp>
    </p:spTree>
    <p:extLst>
      <p:ext uri="{BB962C8B-B14F-4D97-AF65-F5344CB8AC3E}">
        <p14:creationId xmlns:p14="http://schemas.microsoft.com/office/powerpoint/2010/main" val="26817447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44EF9BF0-F79E-4B44-91E5-9DC36F775964}"/>
              </a:ext>
            </a:extLst>
          </p:cNvPr>
          <p:cNvSpPr>
            <a:spLocks noGrp="1"/>
          </p:cNvSpPr>
          <p:nvPr>
            <p:ph idx="1"/>
          </p:nvPr>
        </p:nvSpPr>
        <p:spPr>
          <a:xfrm>
            <a:off x="838200" y="1272209"/>
            <a:ext cx="11057164" cy="4904754"/>
          </a:xfrm>
        </p:spPr>
        <p:txBody>
          <a:bodyPr>
            <a:normAutofit/>
          </a:bodyPr>
          <a:lstStyle/>
          <a:p>
            <a:r>
              <a:rPr lang="en-US" altLang="ja-JP" sz="1800" b="1" dirty="0"/>
              <a:t>Summary</a:t>
            </a:r>
          </a:p>
          <a:p>
            <a:pPr lvl="1"/>
            <a:r>
              <a:rPr lang="en-US" altLang="ja-JP" sz="1600" dirty="0"/>
              <a:t> Mandatory or Optional: </a:t>
            </a:r>
          </a:p>
          <a:p>
            <a:pPr lvl="2"/>
            <a:r>
              <a:rPr lang="en-US" altLang="ja-JP" sz="1400" dirty="0"/>
              <a:t>Mandatory without capability: </a:t>
            </a:r>
            <a:r>
              <a:rPr lang="en-US" altLang="ja-JP" sz="1400" dirty="0">
                <a:solidFill>
                  <a:srgbClr val="0070C0"/>
                </a:solidFill>
              </a:rPr>
              <a:t>MediaTek, DOCOMO, Nokia, ZTE, Huawei, Dish (FR1), CMCC, Orange, Sprint, Vodafone, Ericsson, </a:t>
            </a:r>
          </a:p>
          <a:p>
            <a:pPr lvl="2"/>
            <a:r>
              <a:rPr lang="en-US" altLang="ja-JP" sz="1400" dirty="0"/>
              <a:t> Optional: </a:t>
            </a:r>
            <a:r>
              <a:rPr lang="en-US" altLang="ja-JP" sz="1400" dirty="0">
                <a:solidFill>
                  <a:srgbClr val="0070C0"/>
                </a:solidFill>
              </a:rPr>
              <a:t>Intel, Qualcomm (per FR)</a:t>
            </a:r>
          </a:p>
          <a:p>
            <a:pPr lvl="1"/>
            <a:r>
              <a:rPr lang="en-US" altLang="ja-JP" sz="1600" dirty="0"/>
              <a:t>Type:</a:t>
            </a:r>
          </a:p>
          <a:p>
            <a:pPr lvl="2"/>
            <a:r>
              <a:rPr lang="en-US" altLang="ja-JP" sz="1400" dirty="0"/>
              <a:t>Type 4 for FR1 and Type 1 for FR2: </a:t>
            </a:r>
            <a:r>
              <a:rPr lang="en-US" altLang="ja-JP" sz="1400" dirty="0">
                <a:solidFill>
                  <a:srgbClr val="0070C0"/>
                </a:solidFill>
              </a:rPr>
              <a:t>Intel</a:t>
            </a:r>
          </a:p>
          <a:p>
            <a:pPr lvl="2"/>
            <a:r>
              <a:rPr lang="en-US" altLang="ja-JP" sz="1400" dirty="0"/>
              <a:t>Per FR: </a:t>
            </a:r>
            <a:r>
              <a:rPr lang="en-US" altLang="ja-JP" sz="1400" dirty="0">
                <a:solidFill>
                  <a:srgbClr val="0070C0"/>
                </a:solidFill>
              </a:rPr>
              <a:t>Qualcomm </a:t>
            </a:r>
          </a:p>
          <a:p>
            <a:pPr lvl="1"/>
            <a:r>
              <a:rPr lang="en-US" altLang="ja-JP" sz="1600" dirty="0"/>
              <a:t>Other comments:</a:t>
            </a:r>
          </a:p>
          <a:p>
            <a:pPr lvl="2"/>
            <a:r>
              <a:rPr lang="en-US" altLang="ja-JP" sz="1400" dirty="0"/>
              <a:t>UE type needs to be clarified: </a:t>
            </a:r>
            <a:r>
              <a:rPr lang="en-US" altLang="ja-JP" sz="1400" dirty="0">
                <a:solidFill>
                  <a:srgbClr val="0070C0"/>
                </a:solidFill>
              </a:rPr>
              <a:t>OPPO</a:t>
            </a:r>
          </a:p>
          <a:p>
            <a:pPr lvl="2"/>
            <a:endParaRPr lang="en-US" altLang="ja-JP" sz="1400" dirty="0"/>
          </a:p>
          <a:p>
            <a:r>
              <a:rPr kumimoji="1" lang="en-US" altLang="ja-JP" sz="1800" b="1" dirty="0">
                <a:solidFill>
                  <a:srgbClr val="FF0000"/>
                </a:solidFill>
              </a:rPr>
              <a:t>Proposal 9</a:t>
            </a:r>
            <a:endParaRPr lang="en-US" altLang="ja-JP" sz="1800" b="1" dirty="0">
              <a:solidFill>
                <a:srgbClr val="FF0000"/>
              </a:solidFill>
            </a:endParaRPr>
          </a:p>
          <a:p>
            <a:pPr lvl="1"/>
            <a:r>
              <a:rPr lang="en-US" altLang="ja-JP" sz="1600" b="1" dirty="0">
                <a:solidFill>
                  <a:srgbClr val="FF0000"/>
                </a:solidFill>
              </a:rPr>
              <a:t>64QAM for PUSCH is mandatory without capability at least for all bands defined within Rel.15 timeframe</a:t>
            </a:r>
          </a:p>
          <a:p>
            <a:pPr lvl="1"/>
            <a:r>
              <a:rPr lang="en-US" altLang="ja-JP" sz="1600" b="1" dirty="0">
                <a:solidFill>
                  <a:srgbClr val="FF0000"/>
                </a:solidFill>
              </a:rPr>
              <a:t>Capability can be discussed in future, e.g. when low cost device (e.g. IoT) and/or higher frequency band in FR2 are introduced</a:t>
            </a:r>
          </a:p>
          <a:p>
            <a:pPr lvl="1"/>
            <a:endParaRPr kumimoji="1" lang="ja-JP" altLang="en-US" sz="1600" dirty="0"/>
          </a:p>
        </p:txBody>
      </p:sp>
      <p:sp>
        <p:nvSpPr>
          <p:cNvPr id="3" name="タイトル 2">
            <a:extLst>
              <a:ext uri="{FF2B5EF4-FFF2-40B4-BE49-F238E27FC236}">
                <a16:creationId xmlns:a16="http://schemas.microsoft.com/office/drawing/2014/main" id="{81C49E8D-2178-4C03-8EF8-504C54DAFE6F}"/>
              </a:ext>
            </a:extLst>
          </p:cNvPr>
          <p:cNvSpPr>
            <a:spLocks noGrp="1"/>
          </p:cNvSpPr>
          <p:nvPr>
            <p:ph type="title"/>
          </p:nvPr>
        </p:nvSpPr>
        <p:spPr/>
        <p:txBody>
          <a:bodyPr/>
          <a:lstStyle/>
          <a:p>
            <a:r>
              <a:rPr lang="en-US" altLang="ja-JP" dirty="0"/>
              <a:t>14.	64QAM for PUSCH</a:t>
            </a:r>
            <a:endParaRPr kumimoji="1" lang="ja-JP" altLang="en-US" dirty="0"/>
          </a:p>
        </p:txBody>
      </p:sp>
    </p:spTree>
    <p:extLst>
      <p:ext uri="{BB962C8B-B14F-4D97-AF65-F5344CB8AC3E}">
        <p14:creationId xmlns:p14="http://schemas.microsoft.com/office/powerpoint/2010/main" val="29838658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6D4CB1B0-BAC5-41BA-8E81-9E764050038C}"/>
              </a:ext>
            </a:extLst>
          </p:cNvPr>
          <p:cNvSpPr>
            <a:spLocks noGrp="1"/>
          </p:cNvSpPr>
          <p:nvPr>
            <p:ph idx="1"/>
          </p:nvPr>
        </p:nvSpPr>
        <p:spPr>
          <a:xfrm>
            <a:off x="838200" y="1272209"/>
            <a:ext cx="10515600" cy="5430670"/>
          </a:xfrm>
        </p:spPr>
        <p:txBody>
          <a:bodyPr>
            <a:normAutofit fontScale="92500" lnSpcReduction="10000"/>
          </a:bodyPr>
          <a:lstStyle/>
          <a:p>
            <a:r>
              <a:rPr kumimoji="1" lang="en-US" altLang="ja-JP" sz="1600" b="1" dirty="0"/>
              <a:t>Summary</a:t>
            </a:r>
          </a:p>
          <a:p>
            <a:pPr lvl="1"/>
            <a:r>
              <a:rPr lang="en-US" altLang="ja-JP" sz="1600" dirty="0"/>
              <a:t>FR1</a:t>
            </a:r>
          </a:p>
          <a:p>
            <a:pPr lvl="2"/>
            <a:r>
              <a:rPr lang="en-US" altLang="ja-JP" sz="1400" dirty="0"/>
              <a:t> Mandatory: </a:t>
            </a:r>
            <a:r>
              <a:rPr lang="en-US" altLang="ja-JP" sz="1400" dirty="0">
                <a:solidFill>
                  <a:srgbClr val="0070C0"/>
                </a:solidFill>
              </a:rPr>
              <a:t>MediaTek (or Type 4), DOCOMO, Huawei, Dish, CMCC, Orange, Sprint, Vodafone, Ericsson</a:t>
            </a:r>
          </a:p>
          <a:p>
            <a:pPr lvl="2"/>
            <a:r>
              <a:rPr lang="en-US" altLang="ja-JP" sz="1400" dirty="0"/>
              <a:t> Type 1: </a:t>
            </a:r>
            <a:r>
              <a:rPr lang="en-US" altLang="ja-JP" sz="1400" dirty="0">
                <a:solidFill>
                  <a:srgbClr val="0070C0"/>
                </a:solidFill>
              </a:rPr>
              <a:t>Nokia, OPPO</a:t>
            </a:r>
          </a:p>
          <a:p>
            <a:pPr lvl="2"/>
            <a:r>
              <a:rPr lang="en-US" altLang="ja-JP" sz="1400" dirty="0"/>
              <a:t> Type 4: </a:t>
            </a:r>
            <a:r>
              <a:rPr lang="en-US" altLang="ja-JP" sz="1400" dirty="0">
                <a:solidFill>
                  <a:srgbClr val="0070C0"/>
                </a:solidFill>
              </a:rPr>
              <a:t>Intel, LGE, Qualcomm, (ZTE?)</a:t>
            </a:r>
          </a:p>
          <a:p>
            <a:pPr lvl="1"/>
            <a:r>
              <a:rPr lang="en-US" altLang="ja-JP" sz="1600" dirty="0"/>
              <a:t>FR2</a:t>
            </a:r>
          </a:p>
          <a:p>
            <a:pPr lvl="2"/>
            <a:r>
              <a:rPr lang="en-US" altLang="ja-JP" sz="1400" dirty="0"/>
              <a:t> Type 1: </a:t>
            </a:r>
            <a:r>
              <a:rPr lang="en-US" altLang="ja-JP" sz="1400" dirty="0">
                <a:solidFill>
                  <a:srgbClr val="0070C0"/>
                </a:solidFill>
              </a:rPr>
              <a:t>MediaTek, Nokia, LGE</a:t>
            </a:r>
          </a:p>
          <a:p>
            <a:pPr lvl="2"/>
            <a:r>
              <a:rPr lang="en-US" altLang="ja-JP" sz="1400" dirty="0"/>
              <a:t> Type 4: </a:t>
            </a:r>
            <a:r>
              <a:rPr lang="en-US" altLang="ja-JP" sz="1400" dirty="0">
                <a:solidFill>
                  <a:srgbClr val="0070C0"/>
                </a:solidFill>
              </a:rPr>
              <a:t>DOCOMO, (ZTE?)</a:t>
            </a:r>
          </a:p>
          <a:p>
            <a:pPr lvl="2"/>
            <a:r>
              <a:rPr lang="en-US" altLang="ja-JP" sz="1400" dirty="0"/>
              <a:t> FFS: </a:t>
            </a:r>
            <a:r>
              <a:rPr lang="en-US" altLang="ja-JP" sz="1400" strike="sngStrike" dirty="0">
                <a:solidFill>
                  <a:srgbClr val="00B050"/>
                </a:solidFill>
              </a:rPr>
              <a:t>Intel</a:t>
            </a:r>
            <a:r>
              <a:rPr lang="en-US" altLang="ja-JP" sz="1400" dirty="0">
                <a:solidFill>
                  <a:srgbClr val="0070C0"/>
                </a:solidFill>
              </a:rPr>
              <a:t>, Ericsson, Qualcomm</a:t>
            </a:r>
          </a:p>
          <a:p>
            <a:pPr lvl="2"/>
            <a:r>
              <a:rPr lang="en-US" altLang="ja-JP" sz="1400" dirty="0">
                <a:solidFill>
                  <a:srgbClr val="00B050"/>
                </a:solidFill>
              </a:rPr>
              <a:t> Subject to outcome of feasibility studies: Intel</a:t>
            </a:r>
          </a:p>
          <a:p>
            <a:pPr lvl="1"/>
            <a:r>
              <a:rPr lang="en-US" altLang="ja-JP" sz="1600" dirty="0"/>
              <a:t>Other comments</a:t>
            </a:r>
          </a:p>
          <a:p>
            <a:pPr lvl="2">
              <a:lnSpc>
                <a:spcPct val="120000"/>
              </a:lnSpc>
            </a:pPr>
            <a:r>
              <a:rPr lang="en-US" altLang="ja-JP" sz="1400" dirty="0"/>
              <a:t>RAN1 specified 256QAM for PDSCH in a band agnostic manner. No capability for FR2 means that 256QAM is “mandatory without capability” for FR2 PDSCH (DOCOMO)</a:t>
            </a:r>
          </a:p>
          <a:p>
            <a:r>
              <a:rPr lang="en-US" altLang="ja-JP" sz="1600" b="1" dirty="0">
                <a:solidFill>
                  <a:srgbClr val="FF0000"/>
                </a:solidFill>
              </a:rPr>
              <a:t>Proposal 10</a:t>
            </a:r>
          </a:p>
          <a:p>
            <a:pPr lvl="1"/>
            <a:r>
              <a:rPr kumimoji="1" lang="en-US" altLang="ja-JP" sz="1600" b="1" dirty="0">
                <a:solidFill>
                  <a:srgbClr val="FF0000"/>
                </a:solidFill>
              </a:rPr>
              <a:t> For </a:t>
            </a:r>
            <a:r>
              <a:rPr lang="en-US" altLang="ja-JP" sz="1600" b="1" dirty="0">
                <a:solidFill>
                  <a:srgbClr val="FF0000"/>
                </a:solidFill>
              </a:rPr>
              <a:t>FR1</a:t>
            </a:r>
          </a:p>
          <a:p>
            <a:pPr lvl="2"/>
            <a:r>
              <a:rPr lang="en-US" altLang="ja-JP" sz="1400" b="1" dirty="0">
                <a:solidFill>
                  <a:srgbClr val="FF0000"/>
                </a:solidFill>
              </a:rPr>
              <a:t>Option 1: 256QAM for PDSCH is optional and Type 4 (per UE) capability</a:t>
            </a:r>
          </a:p>
          <a:p>
            <a:pPr lvl="2"/>
            <a:r>
              <a:rPr lang="en-US" altLang="ja-JP" sz="1400" b="1" dirty="0">
                <a:solidFill>
                  <a:srgbClr val="FF0000"/>
                </a:solidFill>
              </a:rPr>
              <a:t>Option 2: 256QAM for PDSCH is mandatory without capability </a:t>
            </a:r>
          </a:p>
          <a:p>
            <a:pPr lvl="2"/>
            <a:r>
              <a:rPr lang="en-US" altLang="ja-JP" sz="1400" b="1" dirty="0">
                <a:solidFill>
                  <a:srgbClr val="FF0000"/>
                </a:solidFill>
              </a:rPr>
              <a:t>Option 3: 256QAM for PDSCH is mandatory with Type 4 (per UE) capability</a:t>
            </a:r>
          </a:p>
          <a:p>
            <a:pPr lvl="1"/>
            <a:r>
              <a:rPr lang="en-US" altLang="ja-JP" sz="1600" b="1" dirty="0">
                <a:solidFill>
                  <a:srgbClr val="FF0000"/>
                </a:solidFill>
              </a:rPr>
              <a:t>For FR2</a:t>
            </a:r>
          </a:p>
          <a:p>
            <a:pPr lvl="2"/>
            <a:r>
              <a:rPr lang="en-US" altLang="ja-JP" sz="1400" b="1" dirty="0">
                <a:solidFill>
                  <a:srgbClr val="FF0000"/>
                </a:solidFill>
              </a:rPr>
              <a:t>256QAM for PDSCH is optional</a:t>
            </a:r>
          </a:p>
          <a:p>
            <a:pPr lvl="2"/>
            <a:r>
              <a:rPr lang="en-US" altLang="ja-JP" sz="1400" b="1" dirty="0">
                <a:solidFill>
                  <a:srgbClr val="FF0000"/>
                </a:solidFill>
              </a:rPr>
              <a:t>Option 1: Type1 (per band)</a:t>
            </a:r>
          </a:p>
          <a:p>
            <a:pPr lvl="2"/>
            <a:r>
              <a:rPr lang="en-US" altLang="ja-JP" sz="1400" b="1" dirty="0">
                <a:solidFill>
                  <a:srgbClr val="FF0000"/>
                </a:solidFill>
              </a:rPr>
              <a:t>Option 2: Type4 (per UE)</a:t>
            </a:r>
          </a:p>
        </p:txBody>
      </p:sp>
      <p:sp>
        <p:nvSpPr>
          <p:cNvPr id="3" name="タイトル 2">
            <a:extLst>
              <a:ext uri="{FF2B5EF4-FFF2-40B4-BE49-F238E27FC236}">
                <a16:creationId xmlns:a16="http://schemas.microsoft.com/office/drawing/2014/main" id="{1763B6D5-F361-4269-BC5B-824C51009578}"/>
              </a:ext>
            </a:extLst>
          </p:cNvPr>
          <p:cNvSpPr>
            <a:spLocks noGrp="1"/>
          </p:cNvSpPr>
          <p:nvPr>
            <p:ph type="title"/>
          </p:nvPr>
        </p:nvSpPr>
        <p:spPr/>
        <p:txBody>
          <a:bodyPr/>
          <a:lstStyle/>
          <a:p>
            <a:r>
              <a:rPr lang="en-US" altLang="ja-JP" dirty="0"/>
              <a:t>15.	256QAM for PDSCH</a:t>
            </a:r>
            <a:endParaRPr kumimoji="1" lang="ja-JP" altLang="en-US" dirty="0"/>
          </a:p>
        </p:txBody>
      </p:sp>
    </p:spTree>
    <p:extLst>
      <p:ext uri="{BB962C8B-B14F-4D97-AF65-F5344CB8AC3E}">
        <p14:creationId xmlns:p14="http://schemas.microsoft.com/office/powerpoint/2010/main" val="2139771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92E60FD6-EE66-4C37-A2EA-C20B0B50F7D7}"/>
              </a:ext>
            </a:extLst>
          </p:cNvPr>
          <p:cNvSpPr>
            <a:spLocks noGrp="1"/>
          </p:cNvSpPr>
          <p:nvPr>
            <p:ph idx="1"/>
          </p:nvPr>
        </p:nvSpPr>
        <p:spPr/>
        <p:txBody>
          <a:bodyPr>
            <a:normAutofit fontScale="85000" lnSpcReduction="20000"/>
          </a:bodyPr>
          <a:lstStyle/>
          <a:p>
            <a:r>
              <a:rPr kumimoji="1" lang="en-US" altLang="ja-JP" b="1" dirty="0"/>
              <a:t>Summary</a:t>
            </a:r>
          </a:p>
          <a:p>
            <a:pPr lvl="1"/>
            <a:r>
              <a:rPr lang="en-US" altLang="ja-JP" dirty="0"/>
              <a:t>FR1:</a:t>
            </a:r>
          </a:p>
          <a:p>
            <a:pPr lvl="2"/>
            <a:r>
              <a:rPr lang="en-US" altLang="ja-JP" dirty="0"/>
              <a:t>Type 1: </a:t>
            </a:r>
            <a:r>
              <a:rPr lang="en-US" altLang="ja-JP" dirty="0">
                <a:solidFill>
                  <a:srgbClr val="0070C0"/>
                </a:solidFill>
              </a:rPr>
              <a:t>MediaTek, Nokia, Huawei, Dish, Vodafone, OPPO, Intel, Qualcomm</a:t>
            </a:r>
            <a:endParaRPr kumimoji="1" lang="en-US" altLang="ja-JP" dirty="0">
              <a:solidFill>
                <a:srgbClr val="0070C0"/>
              </a:solidFill>
            </a:endParaRPr>
          </a:p>
          <a:p>
            <a:pPr lvl="2"/>
            <a:r>
              <a:rPr lang="en-US" altLang="ja-JP" dirty="0"/>
              <a:t>Mandatory: </a:t>
            </a:r>
            <a:r>
              <a:rPr lang="en-US" altLang="ja-JP" dirty="0">
                <a:solidFill>
                  <a:srgbClr val="0070C0"/>
                </a:solidFill>
              </a:rPr>
              <a:t>DOCOMO, CMCC, Orange, Sprint (or Type1)</a:t>
            </a:r>
          </a:p>
          <a:p>
            <a:pPr lvl="2"/>
            <a:r>
              <a:rPr kumimoji="1" lang="en-US" altLang="ja-JP" dirty="0"/>
              <a:t>Optional</a:t>
            </a:r>
            <a:r>
              <a:rPr lang="en-US" altLang="ja-JP" dirty="0"/>
              <a:t>: </a:t>
            </a:r>
            <a:r>
              <a:rPr lang="en-US" altLang="ja-JP" dirty="0">
                <a:solidFill>
                  <a:srgbClr val="0070C0"/>
                </a:solidFill>
              </a:rPr>
              <a:t>LGE</a:t>
            </a:r>
            <a:endParaRPr kumimoji="1" lang="en-US" altLang="ja-JP" dirty="0">
              <a:solidFill>
                <a:srgbClr val="0070C0"/>
              </a:solidFill>
            </a:endParaRPr>
          </a:p>
          <a:p>
            <a:pPr lvl="1"/>
            <a:r>
              <a:rPr lang="en-US" altLang="ja-JP" dirty="0"/>
              <a:t>FR2:</a:t>
            </a:r>
          </a:p>
          <a:p>
            <a:pPr lvl="2"/>
            <a:r>
              <a:rPr lang="en-US" altLang="ja-JP" dirty="0"/>
              <a:t>Type 1: </a:t>
            </a:r>
            <a:r>
              <a:rPr lang="en-US" altLang="ja-JP" dirty="0">
                <a:solidFill>
                  <a:srgbClr val="0070C0"/>
                </a:solidFill>
              </a:rPr>
              <a:t>Nokia, Huawei, Dish, Qualcomm</a:t>
            </a:r>
            <a:endParaRPr kumimoji="1" lang="en-US" altLang="ja-JP" dirty="0">
              <a:solidFill>
                <a:srgbClr val="0070C0"/>
              </a:solidFill>
            </a:endParaRPr>
          </a:p>
          <a:p>
            <a:pPr lvl="2"/>
            <a:r>
              <a:rPr kumimoji="1" lang="en-US" altLang="ja-JP" dirty="0"/>
              <a:t>Type 3: </a:t>
            </a:r>
            <a:r>
              <a:rPr kumimoji="1" lang="en-US" altLang="ja-JP" dirty="0">
                <a:solidFill>
                  <a:srgbClr val="0070C0"/>
                </a:solidFill>
              </a:rPr>
              <a:t>MediaTek</a:t>
            </a:r>
          </a:p>
          <a:p>
            <a:pPr lvl="2"/>
            <a:r>
              <a:rPr lang="en-US" altLang="ja-JP" dirty="0"/>
              <a:t>Type 4: </a:t>
            </a:r>
            <a:r>
              <a:rPr lang="en-US" altLang="ja-JP" dirty="0">
                <a:solidFill>
                  <a:srgbClr val="0070C0"/>
                </a:solidFill>
              </a:rPr>
              <a:t>DOCOMO</a:t>
            </a:r>
          </a:p>
          <a:p>
            <a:pPr lvl="2"/>
            <a:r>
              <a:rPr kumimoji="1" lang="en-US" altLang="ja-JP" dirty="0"/>
              <a:t>FFS: </a:t>
            </a:r>
            <a:r>
              <a:rPr kumimoji="1" lang="en-US" altLang="ja-JP" dirty="0">
                <a:solidFill>
                  <a:srgbClr val="0070C0"/>
                </a:solidFill>
              </a:rPr>
              <a:t>OPPO, </a:t>
            </a:r>
            <a:r>
              <a:rPr lang="en-US" altLang="ja-JP" strike="sngStrike" dirty="0">
                <a:solidFill>
                  <a:srgbClr val="00B050"/>
                </a:solidFill>
              </a:rPr>
              <a:t>Intel</a:t>
            </a:r>
            <a:endParaRPr kumimoji="1" lang="en-US" altLang="ja-JP" strike="sngStrike" dirty="0">
              <a:solidFill>
                <a:srgbClr val="0070C0"/>
              </a:solidFill>
            </a:endParaRPr>
          </a:p>
          <a:p>
            <a:pPr lvl="2"/>
            <a:r>
              <a:rPr lang="en-US" altLang="ja-JP" dirty="0">
                <a:solidFill>
                  <a:srgbClr val="00B050"/>
                </a:solidFill>
              </a:rPr>
              <a:t>Subject to outcome of feasibility studies: Intel</a:t>
            </a:r>
          </a:p>
          <a:p>
            <a:pPr lvl="2"/>
            <a:endParaRPr kumimoji="1" lang="en-US" altLang="ja-JP" dirty="0"/>
          </a:p>
          <a:p>
            <a:r>
              <a:rPr lang="en-US" altLang="ja-JP" b="1" dirty="0">
                <a:solidFill>
                  <a:srgbClr val="FF0000"/>
                </a:solidFill>
              </a:rPr>
              <a:t>Proposal 11</a:t>
            </a:r>
          </a:p>
          <a:p>
            <a:pPr lvl="1"/>
            <a:r>
              <a:rPr kumimoji="1" lang="en-US" altLang="ja-JP" b="1" dirty="0">
                <a:solidFill>
                  <a:srgbClr val="FF0000"/>
                </a:solidFill>
              </a:rPr>
              <a:t>For FR1:</a:t>
            </a:r>
            <a:endParaRPr lang="en-US" altLang="ja-JP" b="1" dirty="0">
              <a:solidFill>
                <a:srgbClr val="FF0000"/>
              </a:solidFill>
            </a:endParaRPr>
          </a:p>
          <a:p>
            <a:pPr lvl="2"/>
            <a:r>
              <a:rPr lang="en-US" altLang="ja-JP" b="1" dirty="0">
                <a:solidFill>
                  <a:srgbClr val="FF0000"/>
                </a:solidFill>
              </a:rPr>
              <a:t>Type 1 (per band) capability</a:t>
            </a:r>
          </a:p>
          <a:p>
            <a:pPr lvl="3"/>
            <a:r>
              <a:rPr lang="en-US" altLang="ja-JP" b="1" dirty="0">
                <a:solidFill>
                  <a:srgbClr val="FF0000"/>
                </a:solidFill>
              </a:rPr>
              <a:t>Option 1: 256QAM for PUSCH is mandatory with capability </a:t>
            </a:r>
          </a:p>
          <a:p>
            <a:pPr lvl="3"/>
            <a:r>
              <a:rPr lang="en-US" altLang="ja-JP" b="1" dirty="0">
                <a:solidFill>
                  <a:srgbClr val="FF0000"/>
                </a:solidFill>
              </a:rPr>
              <a:t>Option 2: 256QAM for PUSCH is optional</a:t>
            </a:r>
          </a:p>
          <a:p>
            <a:pPr lvl="1"/>
            <a:r>
              <a:rPr lang="en-US" altLang="ja-JP" b="1" dirty="0">
                <a:solidFill>
                  <a:srgbClr val="FF0000"/>
                </a:solidFill>
              </a:rPr>
              <a:t>For FR2:</a:t>
            </a:r>
          </a:p>
          <a:p>
            <a:pPr lvl="2"/>
            <a:r>
              <a:rPr lang="en-US" altLang="ja-JP" b="1" dirty="0">
                <a:solidFill>
                  <a:srgbClr val="FF0000"/>
                </a:solidFill>
              </a:rPr>
              <a:t>256QAM for PUSCH is optional</a:t>
            </a:r>
          </a:p>
          <a:p>
            <a:pPr lvl="2"/>
            <a:r>
              <a:rPr lang="en-US" altLang="ja-JP" b="1" dirty="0">
                <a:solidFill>
                  <a:srgbClr val="FF0000"/>
                </a:solidFill>
              </a:rPr>
              <a:t>Type 1 (per band) signaling</a:t>
            </a:r>
          </a:p>
        </p:txBody>
      </p:sp>
      <p:sp>
        <p:nvSpPr>
          <p:cNvPr id="3" name="タイトル 2">
            <a:extLst>
              <a:ext uri="{FF2B5EF4-FFF2-40B4-BE49-F238E27FC236}">
                <a16:creationId xmlns:a16="http://schemas.microsoft.com/office/drawing/2014/main" id="{6BEADE16-AC27-4BAD-9771-51B09364274D}"/>
              </a:ext>
            </a:extLst>
          </p:cNvPr>
          <p:cNvSpPr>
            <a:spLocks noGrp="1"/>
          </p:cNvSpPr>
          <p:nvPr>
            <p:ph type="title"/>
          </p:nvPr>
        </p:nvSpPr>
        <p:spPr/>
        <p:txBody>
          <a:bodyPr/>
          <a:lstStyle/>
          <a:p>
            <a:r>
              <a:rPr lang="en-US" altLang="ja-JP" dirty="0"/>
              <a:t>16.	256QAM for PUSCH</a:t>
            </a:r>
            <a:endParaRPr kumimoji="1" lang="ja-JP" altLang="en-US" dirty="0"/>
          </a:p>
        </p:txBody>
      </p:sp>
    </p:spTree>
    <p:extLst>
      <p:ext uri="{BB962C8B-B14F-4D97-AF65-F5344CB8AC3E}">
        <p14:creationId xmlns:p14="http://schemas.microsoft.com/office/powerpoint/2010/main" val="2306739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24650C4A-70A8-42EC-9D63-1900E1E21352}"/>
              </a:ext>
            </a:extLst>
          </p:cNvPr>
          <p:cNvSpPr>
            <a:spLocks noGrp="1"/>
          </p:cNvSpPr>
          <p:nvPr>
            <p:ph idx="1"/>
          </p:nvPr>
        </p:nvSpPr>
        <p:spPr/>
        <p:txBody>
          <a:bodyPr>
            <a:normAutofit lnSpcReduction="10000"/>
          </a:bodyPr>
          <a:lstStyle/>
          <a:p>
            <a:r>
              <a:rPr kumimoji="1" lang="en-US" altLang="ja-JP" sz="1800" b="1" dirty="0"/>
              <a:t>Summary</a:t>
            </a:r>
          </a:p>
          <a:p>
            <a:pPr lvl="1"/>
            <a:r>
              <a:rPr kumimoji="1" lang="en-US" altLang="ja-JP" sz="1600" dirty="0"/>
              <a:t>Mandatory or Optional:</a:t>
            </a:r>
          </a:p>
          <a:p>
            <a:pPr lvl="2"/>
            <a:r>
              <a:rPr lang="en-US" altLang="ja-JP" sz="1400" dirty="0"/>
              <a:t>Optional: </a:t>
            </a:r>
            <a:r>
              <a:rPr lang="en-US" altLang="ja-JP" sz="1400" dirty="0">
                <a:solidFill>
                  <a:srgbClr val="0070C0"/>
                </a:solidFill>
              </a:rPr>
              <a:t>ZTE, Huawei, Intel, </a:t>
            </a:r>
          </a:p>
          <a:p>
            <a:pPr lvl="2"/>
            <a:r>
              <a:rPr lang="en-US" altLang="ja-JP" sz="1400" dirty="0"/>
              <a:t>No strong view: </a:t>
            </a:r>
            <a:r>
              <a:rPr lang="en-US" altLang="ja-JP" sz="1400" dirty="0">
                <a:solidFill>
                  <a:srgbClr val="0070C0"/>
                </a:solidFill>
              </a:rPr>
              <a:t>MediaTek, DOCOMO, Nokia,</a:t>
            </a:r>
          </a:p>
          <a:p>
            <a:pPr lvl="1"/>
            <a:r>
              <a:rPr kumimoji="1" lang="en-US" altLang="ja-JP" sz="1600" dirty="0"/>
              <a:t>Type</a:t>
            </a:r>
            <a:r>
              <a:rPr lang="en-US" altLang="ja-JP" sz="1600" dirty="0"/>
              <a:t>:</a:t>
            </a:r>
          </a:p>
          <a:p>
            <a:pPr lvl="2"/>
            <a:r>
              <a:rPr kumimoji="1" lang="en-US" altLang="ja-JP" sz="1400" dirty="0"/>
              <a:t>Type 4: </a:t>
            </a:r>
            <a:r>
              <a:rPr kumimoji="1" lang="en-US" altLang="ja-JP" sz="1400" dirty="0">
                <a:solidFill>
                  <a:srgbClr val="0070C0"/>
                </a:solidFill>
              </a:rPr>
              <a:t>MediaTek (per FR), DOCOMO (per FR), Nokia(with/without FR1/2 differentiation), ZTE, Ericsson, Qualcomm (per FR), </a:t>
            </a:r>
            <a:r>
              <a:rPr kumimoji="1" lang="en-US" altLang="ja-JP" sz="1400" dirty="0">
                <a:solidFill>
                  <a:srgbClr val="00B050"/>
                </a:solidFill>
              </a:rPr>
              <a:t>Intel (per FR)</a:t>
            </a:r>
          </a:p>
          <a:p>
            <a:pPr lvl="2"/>
            <a:r>
              <a:rPr lang="en-US" altLang="ja-JP" sz="1400" dirty="0"/>
              <a:t>Type 1: </a:t>
            </a:r>
            <a:r>
              <a:rPr lang="en-US" altLang="ja-JP" sz="1400" dirty="0">
                <a:solidFill>
                  <a:srgbClr val="0070C0"/>
                </a:solidFill>
              </a:rPr>
              <a:t>Huawei</a:t>
            </a:r>
          </a:p>
          <a:p>
            <a:pPr lvl="1"/>
            <a:r>
              <a:rPr lang="en-US" altLang="ja-JP" sz="1600" dirty="0"/>
              <a:t>Other comments:</a:t>
            </a:r>
          </a:p>
          <a:p>
            <a:pPr lvl="2"/>
            <a:r>
              <a:rPr lang="en-US" altLang="ja-JP" sz="1400" dirty="0"/>
              <a:t>Split into 2 sub-features (Intel)</a:t>
            </a:r>
          </a:p>
          <a:p>
            <a:pPr lvl="3"/>
            <a:r>
              <a:rPr lang="en-US" altLang="ja-JP" sz="1400" dirty="0"/>
              <a:t>1) Pulse-shaped pi/2 BPSK</a:t>
            </a:r>
          </a:p>
          <a:p>
            <a:pPr lvl="3"/>
            <a:r>
              <a:rPr lang="en-US" altLang="ja-JP" sz="1400" dirty="0"/>
              <a:t>2) Non pulse-shaped pi/2 BPSK. </a:t>
            </a:r>
          </a:p>
          <a:p>
            <a:pPr lvl="2"/>
            <a:endParaRPr kumimoji="1" lang="en-US" altLang="ja-JP" sz="1400" dirty="0"/>
          </a:p>
          <a:p>
            <a:r>
              <a:rPr kumimoji="1" lang="en-US" altLang="ja-JP" sz="1800" b="1" dirty="0">
                <a:solidFill>
                  <a:srgbClr val="FF0000"/>
                </a:solidFill>
              </a:rPr>
              <a:t>Proposal 12:</a:t>
            </a:r>
          </a:p>
          <a:p>
            <a:pPr lvl="1"/>
            <a:r>
              <a:rPr lang="en-US" altLang="ja-JP" sz="1600" b="1" dirty="0">
                <a:solidFill>
                  <a:srgbClr val="FF0000"/>
                </a:solidFill>
              </a:rPr>
              <a:t> pi/2-BPSK for PUSCH is optional</a:t>
            </a:r>
          </a:p>
          <a:p>
            <a:pPr lvl="1"/>
            <a:r>
              <a:rPr lang="en-US" altLang="ja-JP" sz="1600" b="1" dirty="0">
                <a:solidFill>
                  <a:srgbClr val="FF0000"/>
                </a:solidFill>
              </a:rPr>
              <a:t> Type 4 (per UE) with FR1/2 differentiation</a:t>
            </a:r>
          </a:p>
          <a:p>
            <a:pPr lvl="1"/>
            <a:r>
              <a:rPr lang="en-US" altLang="ja-JP" sz="1600" b="1" dirty="0">
                <a:solidFill>
                  <a:srgbClr val="FF0000"/>
                </a:solidFill>
              </a:rPr>
              <a:t> FFS: Split into 2 sub-features</a:t>
            </a:r>
          </a:p>
          <a:p>
            <a:pPr lvl="2"/>
            <a:r>
              <a:rPr lang="en-US" altLang="ja-JP" sz="1400" b="1" dirty="0">
                <a:solidFill>
                  <a:srgbClr val="FF0000"/>
                </a:solidFill>
              </a:rPr>
              <a:t>1) Pulse-shaped pi/2-BPSK</a:t>
            </a:r>
          </a:p>
          <a:p>
            <a:pPr lvl="2"/>
            <a:r>
              <a:rPr lang="en-US" altLang="ja-JP" sz="1400" b="1" dirty="0">
                <a:solidFill>
                  <a:srgbClr val="FF0000"/>
                </a:solidFill>
              </a:rPr>
              <a:t>2) Non pulse-shaped pi/2-BPSK. </a:t>
            </a:r>
          </a:p>
          <a:p>
            <a:pPr lvl="1"/>
            <a:endParaRPr kumimoji="1" lang="ja-JP" altLang="en-US" sz="1600" b="1" dirty="0">
              <a:solidFill>
                <a:srgbClr val="FF0000"/>
              </a:solidFill>
            </a:endParaRPr>
          </a:p>
        </p:txBody>
      </p:sp>
      <p:sp>
        <p:nvSpPr>
          <p:cNvPr id="3" name="タイトル 2">
            <a:extLst>
              <a:ext uri="{FF2B5EF4-FFF2-40B4-BE49-F238E27FC236}">
                <a16:creationId xmlns:a16="http://schemas.microsoft.com/office/drawing/2014/main" id="{3DE09D9A-F47F-412C-87F7-835ED47FB187}"/>
              </a:ext>
            </a:extLst>
          </p:cNvPr>
          <p:cNvSpPr>
            <a:spLocks noGrp="1"/>
          </p:cNvSpPr>
          <p:nvPr>
            <p:ph type="title"/>
          </p:nvPr>
        </p:nvSpPr>
        <p:spPr/>
        <p:txBody>
          <a:bodyPr/>
          <a:lstStyle/>
          <a:p>
            <a:r>
              <a:rPr lang="en-US" altLang="ja-JP" dirty="0"/>
              <a:t>13.	pi/2-BPSK for PUSCH</a:t>
            </a:r>
            <a:endParaRPr kumimoji="1" lang="ja-JP" altLang="en-US" dirty="0"/>
          </a:p>
        </p:txBody>
      </p:sp>
    </p:spTree>
    <p:extLst>
      <p:ext uri="{BB962C8B-B14F-4D97-AF65-F5344CB8AC3E}">
        <p14:creationId xmlns:p14="http://schemas.microsoft.com/office/powerpoint/2010/main" val="41003289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275EFB97-4041-4E04-A42C-57C87E1D3D7F}"/>
              </a:ext>
            </a:extLst>
          </p:cNvPr>
          <p:cNvSpPr>
            <a:spLocks noGrp="1"/>
          </p:cNvSpPr>
          <p:nvPr>
            <p:ph idx="1"/>
          </p:nvPr>
        </p:nvSpPr>
        <p:spPr/>
        <p:txBody>
          <a:bodyPr>
            <a:normAutofit/>
          </a:bodyPr>
          <a:lstStyle/>
          <a:p>
            <a:r>
              <a:rPr kumimoji="1" lang="en-US" altLang="ja-JP" sz="2000" b="1" dirty="0"/>
              <a:t>Summary</a:t>
            </a:r>
          </a:p>
          <a:p>
            <a:pPr lvl="1"/>
            <a:r>
              <a:rPr lang="en-US" altLang="ja-JP" sz="1400" dirty="0"/>
              <a:t>Type </a:t>
            </a:r>
          </a:p>
          <a:p>
            <a:pPr lvl="2"/>
            <a:r>
              <a:rPr lang="en-US" altLang="ja-JP" sz="1200" dirty="0"/>
              <a:t>Type 1: </a:t>
            </a:r>
            <a:r>
              <a:rPr lang="en-US" altLang="ja-JP" sz="1200" dirty="0">
                <a:solidFill>
                  <a:srgbClr val="0070C0"/>
                </a:solidFill>
              </a:rPr>
              <a:t>Huawei, Ericsson,</a:t>
            </a:r>
          </a:p>
          <a:p>
            <a:pPr lvl="2"/>
            <a:r>
              <a:rPr lang="en-US" altLang="ja-JP" sz="1200" dirty="0"/>
              <a:t>Type 4: </a:t>
            </a:r>
            <a:r>
              <a:rPr lang="en-US" altLang="ja-JP" sz="1200" dirty="0">
                <a:solidFill>
                  <a:srgbClr val="0070C0"/>
                </a:solidFill>
              </a:rPr>
              <a:t>Nokia (w/ or w/o FR differentiation), Intel (per FR), DOCOMO (per FR), (ZTE?)</a:t>
            </a:r>
          </a:p>
          <a:p>
            <a:pPr lvl="2"/>
            <a:r>
              <a:rPr lang="en-US" altLang="ja-JP" sz="1200" dirty="0"/>
              <a:t>Mandatory: </a:t>
            </a:r>
            <a:r>
              <a:rPr lang="en-US" altLang="ja-JP" sz="1200" dirty="0">
                <a:solidFill>
                  <a:srgbClr val="0070C0"/>
                </a:solidFill>
              </a:rPr>
              <a:t>MediaTek (for FR2), (ZTE?)</a:t>
            </a:r>
          </a:p>
          <a:p>
            <a:pPr lvl="2"/>
            <a:r>
              <a:rPr lang="en-US" altLang="ja-JP" sz="1200" dirty="0"/>
              <a:t>Same as pi/2-BPSK for PUSCH: </a:t>
            </a:r>
            <a:r>
              <a:rPr lang="en-US" altLang="ja-JP" sz="1200" dirty="0">
                <a:solidFill>
                  <a:srgbClr val="0070C0"/>
                </a:solidFill>
              </a:rPr>
              <a:t>Qualcomm</a:t>
            </a:r>
          </a:p>
          <a:p>
            <a:endParaRPr kumimoji="1" lang="en-US" altLang="ja-JP" sz="2000" dirty="0"/>
          </a:p>
          <a:p>
            <a:r>
              <a:rPr kumimoji="1" lang="en-US" altLang="ja-JP" sz="2000" b="1" dirty="0">
                <a:solidFill>
                  <a:srgbClr val="FF0000"/>
                </a:solidFill>
              </a:rPr>
              <a:t>Proposal 13:</a:t>
            </a:r>
          </a:p>
          <a:p>
            <a:pPr lvl="1"/>
            <a:r>
              <a:rPr lang="en-US" altLang="ja-JP" sz="1800" b="1" dirty="0">
                <a:solidFill>
                  <a:srgbClr val="FF0000"/>
                </a:solidFill>
              </a:rPr>
              <a:t> pi/2-BPSK for PUCCH format 3/4 is optional </a:t>
            </a:r>
          </a:p>
          <a:p>
            <a:pPr lvl="1"/>
            <a:r>
              <a:rPr lang="en-US" altLang="ja-JP" sz="1800" b="1" dirty="0">
                <a:solidFill>
                  <a:srgbClr val="FF0000"/>
                </a:solidFill>
              </a:rPr>
              <a:t> Type is same as pi/2-BPSK for PUSCH, i.e. Type 4 (per UE) with FR1/2 differentiation</a:t>
            </a:r>
          </a:p>
          <a:p>
            <a:pPr lvl="1"/>
            <a:endParaRPr kumimoji="1" lang="en-US" altLang="ja-JP" sz="1800" dirty="0"/>
          </a:p>
          <a:p>
            <a:endParaRPr kumimoji="1" lang="ja-JP" altLang="en-US" sz="2000" dirty="0"/>
          </a:p>
        </p:txBody>
      </p:sp>
      <p:sp>
        <p:nvSpPr>
          <p:cNvPr id="3" name="タイトル 2">
            <a:extLst>
              <a:ext uri="{FF2B5EF4-FFF2-40B4-BE49-F238E27FC236}">
                <a16:creationId xmlns:a16="http://schemas.microsoft.com/office/drawing/2014/main" id="{7E094315-30AD-4CDF-AD2B-5261FD20CFA9}"/>
              </a:ext>
            </a:extLst>
          </p:cNvPr>
          <p:cNvSpPr>
            <a:spLocks noGrp="1"/>
          </p:cNvSpPr>
          <p:nvPr>
            <p:ph type="title"/>
          </p:nvPr>
        </p:nvSpPr>
        <p:spPr/>
        <p:txBody>
          <a:bodyPr/>
          <a:lstStyle/>
          <a:p>
            <a:r>
              <a:rPr lang="en-US" altLang="ja-JP" dirty="0"/>
              <a:t>18.	pi/2-BPSK for PUCCH format 3/4</a:t>
            </a:r>
            <a:endParaRPr kumimoji="1" lang="ja-JP" altLang="en-US" dirty="0"/>
          </a:p>
        </p:txBody>
      </p:sp>
    </p:spTree>
    <p:extLst>
      <p:ext uri="{BB962C8B-B14F-4D97-AF65-F5344CB8AC3E}">
        <p14:creationId xmlns:p14="http://schemas.microsoft.com/office/powerpoint/2010/main" val="34628356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D6864E3D-4299-4E7D-9530-FB490050E297}"/>
              </a:ext>
            </a:extLst>
          </p:cNvPr>
          <p:cNvSpPr>
            <a:spLocks noGrp="1"/>
          </p:cNvSpPr>
          <p:nvPr>
            <p:ph type="title"/>
          </p:nvPr>
        </p:nvSpPr>
        <p:spPr/>
        <p:txBody>
          <a:bodyPr/>
          <a:lstStyle/>
          <a:p>
            <a:r>
              <a:rPr kumimoji="1" lang="en-US" altLang="ja-JP" dirty="0"/>
              <a:t>Other capabilities</a:t>
            </a:r>
            <a:endParaRPr kumimoji="1" lang="ja-JP" altLang="en-US" dirty="0"/>
          </a:p>
        </p:txBody>
      </p:sp>
    </p:spTree>
    <p:extLst>
      <p:ext uri="{BB962C8B-B14F-4D97-AF65-F5344CB8AC3E}">
        <p14:creationId xmlns:p14="http://schemas.microsoft.com/office/powerpoint/2010/main" val="3167110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FD563522-4E89-4E9B-AB79-7D84AE8E845B}"/>
              </a:ext>
            </a:extLst>
          </p:cNvPr>
          <p:cNvSpPr>
            <a:spLocks noGrp="1"/>
          </p:cNvSpPr>
          <p:nvPr>
            <p:ph idx="1"/>
          </p:nvPr>
        </p:nvSpPr>
        <p:spPr/>
        <p:txBody>
          <a:bodyPr>
            <a:normAutofit fontScale="62500" lnSpcReduction="20000"/>
          </a:bodyPr>
          <a:lstStyle/>
          <a:p>
            <a:pPr lvl="0">
              <a:lnSpc>
                <a:spcPct val="120000"/>
              </a:lnSpc>
            </a:pPr>
            <a:r>
              <a:rPr lang="en-US" altLang="ja-JP" dirty="0"/>
              <a:t>ASN.1 for NSA will be frozen in Mar. 2018, the specification related to capability signaling should be finalized in RAN4 #86 and RAN2 #101 in Feb.</a:t>
            </a:r>
            <a:endParaRPr lang="ja-JP" altLang="ja-JP" dirty="0"/>
          </a:p>
          <a:p>
            <a:pPr lvl="0">
              <a:lnSpc>
                <a:spcPct val="120000"/>
              </a:lnSpc>
            </a:pPr>
            <a:r>
              <a:rPr lang="en-US" altLang="ja-JP" dirty="0"/>
              <a:t>RAN2 needs time to implement the capability signaling in Feb. meeting. Hence, RAN4 needs decide type of capability described as below (R4-1712119) as soon as possible.</a:t>
            </a:r>
            <a:endParaRPr lang="en-US" altLang="ja-JP" sz="2000" dirty="0"/>
          </a:p>
          <a:p>
            <a:pPr lvl="1">
              <a:lnSpc>
                <a:spcPct val="120000"/>
              </a:lnSpc>
            </a:pPr>
            <a:r>
              <a:rPr lang="en-US" altLang="ja-JP" sz="2200" dirty="0"/>
              <a:t>Type 1:	Layer-1 features relevant to RF characteristics</a:t>
            </a:r>
          </a:p>
          <a:p>
            <a:pPr lvl="2">
              <a:lnSpc>
                <a:spcPct val="120000"/>
              </a:lnSpc>
            </a:pPr>
            <a:r>
              <a:rPr lang="en-US" altLang="ja-JP" dirty="0"/>
              <a:t>They are reported per band (not per band combination).</a:t>
            </a:r>
          </a:p>
          <a:p>
            <a:pPr lvl="1">
              <a:lnSpc>
                <a:spcPct val="120000"/>
              </a:lnSpc>
            </a:pPr>
            <a:r>
              <a:rPr lang="en-US" altLang="ja-JP" sz="2200" dirty="0"/>
              <a:t>Type 2:	Layer-1 features that influence baseband processing when UE is configured with NR CA/MR-DC/SUL</a:t>
            </a:r>
          </a:p>
          <a:p>
            <a:pPr lvl="2">
              <a:lnSpc>
                <a:spcPct val="120000"/>
              </a:lnSpc>
            </a:pPr>
            <a:r>
              <a:rPr lang="en-US" altLang="ja-JP" dirty="0"/>
              <a:t>They are reported in the baseband capability combination signaling.</a:t>
            </a:r>
          </a:p>
          <a:p>
            <a:pPr lvl="1">
              <a:lnSpc>
                <a:spcPct val="120000"/>
              </a:lnSpc>
            </a:pPr>
            <a:r>
              <a:rPr lang="en-US" altLang="ja-JP" sz="2200" dirty="0"/>
              <a:t>Type 3:	Layer-1 features having both Type 1 and Type 2 characteristics (like the MIMO capability and the other LTE UE capabilities included per band in the band combination or per band combination)</a:t>
            </a:r>
          </a:p>
          <a:p>
            <a:pPr lvl="2">
              <a:lnSpc>
                <a:spcPct val="120000"/>
              </a:lnSpc>
            </a:pPr>
            <a:r>
              <a:rPr lang="en-US" altLang="ja-JP" dirty="0"/>
              <a:t>It is noted that for type-3 features RAN2 aims to follow the above agreements and working assumptions made for the MIMO capability.</a:t>
            </a:r>
          </a:p>
          <a:p>
            <a:pPr lvl="1">
              <a:lnSpc>
                <a:spcPct val="120000"/>
              </a:lnSpc>
            </a:pPr>
            <a:r>
              <a:rPr lang="en-US" altLang="ja-JP" sz="2200" dirty="0"/>
              <a:t>Type 4:	Layer-1 features independent from the other features and not categorized into any of the above types</a:t>
            </a:r>
          </a:p>
          <a:p>
            <a:pPr lvl="2">
              <a:lnSpc>
                <a:spcPct val="120000"/>
              </a:lnSpc>
            </a:pPr>
            <a:r>
              <a:rPr lang="en-US" altLang="ja-JP" dirty="0"/>
              <a:t>In LTE, they are defined as physical layer parameters in TS 36.306. They are reported without linkage to band combination </a:t>
            </a:r>
            <a:r>
              <a:rPr lang="en-US" altLang="ja-JP" dirty="0" err="1"/>
              <a:t>signalling</a:t>
            </a:r>
            <a:r>
              <a:rPr lang="en-US" altLang="ja-JP" dirty="0"/>
              <a:t>.</a:t>
            </a:r>
            <a:endParaRPr lang="ja-JP" altLang="ja-JP" dirty="0"/>
          </a:p>
          <a:p>
            <a:pPr lvl="0">
              <a:lnSpc>
                <a:spcPct val="120000"/>
              </a:lnSpc>
            </a:pPr>
            <a:r>
              <a:rPr lang="en-US" altLang="ja-JP" dirty="0"/>
              <a:t>To decide type of capability, RAN4 had email discussion from 2/1 - 2/9 as shown in the attachment </a:t>
            </a:r>
          </a:p>
          <a:p>
            <a:pPr lvl="0">
              <a:lnSpc>
                <a:spcPct val="120000"/>
              </a:lnSpc>
            </a:pPr>
            <a:r>
              <a:rPr lang="en-US" altLang="ja-JP" b="1" dirty="0"/>
              <a:t>In this document, summary of the email discussion and possible way forward are provided</a:t>
            </a:r>
          </a:p>
          <a:p>
            <a:pPr lvl="1">
              <a:lnSpc>
                <a:spcPct val="120000"/>
              </a:lnSpc>
            </a:pPr>
            <a:r>
              <a:rPr lang="en-US" altLang="ja-JP" b="1" u="sng" dirty="0"/>
              <a:t>Note that the items are re-ordered to improve visibility</a:t>
            </a:r>
            <a:endParaRPr lang="ja-JP" altLang="ja-JP" b="1" u="sng" dirty="0"/>
          </a:p>
        </p:txBody>
      </p:sp>
      <p:sp>
        <p:nvSpPr>
          <p:cNvPr id="3" name="タイトル 2">
            <a:extLst>
              <a:ext uri="{FF2B5EF4-FFF2-40B4-BE49-F238E27FC236}">
                <a16:creationId xmlns:a16="http://schemas.microsoft.com/office/drawing/2014/main" id="{D58B9596-8961-451B-A1E8-8346F2DE6292}"/>
              </a:ext>
            </a:extLst>
          </p:cNvPr>
          <p:cNvSpPr>
            <a:spLocks noGrp="1"/>
          </p:cNvSpPr>
          <p:nvPr>
            <p:ph type="title"/>
          </p:nvPr>
        </p:nvSpPr>
        <p:spPr/>
        <p:txBody>
          <a:bodyPr/>
          <a:lstStyle/>
          <a:p>
            <a:r>
              <a:rPr kumimoji="1" lang="en-US" altLang="ja-JP" dirty="0"/>
              <a:t>Background</a:t>
            </a:r>
            <a:endParaRPr kumimoji="1" lang="ja-JP" altLang="en-US" dirty="0"/>
          </a:p>
        </p:txBody>
      </p:sp>
    </p:spTree>
    <p:extLst>
      <p:ext uri="{BB962C8B-B14F-4D97-AF65-F5344CB8AC3E}">
        <p14:creationId xmlns:p14="http://schemas.microsoft.com/office/powerpoint/2010/main" val="29214899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A35D0E00-4E63-45C6-9324-7CEA6630FF57}"/>
              </a:ext>
            </a:extLst>
          </p:cNvPr>
          <p:cNvSpPr>
            <a:spLocks noGrp="1"/>
          </p:cNvSpPr>
          <p:nvPr>
            <p:ph idx="1"/>
          </p:nvPr>
        </p:nvSpPr>
        <p:spPr>
          <a:xfrm>
            <a:off x="838200" y="1272208"/>
            <a:ext cx="10515600" cy="5407991"/>
          </a:xfrm>
        </p:spPr>
        <p:txBody>
          <a:bodyPr>
            <a:normAutofit/>
          </a:bodyPr>
          <a:lstStyle/>
          <a:p>
            <a:r>
              <a:rPr kumimoji="1" lang="en-US" altLang="ja-JP" sz="1600" b="1" dirty="0"/>
              <a:t>Summary</a:t>
            </a:r>
          </a:p>
          <a:p>
            <a:pPr lvl="1"/>
            <a:r>
              <a:rPr lang="en-US" altLang="ja-JP" sz="1400" dirty="0"/>
              <a:t> Type</a:t>
            </a:r>
          </a:p>
          <a:p>
            <a:pPr lvl="2"/>
            <a:r>
              <a:rPr kumimoji="1" lang="en-US" altLang="ja-JP" sz="1200" dirty="0"/>
              <a:t>Type 3: </a:t>
            </a:r>
            <a:r>
              <a:rPr kumimoji="1" lang="en-US" altLang="ja-JP" sz="1200" dirty="0">
                <a:solidFill>
                  <a:srgbClr val="0070C0"/>
                </a:solidFill>
              </a:rPr>
              <a:t>MediaTek, DOCOMO</a:t>
            </a:r>
          </a:p>
          <a:p>
            <a:pPr lvl="2"/>
            <a:r>
              <a:rPr lang="en-US" altLang="ja-JP" sz="1200" dirty="0"/>
              <a:t>Type 1: </a:t>
            </a:r>
            <a:r>
              <a:rPr lang="en-US" altLang="ja-JP" sz="1200" dirty="0">
                <a:solidFill>
                  <a:srgbClr val="0070C0"/>
                </a:solidFill>
              </a:rPr>
              <a:t>ZTE, Qualcomm</a:t>
            </a:r>
          </a:p>
          <a:p>
            <a:pPr lvl="1"/>
            <a:r>
              <a:rPr lang="en-US" altLang="ja-JP" sz="1400" dirty="0"/>
              <a:t>Other comments</a:t>
            </a:r>
          </a:p>
          <a:p>
            <a:pPr lvl="2"/>
            <a:r>
              <a:rPr lang="en-US" altLang="ja-JP" sz="1200" dirty="0"/>
              <a:t>RAN4 needs to discuss the following options in R4-1714257 (intel, DOCOMO)</a:t>
            </a:r>
          </a:p>
          <a:p>
            <a:pPr lvl="3"/>
            <a:r>
              <a:rPr lang="en-US" altLang="ja-JP" sz="1200" dirty="0"/>
              <a:t>Option 1: Signal the number of MIMO layers per band per CA band combination for the combinations that have constraints</a:t>
            </a:r>
          </a:p>
          <a:p>
            <a:pPr lvl="3"/>
            <a:r>
              <a:rPr lang="en-US" altLang="ja-JP" sz="1200" dirty="0"/>
              <a:t>Option 2: Signal the maximum number of MIMO layers per CA band combination for the combinations that have constraints </a:t>
            </a:r>
          </a:p>
          <a:p>
            <a:pPr lvl="2"/>
            <a:r>
              <a:rPr lang="en-US" altLang="ja-JP" sz="1200" dirty="0"/>
              <a:t>This feature is duplicated to RAN1 feature list (Ericsson) </a:t>
            </a:r>
          </a:p>
          <a:p>
            <a:r>
              <a:rPr lang="en-US" altLang="ja-JP" sz="1600" b="1" dirty="0"/>
              <a:t>Additional comments from DOCOMO</a:t>
            </a:r>
          </a:p>
          <a:p>
            <a:pPr lvl="1"/>
            <a:r>
              <a:rPr lang="en-US" altLang="ja-JP" sz="1400" dirty="0"/>
              <a:t>RAN1 already agreed the following rows in their list R1-1801289 (yellow parts are not agreed yet):</a:t>
            </a:r>
          </a:p>
          <a:p>
            <a:pPr lvl="1"/>
            <a:endParaRPr lang="en-US" altLang="ja-JP" sz="1400" dirty="0"/>
          </a:p>
          <a:p>
            <a:pPr lvl="1"/>
            <a:endParaRPr lang="en-US" altLang="ja-JP" sz="1400" dirty="0"/>
          </a:p>
          <a:p>
            <a:pPr lvl="1"/>
            <a:endParaRPr lang="en-US" altLang="ja-JP" sz="1400" dirty="0"/>
          </a:p>
          <a:p>
            <a:pPr lvl="1"/>
            <a:endParaRPr lang="en-US" altLang="ja-JP" sz="1400" dirty="0"/>
          </a:p>
          <a:p>
            <a:pPr lvl="1"/>
            <a:endParaRPr lang="en-US" altLang="ja-JP" sz="1400" dirty="0"/>
          </a:p>
          <a:p>
            <a:pPr lvl="1"/>
            <a:endParaRPr lang="en-US" altLang="ja-JP" sz="1400" dirty="0"/>
          </a:p>
          <a:p>
            <a:pPr lvl="1"/>
            <a:endParaRPr lang="en-US" altLang="ja-JP" sz="1400" dirty="0"/>
          </a:p>
          <a:p>
            <a:r>
              <a:rPr lang="en-US" altLang="ja-JP" sz="1800" b="1" dirty="0">
                <a:solidFill>
                  <a:srgbClr val="FF0000"/>
                </a:solidFill>
              </a:rPr>
              <a:t>Proposal 14:</a:t>
            </a:r>
          </a:p>
          <a:p>
            <a:pPr lvl="1"/>
            <a:r>
              <a:rPr lang="en-US" altLang="ja-JP" sz="1400" b="1" dirty="0">
                <a:solidFill>
                  <a:srgbClr val="FF0000"/>
                </a:solidFill>
              </a:rPr>
              <a:t>Remove this feature from RAN4 feature list</a:t>
            </a:r>
          </a:p>
          <a:p>
            <a:pPr lvl="2"/>
            <a:endParaRPr kumimoji="1" lang="ja-JP" altLang="en-US" sz="1200" dirty="0"/>
          </a:p>
        </p:txBody>
      </p:sp>
      <p:sp>
        <p:nvSpPr>
          <p:cNvPr id="3" name="タイトル 2">
            <a:extLst>
              <a:ext uri="{FF2B5EF4-FFF2-40B4-BE49-F238E27FC236}">
                <a16:creationId xmlns:a16="http://schemas.microsoft.com/office/drawing/2014/main" id="{3863924A-BE33-4A42-9A55-A9EA86FE90E5}"/>
              </a:ext>
            </a:extLst>
          </p:cNvPr>
          <p:cNvSpPr>
            <a:spLocks noGrp="1"/>
          </p:cNvSpPr>
          <p:nvPr>
            <p:ph type="title"/>
          </p:nvPr>
        </p:nvSpPr>
        <p:spPr/>
        <p:txBody>
          <a:bodyPr/>
          <a:lstStyle/>
          <a:p>
            <a:r>
              <a:rPr lang="en-US" altLang="ja-JP" dirty="0"/>
              <a:t>21.	Number of MIMO layers</a:t>
            </a:r>
            <a:endParaRPr kumimoji="1" lang="ja-JP" altLang="en-US" dirty="0"/>
          </a:p>
        </p:txBody>
      </p:sp>
      <p:graphicFrame>
        <p:nvGraphicFramePr>
          <p:cNvPr id="5" name="表 4">
            <a:extLst>
              <a:ext uri="{FF2B5EF4-FFF2-40B4-BE49-F238E27FC236}">
                <a16:creationId xmlns:a16="http://schemas.microsoft.com/office/drawing/2014/main" id="{6CCA684F-745F-40D1-B579-4C27A57B55EF}"/>
              </a:ext>
            </a:extLst>
          </p:cNvPr>
          <p:cNvGraphicFramePr>
            <a:graphicFrameLocks noGrp="1"/>
          </p:cNvGraphicFramePr>
          <p:nvPr>
            <p:extLst>
              <p:ext uri="{D42A27DB-BD31-4B8C-83A1-F6EECF244321}">
                <p14:modId xmlns:p14="http://schemas.microsoft.com/office/powerpoint/2010/main" val="1866592567"/>
              </p:ext>
            </p:extLst>
          </p:nvPr>
        </p:nvGraphicFramePr>
        <p:xfrm>
          <a:off x="520700" y="4120730"/>
          <a:ext cx="11580220" cy="1581687"/>
        </p:xfrm>
        <a:graphic>
          <a:graphicData uri="http://schemas.openxmlformats.org/drawingml/2006/table">
            <a:tbl>
              <a:tblPr firstRow="1" firstCol="1" bandRow="1"/>
              <a:tblGrid>
                <a:gridCol w="360000">
                  <a:extLst>
                    <a:ext uri="{9D8B030D-6E8A-4147-A177-3AD203B41FA5}">
                      <a16:colId xmlns:a16="http://schemas.microsoft.com/office/drawing/2014/main" val="1856753552"/>
                    </a:ext>
                  </a:extLst>
                </a:gridCol>
                <a:gridCol w="379895">
                  <a:extLst>
                    <a:ext uri="{9D8B030D-6E8A-4147-A177-3AD203B41FA5}">
                      <a16:colId xmlns:a16="http://schemas.microsoft.com/office/drawing/2014/main" val="2926641736"/>
                    </a:ext>
                  </a:extLst>
                </a:gridCol>
                <a:gridCol w="1656000">
                  <a:extLst>
                    <a:ext uri="{9D8B030D-6E8A-4147-A177-3AD203B41FA5}">
                      <a16:colId xmlns:a16="http://schemas.microsoft.com/office/drawing/2014/main" val="1548014738"/>
                    </a:ext>
                  </a:extLst>
                </a:gridCol>
                <a:gridCol w="4032000">
                  <a:extLst>
                    <a:ext uri="{9D8B030D-6E8A-4147-A177-3AD203B41FA5}">
                      <a16:colId xmlns:a16="http://schemas.microsoft.com/office/drawing/2014/main" val="662600247"/>
                    </a:ext>
                  </a:extLst>
                </a:gridCol>
                <a:gridCol w="582206">
                  <a:extLst>
                    <a:ext uri="{9D8B030D-6E8A-4147-A177-3AD203B41FA5}">
                      <a16:colId xmlns:a16="http://schemas.microsoft.com/office/drawing/2014/main" val="291676029"/>
                    </a:ext>
                  </a:extLst>
                </a:gridCol>
                <a:gridCol w="468000">
                  <a:extLst>
                    <a:ext uri="{9D8B030D-6E8A-4147-A177-3AD203B41FA5}">
                      <a16:colId xmlns:a16="http://schemas.microsoft.com/office/drawing/2014/main" val="1294439671"/>
                    </a:ext>
                  </a:extLst>
                </a:gridCol>
                <a:gridCol w="468000">
                  <a:extLst>
                    <a:ext uri="{9D8B030D-6E8A-4147-A177-3AD203B41FA5}">
                      <a16:colId xmlns:a16="http://schemas.microsoft.com/office/drawing/2014/main" val="3122618707"/>
                    </a:ext>
                  </a:extLst>
                </a:gridCol>
                <a:gridCol w="523761">
                  <a:extLst>
                    <a:ext uri="{9D8B030D-6E8A-4147-A177-3AD203B41FA5}">
                      <a16:colId xmlns:a16="http://schemas.microsoft.com/office/drawing/2014/main" val="1914388277"/>
                    </a:ext>
                  </a:extLst>
                </a:gridCol>
                <a:gridCol w="324000">
                  <a:extLst>
                    <a:ext uri="{9D8B030D-6E8A-4147-A177-3AD203B41FA5}">
                      <a16:colId xmlns:a16="http://schemas.microsoft.com/office/drawing/2014/main" val="3766944154"/>
                    </a:ext>
                  </a:extLst>
                </a:gridCol>
                <a:gridCol w="324000">
                  <a:extLst>
                    <a:ext uri="{9D8B030D-6E8A-4147-A177-3AD203B41FA5}">
                      <a16:colId xmlns:a16="http://schemas.microsoft.com/office/drawing/2014/main" val="3766664777"/>
                    </a:ext>
                  </a:extLst>
                </a:gridCol>
                <a:gridCol w="324000">
                  <a:extLst>
                    <a:ext uri="{9D8B030D-6E8A-4147-A177-3AD203B41FA5}">
                      <a16:colId xmlns:a16="http://schemas.microsoft.com/office/drawing/2014/main" val="2441314469"/>
                    </a:ext>
                  </a:extLst>
                </a:gridCol>
                <a:gridCol w="324000">
                  <a:extLst>
                    <a:ext uri="{9D8B030D-6E8A-4147-A177-3AD203B41FA5}">
                      <a16:colId xmlns:a16="http://schemas.microsoft.com/office/drawing/2014/main" val="2359973009"/>
                    </a:ext>
                  </a:extLst>
                </a:gridCol>
                <a:gridCol w="324000">
                  <a:extLst>
                    <a:ext uri="{9D8B030D-6E8A-4147-A177-3AD203B41FA5}">
                      <a16:colId xmlns:a16="http://schemas.microsoft.com/office/drawing/2014/main" val="2109681439"/>
                    </a:ext>
                  </a:extLst>
                </a:gridCol>
                <a:gridCol w="1027290">
                  <a:extLst>
                    <a:ext uri="{9D8B030D-6E8A-4147-A177-3AD203B41FA5}">
                      <a16:colId xmlns:a16="http://schemas.microsoft.com/office/drawing/2014/main" val="680499002"/>
                    </a:ext>
                  </a:extLst>
                </a:gridCol>
                <a:gridCol w="463068">
                  <a:extLst>
                    <a:ext uri="{9D8B030D-6E8A-4147-A177-3AD203B41FA5}">
                      <a16:colId xmlns:a16="http://schemas.microsoft.com/office/drawing/2014/main" val="1629510486"/>
                    </a:ext>
                  </a:extLst>
                </a:gridCol>
              </a:tblGrid>
              <a:tr h="299104">
                <a:tc>
                  <a:txBody>
                    <a:bodyPr/>
                    <a:lstStyle/>
                    <a:p>
                      <a:pPr algn="l">
                        <a:spcAft>
                          <a:spcPts val="0"/>
                        </a:spcAft>
                      </a:pPr>
                      <a:r>
                        <a:rPr lang="en-US" sz="900" kern="0" dirty="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2-3</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dirty="0">
                          <a:effectLst/>
                          <a:latin typeface="Arial" panose="020B0604020202020204" pitchFamily="34" charset="0"/>
                          <a:ea typeface="Times New Roman" panose="02020603050405020304" pitchFamily="18" charset="0"/>
                          <a:cs typeface="Times New Roman" panose="02020603050405020304" pitchFamily="18" charset="0"/>
                        </a:rPr>
                        <a:t>PDSCH MIMO layers</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dirty="0">
                          <a:effectLst/>
                          <a:latin typeface="Arial" panose="020B0604020202020204" pitchFamily="34" charset="0"/>
                          <a:ea typeface="Times New Roman" panose="02020603050405020304" pitchFamily="18" charset="0"/>
                          <a:cs typeface="Times New Roman" panose="02020603050405020304" pitchFamily="18" charset="0"/>
                        </a:rPr>
                        <a:t>1. Maximal number of MIMO layers, candidate values: {1,2,4,8} </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2-1</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Type 3</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dirty="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1464788"/>
                  </a:ext>
                </a:extLst>
              </a:tr>
              <a:tr h="373879">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2-14</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Codebook based PUSCH MIMO transmission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1. Supported codebook based PUSCH MIMO with maximal number of supported layers</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2-13</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Type 3</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Malgun Gothic" panose="020B0503020000020004" pitchFamily="34" charset="-127"/>
                          <a:ea typeface="ＭＳ 明朝" panose="02020609040205080304" pitchFamily="17" charset="-128"/>
                          <a:cs typeface="ＭＳ Ｐゴシック" panose="020B0600070205080204" pitchFamily="50" charset="-128"/>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Malgun Gothic" panose="020B0503020000020004" pitchFamily="34" charset="-127"/>
                          <a:ea typeface="ＭＳ 明朝" panose="02020609040205080304" pitchFamily="17" charset="-128"/>
                          <a:cs typeface="ＭＳ Ｐゴシック" panose="020B0600070205080204" pitchFamily="50" charset="-128"/>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Malgun Gothic" panose="020B0503020000020004" pitchFamily="34" charset="-127"/>
                          <a:ea typeface="ＭＳ 明朝" panose="02020609040205080304" pitchFamily="17" charset="-128"/>
                          <a:cs typeface="ＭＳ Ｐゴシック" panose="020B0600070205080204" pitchFamily="50" charset="-128"/>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At least 1 layer is mandatory.</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Candidate value: {2, 4}</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543853"/>
                  </a:ext>
                </a:extLst>
              </a:tr>
              <a:tr h="672983">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2-15</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non-codebook based PUSCH transmission</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1. Maximal number of supported layers (non-codebook transmission scheme):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p>
                      <a:pPr algn="just">
                        <a:spcAft>
                          <a:spcPts val="0"/>
                        </a:spcAft>
                      </a:pPr>
                      <a:r>
                        <a:rPr lang="en-US" sz="1000" kern="1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[FFS: whether the above apply for “reciprocity based”]</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2-12</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Arial" panose="020B0604020202020204" pitchFamily="34" charset="0"/>
                          <a:ea typeface="Times New Roman" panose="02020603050405020304" pitchFamily="18" charset="0"/>
                          <a:cs typeface="Times New Roman" panose="02020603050405020304" pitchFamily="18" charset="0"/>
                        </a:rPr>
                        <a:t>Type 3</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Malgun Gothic" panose="020B0503020000020004" pitchFamily="34" charset="-127"/>
                          <a:ea typeface="ＭＳ 明朝" panose="02020609040205080304" pitchFamily="17" charset="-128"/>
                          <a:cs typeface="ＭＳ Ｐゴシック" panose="020B0600070205080204" pitchFamily="50" charset="-128"/>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Malgun Gothic" panose="020B0503020000020004" pitchFamily="34" charset="-127"/>
                          <a:ea typeface="ＭＳ 明朝" panose="02020609040205080304" pitchFamily="17" charset="-128"/>
                          <a:cs typeface="ＭＳ Ｐゴシック" panose="020B0600070205080204" pitchFamily="50" charset="-128"/>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Malgun Gothic" panose="020B0503020000020004" pitchFamily="34" charset="-127"/>
                          <a:ea typeface="ＭＳ 明朝" panose="02020609040205080304" pitchFamily="17" charset="-128"/>
                          <a:cs typeface="ＭＳ Ｐゴシック" panose="020B0600070205080204" pitchFamily="50" charset="-128"/>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dirty="0">
                          <a:effectLst/>
                          <a:latin typeface="Arial" panose="020B0604020202020204" pitchFamily="34" charset="0"/>
                          <a:ea typeface="Times New Roman" panose="02020603050405020304" pitchFamily="18" charset="0"/>
                          <a:cs typeface="Times New Roman" panose="02020603050405020304" pitchFamily="18" charset="0"/>
                        </a:rPr>
                        <a:t>Component-1 candidate values: {1, 2, 4}</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dirty="0">
                          <a:effectLst/>
                          <a:latin typeface="Arial" panose="020B0604020202020204" pitchFamily="34" charset="0"/>
                          <a:ea typeface="ＭＳ Ｐゴシック" panose="020B0600070205080204" pitchFamily="50" charset="-128"/>
                          <a:cs typeface="Times New Roman" panose="02020603050405020304" pitchFamily="18" charset="0"/>
                        </a:rPr>
                        <a:t> </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0589682"/>
                  </a:ext>
                </a:extLst>
              </a:tr>
            </a:tbl>
          </a:graphicData>
        </a:graphic>
      </p:graphicFrame>
    </p:spTree>
    <p:extLst>
      <p:ext uri="{BB962C8B-B14F-4D97-AF65-F5344CB8AC3E}">
        <p14:creationId xmlns:p14="http://schemas.microsoft.com/office/powerpoint/2010/main" val="27668211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C907B2B-3C52-43DA-93EC-0EF11F524F06}"/>
              </a:ext>
            </a:extLst>
          </p:cNvPr>
          <p:cNvSpPr>
            <a:spLocks noGrp="1"/>
          </p:cNvSpPr>
          <p:nvPr>
            <p:ph idx="1"/>
          </p:nvPr>
        </p:nvSpPr>
        <p:spPr>
          <a:xfrm>
            <a:off x="838200" y="1272209"/>
            <a:ext cx="10946258" cy="4904754"/>
          </a:xfrm>
        </p:spPr>
        <p:txBody>
          <a:bodyPr>
            <a:normAutofit/>
          </a:bodyPr>
          <a:lstStyle/>
          <a:p>
            <a:r>
              <a:rPr lang="en-US" altLang="ja-JP" sz="1800" b="1" dirty="0"/>
              <a:t>Summary</a:t>
            </a:r>
          </a:p>
          <a:p>
            <a:pPr lvl="1"/>
            <a:r>
              <a:rPr kumimoji="1" lang="en-US" altLang="ja-JP" sz="1600" dirty="0"/>
              <a:t>Whether </a:t>
            </a:r>
            <a:r>
              <a:rPr lang="en-US" altLang="ja-JP" sz="1600" dirty="0"/>
              <a:t>this capability is needed</a:t>
            </a:r>
          </a:p>
          <a:p>
            <a:pPr lvl="2"/>
            <a:r>
              <a:rPr kumimoji="1" lang="en-US" altLang="ja-JP" sz="1400" dirty="0"/>
              <a:t>No need: </a:t>
            </a:r>
            <a:r>
              <a:rPr kumimoji="1" lang="en-US" altLang="ja-JP" sz="1400" dirty="0">
                <a:solidFill>
                  <a:srgbClr val="0070C0"/>
                </a:solidFill>
              </a:rPr>
              <a:t>MediaTek, DOCOMO, Ericsson, ZTE, Qualcomm</a:t>
            </a:r>
            <a:endParaRPr lang="en-US" altLang="ja-JP" sz="1400" dirty="0">
              <a:solidFill>
                <a:srgbClr val="0070C0"/>
              </a:solidFill>
            </a:endParaRPr>
          </a:p>
          <a:p>
            <a:pPr lvl="2"/>
            <a:r>
              <a:rPr lang="en-US" altLang="ja-JP" sz="1400" dirty="0"/>
              <a:t>Necessity is unclear : </a:t>
            </a:r>
            <a:r>
              <a:rPr lang="en-US" altLang="ja-JP" sz="1400" dirty="0">
                <a:solidFill>
                  <a:srgbClr val="0070C0"/>
                </a:solidFill>
              </a:rPr>
              <a:t>Nokia</a:t>
            </a:r>
          </a:p>
          <a:p>
            <a:pPr lvl="2"/>
            <a:r>
              <a:rPr lang="en-US" altLang="ja-JP" sz="1400" dirty="0"/>
              <a:t>FFS: </a:t>
            </a:r>
            <a:r>
              <a:rPr lang="en-US" altLang="ja-JP" sz="1400" dirty="0">
                <a:solidFill>
                  <a:srgbClr val="0070C0"/>
                </a:solidFill>
              </a:rPr>
              <a:t>LGE</a:t>
            </a:r>
            <a:endParaRPr lang="en-US" altLang="ja-JP" sz="1400" dirty="0"/>
          </a:p>
          <a:p>
            <a:pPr lvl="2"/>
            <a:r>
              <a:rPr lang="en-US" altLang="ja-JP" sz="1400" dirty="0"/>
              <a:t>Need: </a:t>
            </a:r>
            <a:r>
              <a:rPr lang="en-US" altLang="ja-JP" sz="1400" dirty="0">
                <a:solidFill>
                  <a:srgbClr val="0070C0"/>
                </a:solidFill>
              </a:rPr>
              <a:t>Huawei (Type1), Intel (Type is unclear)</a:t>
            </a:r>
            <a:endParaRPr kumimoji="1" lang="en-US" altLang="ja-JP" sz="1600" dirty="0"/>
          </a:p>
          <a:p>
            <a:pPr marL="914400" lvl="2" indent="0">
              <a:buNone/>
            </a:pPr>
            <a:endParaRPr lang="en-US" altLang="ja-JP" b="1" dirty="0">
              <a:solidFill>
                <a:srgbClr val="FF0000"/>
              </a:solidFill>
            </a:endParaRPr>
          </a:p>
          <a:p>
            <a:r>
              <a:rPr lang="en-US" altLang="ja-JP" sz="1800" b="1" dirty="0">
                <a:solidFill>
                  <a:srgbClr val="FF0000"/>
                </a:solidFill>
              </a:rPr>
              <a:t>Proposal 15:</a:t>
            </a:r>
          </a:p>
          <a:p>
            <a:pPr lvl="1"/>
            <a:r>
              <a:rPr lang="en-US" altLang="ja-JP" sz="1400" b="1" dirty="0">
                <a:solidFill>
                  <a:srgbClr val="FF0000"/>
                </a:solidFill>
              </a:rPr>
              <a:t>Clarify benefit to introduce this capability in addition to MIMO capability during RAN4 #86</a:t>
            </a:r>
          </a:p>
        </p:txBody>
      </p:sp>
      <p:sp>
        <p:nvSpPr>
          <p:cNvPr id="3" name="タイトル 2">
            <a:extLst>
              <a:ext uri="{FF2B5EF4-FFF2-40B4-BE49-F238E27FC236}">
                <a16:creationId xmlns:a16="http://schemas.microsoft.com/office/drawing/2014/main" id="{8069B81B-A6A4-4A3D-B76D-757FB44FE81A}"/>
              </a:ext>
            </a:extLst>
          </p:cNvPr>
          <p:cNvSpPr>
            <a:spLocks noGrp="1"/>
          </p:cNvSpPr>
          <p:nvPr>
            <p:ph type="title"/>
          </p:nvPr>
        </p:nvSpPr>
        <p:spPr/>
        <p:txBody>
          <a:bodyPr/>
          <a:lstStyle/>
          <a:p>
            <a:r>
              <a:rPr lang="en-US" altLang="ja-JP" dirty="0"/>
              <a:t>6. Number of Rx/</a:t>
            </a:r>
            <a:r>
              <a:rPr lang="en-US" altLang="ja-JP" dirty="0" err="1"/>
              <a:t>Tx</a:t>
            </a:r>
            <a:r>
              <a:rPr lang="en-US" altLang="ja-JP" dirty="0"/>
              <a:t> ports</a:t>
            </a:r>
            <a:endParaRPr kumimoji="1" lang="ja-JP" altLang="en-US" dirty="0"/>
          </a:p>
        </p:txBody>
      </p:sp>
    </p:spTree>
    <p:extLst>
      <p:ext uri="{BB962C8B-B14F-4D97-AF65-F5344CB8AC3E}">
        <p14:creationId xmlns:p14="http://schemas.microsoft.com/office/powerpoint/2010/main" val="17066834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B2595DAB-1366-4712-9E95-6D714E25E092}"/>
              </a:ext>
            </a:extLst>
          </p:cNvPr>
          <p:cNvSpPr>
            <a:spLocks noGrp="1"/>
          </p:cNvSpPr>
          <p:nvPr>
            <p:ph idx="1"/>
          </p:nvPr>
        </p:nvSpPr>
        <p:spPr/>
        <p:txBody>
          <a:bodyPr>
            <a:normAutofit/>
          </a:bodyPr>
          <a:lstStyle/>
          <a:p>
            <a:r>
              <a:rPr kumimoji="1" lang="en-US" altLang="ja-JP" sz="1800" b="1" dirty="0"/>
              <a:t>Summary</a:t>
            </a:r>
          </a:p>
          <a:p>
            <a:pPr lvl="1"/>
            <a:r>
              <a:rPr kumimoji="1" lang="en-US" altLang="ja-JP" sz="1600" dirty="0"/>
              <a:t> FFS: </a:t>
            </a:r>
            <a:r>
              <a:rPr kumimoji="1" lang="en-US" altLang="ja-JP" sz="1600" dirty="0">
                <a:solidFill>
                  <a:srgbClr val="0070C0"/>
                </a:solidFill>
              </a:rPr>
              <a:t>MediaTe</a:t>
            </a:r>
            <a:r>
              <a:rPr lang="en-US" altLang="ja-JP" sz="1600" dirty="0">
                <a:solidFill>
                  <a:srgbClr val="0070C0"/>
                </a:solidFill>
              </a:rPr>
              <a:t>k, DOCOMO, ZTE, Huawei (maybe no need), Intel, Qualcomm</a:t>
            </a:r>
          </a:p>
          <a:p>
            <a:pPr lvl="1"/>
            <a:r>
              <a:rPr lang="en-US" altLang="ja-JP" sz="1600" dirty="0"/>
              <a:t> Handled by minimum requirements: </a:t>
            </a:r>
            <a:r>
              <a:rPr lang="en-US" altLang="ja-JP" sz="1600" dirty="0">
                <a:solidFill>
                  <a:srgbClr val="0070C0"/>
                </a:solidFill>
              </a:rPr>
              <a:t>Nokia</a:t>
            </a:r>
          </a:p>
          <a:p>
            <a:pPr lvl="1"/>
            <a:r>
              <a:rPr lang="en-US" altLang="ja-JP" sz="1600" dirty="0"/>
              <a:t> No need: </a:t>
            </a:r>
            <a:r>
              <a:rPr lang="en-US" altLang="ja-JP" sz="1600" dirty="0">
                <a:solidFill>
                  <a:srgbClr val="0070C0"/>
                </a:solidFill>
              </a:rPr>
              <a:t>LGE, Ericsson</a:t>
            </a:r>
          </a:p>
          <a:p>
            <a:pPr lvl="1"/>
            <a:endParaRPr kumimoji="1" lang="en-US" altLang="ja-JP" sz="1600" dirty="0"/>
          </a:p>
          <a:p>
            <a:r>
              <a:rPr lang="en-US" altLang="ja-JP" sz="1800" b="1" dirty="0">
                <a:solidFill>
                  <a:srgbClr val="FF0000"/>
                </a:solidFill>
              </a:rPr>
              <a:t>Proposal 16:</a:t>
            </a:r>
          </a:p>
          <a:p>
            <a:pPr lvl="1"/>
            <a:r>
              <a:rPr lang="en-US" altLang="ja-JP" sz="1600" b="1" dirty="0">
                <a:solidFill>
                  <a:srgbClr val="FF0000"/>
                </a:solidFill>
              </a:rPr>
              <a:t>Continue to discuss necessity of this capability during RAN#86</a:t>
            </a:r>
          </a:p>
        </p:txBody>
      </p:sp>
      <p:sp>
        <p:nvSpPr>
          <p:cNvPr id="3" name="タイトル 2">
            <a:extLst>
              <a:ext uri="{FF2B5EF4-FFF2-40B4-BE49-F238E27FC236}">
                <a16:creationId xmlns:a16="http://schemas.microsoft.com/office/drawing/2014/main" id="{811B7880-75A1-460C-A377-7F8B0C3C02CF}"/>
              </a:ext>
            </a:extLst>
          </p:cNvPr>
          <p:cNvSpPr>
            <a:spLocks noGrp="1"/>
          </p:cNvSpPr>
          <p:nvPr>
            <p:ph type="title"/>
          </p:nvPr>
        </p:nvSpPr>
        <p:spPr/>
        <p:txBody>
          <a:bodyPr/>
          <a:lstStyle/>
          <a:p>
            <a:r>
              <a:rPr lang="en-US" altLang="ja-JP" dirty="0"/>
              <a:t>9. BWP switching delay</a:t>
            </a:r>
            <a:endParaRPr kumimoji="1" lang="ja-JP" altLang="en-US" dirty="0"/>
          </a:p>
        </p:txBody>
      </p:sp>
    </p:spTree>
    <p:extLst>
      <p:ext uri="{BB962C8B-B14F-4D97-AF65-F5344CB8AC3E}">
        <p14:creationId xmlns:p14="http://schemas.microsoft.com/office/powerpoint/2010/main" val="38545909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F6158BDE-2469-495B-AD42-63536B9DF16D}"/>
              </a:ext>
            </a:extLst>
          </p:cNvPr>
          <p:cNvSpPr>
            <a:spLocks noGrp="1"/>
          </p:cNvSpPr>
          <p:nvPr>
            <p:ph idx="1"/>
          </p:nvPr>
        </p:nvSpPr>
        <p:spPr/>
        <p:txBody>
          <a:bodyPr>
            <a:normAutofit/>
          </a:bodyPr>
          <a:lstStyle/>
          <a:p>
            <a:r>
              <a:rPr kumimoji="1" lang="en-US" altLang="ja-JP" sz="2000" b="1" dirty="0"/>
              <a:t>Summary</a:t>
            </a:r>
          </a:p>
          <a:p>
            <a:pPr lvl="1"/>
            <a:r>
              <a:rPr lang="en-US" altLang="ja-JP" sz="1800" dirty="0"/>
              <a:t>ECP can be configured only for UE that support 60kHz SCS </a:t>
            </a:r>
          </a:p>
          <a:p>
            <a:pPr lvl="1"/>
            <a:r>
              <a:rPr lang="en-US" altLang="ja-JP" sz="1800" dirty="0"/>
              <a:t>Mandatory or Optional</a:t>
            </a:r>
          </a:p>
          <a:p>
            <a:pPr lvl="2"/>
            <a:r>
              <a:rPr lang="en-US" altLang="ja-JP" sz="1600" dirty="0"/>
              <a:t>Mandatory without capability: </a:t>
            </a:r>
            <a:r>
              <a:rPr lang="en-US" altLang="ja-JP" sz="1600" dirty="0">
                <a:solidFill>
                  <a:srgbClr val="0070C0"/>
                </a:solidFill>
              </a:rPr>
              <a:t>Nokia, ZTE, Huawei, Orange, Vodafone, Ericsson</a:t>
            </a:r>
            <a:endParaRPr kumimoji="1" lang="en-US" altLang="ja-JP" sz="1600" dirty="0"/>
          </a:p>
          <a:p>
            <a:pPr lvl="2"/>
            <a:r>
              <a:rPr kumimoji="1" lang="en-US" altLang="ja-JP" sz="1600" dirty="0"/>
              <a:t>Optional: </a:t>
            </a:r>
            <a:r>
              <a:rPr kumimoji="1" lang="en-US" altLang="ja-JP" sz="1600" dirty="0">
                <a:solidFill>
                  <a:srgbClr val="0070C0"/>
                </a:solidFill>
              </a:rPr>
              <a:t>MediaTek (</a:t>
            </a:r>
            <a:r>
              <a:rPr lang="en-US" altLang="ja-JP" sz="1600" dirty="0">
                <a:solidFill>
                  <a:srgbClr val="0070C0"/>
                </a:solidFill>
              </a:rPr>
              <a:t>Type 4 </a:t>
            </a:r>
            <a:r>
              <a:rPr kumimoji="1" lang="en-US" altLang="ja-JP" sz="1600" dirty="0">
                <a:solidFill>
                  <a:srgbClr val="0070C0"/>
                </a:solidFill>
              </a:rPr>
              <a:t>per FR</a:t>
            </a:r>
            <a:r>
              <a:rPr lang="en-US" altLang="ja-JP" sz="1600" dirty="0">
                <a:solidFill>
                  <a:srgbClr val="0070C0"/>
                </a:solidFill>
              </a:rPr>
              <a:t>), Intel (per FR), Qualcomm (Either normal or extended CP can be mandatory)</a:t>
            </a:r>
            <a:endParaRPr kumimoji="1" lang="en-US" altLang="ja-JP" sz="1600" dirty="0"/>
          </a:p>
          <a:p>
            <a:pPr lvl="2"/>
            <a:endParaRPr kumimoji="1" lang="en-US" altLang="ja-JP" sz="1600" dirty="0">
              <a:solidFill>
                <a:srgbClr val="0070C0"/>
              </a:solidFill>
            </a:endParaRPr>
          </a:p>
          <a:p>
            <a:r>
              <a:rPr lang="en-US" altLang="ja-JP" sz="2000" b="1" dirty="0">
                <a:solidFill>
                  <a:srgbClr val="FF0000"/>
                </a:solidFill>
              </a:rPr>
              <a:t>Proposal 17:</a:t>
            </a:r>
          </a:p>
          <a:p>
            <a:pPr lvl="1"/>
            <a:r>
              <a:rPr kumimoji="1" lang="en-US" altLang="ja-JP" sz="1800" b="1" dirty="0">
                <a:solidFill>
                  <a:srgbClr val="FF0000"/>
                </a:solidFill>
              </a:rPr>
              <a:t> </a:t>
            </a:r>
            <a:r>
              <a:rPr lang="en-US" altLang="ja-JP" sz="1800" b="1" dirty="0">
                <a:solidFill>
                  <a:srgbClr val="FF0000"/>
                </a:solidFill>
              </a:rPr>
              <a:t>Option1: ECP is mandatory without capability</a:t>
            </a:r>
          </a:p>
          <a:p>
            <a:pPr lvl="1"/>
            <a:r>
              <a:rPr lang="en-US" altLang="ja-JP" sz="1800" b="1" dirty="0">
                <a:solidFill>
                  <a:srgbClr val="FF0000"/>
                </a:solidFill>
              </a:rPr>
              <a:t> Option2: ECP is optional and Type 4 (per UE) with FR1/FR2 differentiation</a:t>
            </a:r>
            <a:endParaRPr kumimoji="1" lang="ja-JP" altLang="en-US" sz="1800" b="1" dirty="0">
              <a:solidFill>
                <a:srgbClr val="FF0000"/>
              </a:solidFill>
            </a:endParaRPr>
          </a:p>
        </p:txBody>
      </p:sp>
      <p:sp>
        <p:nvSpPr>
          <p:cNvPr id="3" name="タイトル 2">
            <a:extLst>
              <a:ext uri="{FF2B5EF4-FFF2-40B4-BE49-F238E27FC236}">
                <a16:creationId xmlns:a16="http://schemas.microsoft.com/office/drawing/2014/main" id="{86BC4156-441E-40D8-8506-1ADE5BA6D117}"/>
              </a:ext>
            </a:extLst>
          </p:cNvPr>
          <p:cNvSpPr>
            <a:spLocks noGrp="1"/>
          </p:cNvSpPr>
          <p:nvPr>
            <p:ph type="title"/>
          </p:nvPr>
        </p:nvSpPr>
        <p:spPr/>
        <p:txBody>
          <a:bodyPr/>
          <a:lstStyle/>
          <a:p>
            <a:r>
              <a:rPr lang="en-US" altLang="ja-JP" dirty="0"/>
              <a:t>17.	Extended CP</a:t>
            </a:r>
            <a:endParaRPr kumimoji="1" lang="ja-JP" altLang="en-US" dirty="0"/>
          </a:p>
        </p:txBody>
      </p:sp>
    </p:spTree>
    <p:extLst>
      <p:ext uri="{BB962C8B-B14F-4D97-AF65-F5344CB8AC3E}">
        <p14:creationId xmlns:p14="http://schemas.microsoft.com/office/powerpoint/2010/main" val="21085448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A54376F9-7CCF-4FC2-8009-388B017F183C}"/>
              </a:ext>
            </a:extLst>
          </p:cNvPr>
          <p:cNvSpPr>
            <a:spLocks noGrp="1"/>
          </p:cNvSpPr>
          <p:nvPr>
            <p:ph idx="1"/>
          </p:nvPr>
        </p:nvSpPr>
        <p:spPr/>
        <p:txBody>
          <a:bodyPr>
            <a:normAutofit/>
          </a:bodyPr>
          <a:lstStyle/>
          <a:p>
            <a:r>
              <a:rPr kumimoji="1" lang="en-US" altLang="ja-JP" sz="1800" b="1" dirty="0"/>
              <a:t>Summary</a:t>
            </a:r>
          </a:p>
          <a:p>
            <a:pPr lvl="1"/>
            <a:r>
              <a:rPr lang="en-US" altLang="ja-JP" sz="1600" dirty="0"/>
              <a:t> Necessity </a:t>
            </a:r>
          </a:p>
          <a:p>
            <a:pPr lvl="2"/>
            <a:r>
              <a:rPr lang="en-US" altLang="ja-JP" sz="1400" dirty="0"/>
              <a:t> Optional Type 1: </a:t>
            </a:r>
            <a:r>
              <a:rPr lang="en-US" altLang="ja-JP" sz="1400" dirty="0">
                <a:solidFill>
                  <a:srgbClr val="0070C0"/>
                </a:solidFill>
              </a:rPr>
              <a:t>MediaTek, Qualcomm</a:t>
            </a:r>
            <a:endParaRPr lang="en-US" altLang="ja-JP" sz="1400" dirty="0"/>
          </a:p>
          <a:p>
            <a:pPr lvl="2"/>
            <a:r>
              <a:rPr lang="en-US" altLang="ja-JP" sz="1400" dirty="0"/>
              <a:t> Mandatory: </a:t>
            </a:r>
            <a:r>
              <a:rPr lang="en-US" altLang="ja-JP" sz="1400" dirty="0">
                <a:solidFill>
                  <a:srgbClr val="0070C0"/>
                </a:solidFill>
              </a:rPr>
              <a:t>Nokia, ZTE </a:t>
            </a:r>
          </a:p>
          <a:p>
            <a:pPr lvl="2"/>
            <a:r>
              <a:rPr lang="en-US" altLang="ja-JP" sz="1400" dirty="0"/>
              <a:t> Optional but almost contiguous allocation is mandatory: </a:t>
            </a:r>
            <a:r>
              <a:rPr lang="en-US" altLang="ja-JP" sz="1400" dirty="0">
                <a:solidFill>
                  <a:srgbClr val="0070C0"/>
                </a:solidFill>
              </a:rPr>
              <a:t>DOCOMO</a:t>
            </a:r>
          </a:p>
          <a:p>
            <a:pPr lvl="2"/>
            <a:r>
              <a:rPr kumimoji="1" lang="en-US" altLang="ja-JP" sz="1400" dirty="0"/>
              <a:t> No capability: </a:t>
            </a:r>
            <a:r>
              <a:rPr kumimoji="1" lang="en-US" altLang="ja-JP" sz="1400" dirty="0">
                <a:solidFill>
                  <a:srgbClr val="0070C0"/>
                </a:solidFill>
              </a:rPr>
              <a:t>intel</a:t>
            </a:r>
          </a:p>
          <a:p>
            <a:pPr lvl="1"/>
            <a:r>
              <a:rPr lang="en-US" altLang="ja-JP" sz="1600" dirty="0"/>
              <a:t>Other comments:</a:t>
            </a:r>
          </a:p>
          <a:p>
            <a:pPr lvl="2"/>
            <a:r>
              <a:rPr lang="en-US" altLang="ja-JP" sz="1400" dirty="0"/>
              <a:t>Mandatory and handled by minimum requirement, but capability for early UE is ok (Nokia). </a:t>
            </a:r>
            <a:endParaRPr kumimoji="1" lang="en-US" altLang="ja-JP" sz="1400" dirty="0"/>
          </a:p>
          <a:p>
            <a:pPr lvl="2"/>
            <a:r>
              <a:rPr kumimoji="1" lang="en-US" altLang="ja-JP" sz="1400" dirty="0"/>
              <a:t>The following agreements were made in RAN4#AH1801 (DOCOMO)</a:t>
            </a:r>
          </a:p>
          <a:p>
            <a:pPr lvl="3"/>
            <a:r>
              <a:rPr lang="en-US" altLang="ja-JP" sz="1400" i="1" dirty="0"/>
              <a:t>Almost contiguous signal is defined by setting minimum bandwidth for the signal (</a:t>
            </a:r>
            <a:r>
              <a:rPr lang="en-US" altLang="ja-JP" sz="1400" i="1" dirty="0" err="1"/>
              <a:t>Lcrb</a:t>
            </a:r>
            <a:r>
              <a:rPr lang="en-US" altLang="ja-JP" sz="1400" i="1" dirty="0"/>
              <a:t> &gt; </a:t>
            </a:r>
            <a:r>
              <a:rPr lang="en-US" altLang="ja-JP" sz="1400" i="1" dirty="0" err="1"/>
              <a:t>LCRBmax</a:t>
            </a:r>
            <a:r>
              <a:rPr lang="en-US" altLang="ja-JP" sz="1400" i="1" dirty="0"/>
              <a:t> / A) and maximum number of puncture RB’s (</a:t>
            </a:r>
            <a:r>
              <a:rPr lang="en-US" altLang="ja-JP" sz="1400" i="1" dirty="0" err="1"/>
              <a:t>Lcrb</a:t>
            </a:r>
            <a:r>
              <a:rPr lang="en-US" altLang="ja-JP" sz="1400" i="1" dirty="0"/>
              <a:t>/B) within the almost contiguous signal.</a:t>
            </a:r>
          </a:p>
          <a:p>
            <a:pPr lvl="4"/>
            <a:r>
              <a:rPr lang="en-US" altLang="ja-JP" sz="1400" i="1" dirty="0"/>
              <a:t>Companies are encouraged to provide proposal to A and B for the next RAN 4 meeting,</a:t>
            </a:r>
          </a:p>
          <a:p>
            <a:pPr lvl="3"/>
            <a:r>
              <a:rPr lang="en-US" altLang="ja-JP" sz="1400" i="1" dirty="0"/>
              <a:t>Other methods to define almost contiguous are not precluded.</a:t>
            </a:r>
          </a:p>
          <a:p>
            <a:r>
              <a:rPr lang="en-US" altLang="ja-JP" sz="1800" b="1" dirty="0">
                <a:solidFill>
                  <a:srgbClr val="FF0000"/>
                </a:solidFill>
              </a:rPr>
              <a:t>Proposal 18:</a:t>
            </a:r>
          </a:p>
          <a:p>
            <a:pPr lvl="1"/>
            <a:r>
              <a:rPr lang="en-US" altLang="ja-JP" sz="1600" b="1" dirty="0">
                <a:solidFill>
                  <a:srgbClr val="FF0000"/>
                </a:solidFill>
              </a:rPr>
              <a:t>Non-contiguous UL CP-OFDM is mandatory with Type 1 capability (per band) </a:t>
            </a:r>
          </a:p>
          <a:p>
            <a:pPr lvl="1"/>
            <a:r>
              <a:rPr lang="en-US" altLang="ja-JP" sz="1600" b="1" dirty="0">
                <a:solidFill>
                  <a:srgbClr val="FF0000"/>
                </a:solidFill>
              </a:rPr>
              <a:t>RAN4 will define minimum requirement to handle non-contiguous allocation for UL CP-OFDM in Rel.15</a:t>
            </a:r>
          </a:p>
          <a:p>
            <a:pPr lvl="2"/>
            <a:endParaRPr lang="en-US" altLang="ja-JP" sz="1400" b="1" dirty="0">
              <a:solidFill>
                <a:srgbClr val="FF0000"/>
              </a:solidFill>
            </a:endParaRPr>
          </a:p>
          <a:p>
            <a:pPr lvl="1"/>
            <a:endParaRPr lang="en-US" altLang="ja-JP" sz="1600" dirty="0"/>
          </a:p>
          <a:p>
            <a:pPr lvl="3"/>
            <a:endParaRPr kumimoji="1" lang="en-US" altLang="ja-JP" sz="1400" dirty="0">
              <a:solidFill>
                <a:srgbClr val="0070C0"/>
              </a:solidFill>
            </a:endParaRPr>
          </a:p>
          <a:p>
            <a:pPr marL="457200" lvl="1" indent="0">
              <a:buNone/>
            </a:pPr>
            <a:endParaRPr kumimoji="1" lang="en-US" altLang="ja-JP" sz="1600" dirty="0">
              <a:solidFill>
                <a:srgbClr val="0070C0"/>
              </a:solidFill>
            </a:endParaRPr>
          </a:p>
          <a:p>
            <a:endParaRPr kumimoji="1" lang="ja-JP" altLang="en-US" sz="1800" dirty="0">
              <a:solidFill>
                <a:srgbClr val="0070C0"/>
              </a:solidFill>
            </a:endParaRPr>
          </a:p>
        </p:txBody>
      </p:sp>
      <p:sp>
        <p:nvSpPr>
          <p:cNvPr id="3" name="タイトル 2">
            <a:extLst>
              <a:ext uri="{FF2B5EF4-FFF2-40B4-BE49-F238E27FC236}">
                <a16:creationId xmlns:a16="http://schemas.microsoft.com/office/drawing/2014/main" id="{8284A8A1-C85E-4087-BB4D-4B5DAE39361D}"/>
              </a:ext>
            </a:extLst>
          </p:cNvPr>
          <p:cNvSpPr>
            <a:spLocks noGrp="1"/>
          </p:cNvSpPr>
          <p:nvPr>
            <p:ph type="title"/>
          </p:nvPr>
        </p:nvSpPr>
        <p:spPr/>
        <p:txBody>
          <a:bodyPr/>
          <a:lstStyle/>
          <a:p>
            <a:r>
              <a:rPr lang="en-US" altLang="ja-JP" dirty="0"/>
              <a:t>19.	Non-contiguous UL CP-OFDM</a:t>
            </a:r>
            <a:endParaRPr kumimoji="1" lang="ja-JP" altLang="en-US" dirty="0"/>
          </a:p>
        </p:txBody>
      </p:sp>
    </p:spTree>
    <p:extLst>
      <p:ext uri="{BB962C8B-B14F-4D97-AF65-F5344CB8AC3E}">
        <p14:creationId xmlns:p14="http://schemas.microsoft.com/office/powerpoint/2010/main" val="3205308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21E6A15A-CFBE-480D-AC28-C348257C55D7}"/>
              </a:ext>
            </a:extLst>
          </p:cNvPr>
          <p:cNvSpPr>
            <a:spLocks noGrp="1"/>
          </p:cNvSpPr>
          <p:nvPr>
            <p:ph idx="1"/>
          </p:nvPr>
        </p:nvSpPr>
        <p:spPr/>
        <p:txBody>
          <a:bodyPr>
            <a:normAutofit/>
          </a:bodyPr>
          <a:lstStyle/>
          <a:p>
            <a:r>
              <a:rPr kumimoji="1" lang="en-US" altLang="ja-JP" sz="1800" b="1" dirty="0"/>
              <a:t>Summary:</a:t>
            </a:r>
          </a:p>
          <a:p>
            <a:pPr lvl="1"/>
            <a:r>
              <a:rPr lang="en-US" altLang="ja-JP" sz="1600" dirty="0"/>
              <a:t>Necessity of this capability</a:t>
            </a:r>
          </a:p>
          <a:p>
            <a:pPr lvl="2"/>
            <a:r>
              <a:rPr lang="en-US" altLang="ja-JP" sz="1400" dirty="0"/>
              <a:t>FFS: </a:t>
            </a:r>
            <a:r>
              <a:rPr lang="en-US" altLang="ja-JP" sz="1400" dirty="0">
                <a:solidFill>
                  <a:srgbClr val="0070C0"/>
                </a:solidFill>
              </a:rPr>
              <a:t>DOCOMO, Ericsson, ZTE, Huawei, Vodafone, LGE, Qualcomm</a:t>
            </a:r>
          </a:p>
          <a:p>
            <a:pPr lvl="2"/>
            <a:r>
              <a:rPr lang="en-US" altLang="ja-JP" sz="1400" dirty="0"/>
              <a:t>Handled by minimum requirement: </a:t>
            </a:r>
            <a:r>
              <a:rPr lang="en-US" altLang="ja-JP" sz="1400" dirty="0">
                <a:solidFill>
                  <a:srgbClr val="0070C0"/>
                </a:solidFill>
              </a:rPr>
              <a:t>Nokia</a:t>
            </a:r>
          </a:p>
          <a:p>
            <a:pPr lvl="2"/>
            <a:r>
              <a:rPr lang="en-US" altLang="ja-JP" sz="1400" dirty="0"/>
              <a:t>Agreed to introduce to FR2: </a:t>
            </a:r>
            <a:r>
              <a:rPr lang="en-US" altLang="ja-JP" sz="1400" dirty="0">
                <a:solidFill>
                  <a:srgbClr val="0070C0"/>
                </a:solidFill>
              </a:rPr>
              <a:t>Intel</a:t>
            </a:r>
          </a:p>
          <a:p>
            <a:pPr lvl="1"/>
            <a:r>
              <a:rPr lang="en-US" altLang="ja-JP" sz="1600" dirty="0"/>
              <a:t>Applicability</a:t>
            </a:r>
          </a:p>
          <a:p>
            <a:pPr lvl="2"/>
            <a:r>
              <a:rPr lang="en-US" altLang="ja-JP" sz="1400" dirty="0"/>
              <a:t>Only to FR2: </a:t>
            </a:r>
            <a:r>
              <a:rPr lang="en-US" altLang="ja-JP" sz="1400" dirty="0">
                <a:solidFill>
                  <a:srgbClr val="0070C0"/>
                </a:solidFill>
              </a:rPr>
              <a:t>MediaTek, Huawei, Intel</a:t>
            </a:r>
          </a:p>
          <a:p>
            <a:pPr lvl="1"/>
            <a:r>
              <a:rPr lang="en-US" altLang="ja-JP" sz="1600" dirty="0"/>
              <a:t>Type:</a:t>
            </a:r>
          </a:p>
          <a:p>
            <a:pPr lvl="2"/>
            <a:r>
              <a:rPr kumimoji="1" lang="en-US" altLang="ja-JP" sz="1400" dirty="0"/>
              <a:t>T</a:t>
            </a:r>
            <a:r>
              <a:rPr lang="en-US" altLang="ja-JP" sz="1400" dirty="0"/>
              <a:t>ype 4: </a:t>
            </a:r>
            <a:r>
              <a:rPr lang="en-US" altLang="ja-JP" sz="1400" dirty="0">
                <a:solidFill>
                  <a:srgbClr val="0070C0"/>
                </a:solidFill>
              </a:rPr>
              <a:t>MediaTek</a:t>
            </a:r>
            <a:endParaRPr kumimoji="1" lang="en-US" altLang="ja-JP" sz="1400" dirty="0">
              <a:solidFill>
                <a:srgbClr val="0070C0"/>
              </a:solidFill>
            </a:endParaRPr>
          </a:p>
          <a:p>
            <a:endParaRPr kumimoji="1" lang="en-US" altLang="ja-JP" sz="1800" dirty="0"/>
          </a:p>
          <a:p>
            <a:r>
              <a:rPr kumimoji="1" lang="en-US" altLang="ja-JP" sz="1800" b="1" dirty="0">
                <a:solidFill>
                  <a:srgbClr val="FF0000"/>
                </a:solidFill>
              </a:rPr>
              <a:t>Proposal 19:</a:t>
            </a:r>
          </a:p>
          <a:p>
            <a:pPr lvl="1"/>
            <a:r>
              <a:rPr kumimoji="1" lang="en-US" altLang="ja-JP" sz="1600" b="1" dirty="0">
                <a:solidFill>
                  <a:srgbClr val="FF0000"/>
                </a:solidFill>
              </a:rPr>
              <a:t> Continue to discuss </a:t>
            </a:r>
            <a:r>
              <a:rPr lang="en-US" altLang="ja-JP" sz="1600" b="1" dirty="0">
                <a:solidFill>
                  <a:srgbClr val="FF0000"/>
                </a:solidFill>
              </a:rPr>
              <a:t>detail/necessity of PA calibration gap during RAN4#86</a:t>
            </a:r>
          </a:p>
          <a:p>
            <a:pPr lvl="1"/>
            <a:r>
              <a:rPr lang="en-US" altLang="ja-JP" sz="1600" b="1" dirty="0">
                <a:solidFill>
                  <a:srgbClr val="FF0000"/>
                </a:solidFill>
              </a:rPr>
              <a:t> If there is no consensus in RAN4#86, this means that capability signaling is not introduced</a:t>
            </a:r>
            <a:endParaRPr kumimoji="1" lang="ja-JP" altLang="en-US" sz="1600" dirty="0"/>
          </a:p>
        </p:txBody>
      </p:sp>
      <p:sp>
        <p:nvSpPr>
          <p:cNvPr id="3" name="タイトル 2">
            <a:extLst>
              <a:ext uri="{FF2B5EF4-FFF2-40B4-BE49-F238E27FC236}">
                <a16:creationId xmlns:a16="http://schemas.microsoft.com/office/drawing/2014/main" id="{4B9F5FBF-7628-4B11-BA9F-3951FB85CF55}"/>
              </a:ext>
            </a:extLst>
          </p:cNvPr>
          <p:cNvSpPr>
            <a:spLocks noGrp="1"/>
          </p:cNvSpPr>
          <p:nvPr>
            <p:ph type="title"/>
          </p:nvPr>
        </p:nvSpPr>
        <p:spPr/>
        <p:txBody>
          <a:bodyPr/>
          <a:lstStyle/>
          <a:p>
            <a:r>
              <a:rPr lang="en-US" altLang="ja-JP" dirty="0"/>
              <a:t>11.	PA calibration gap</a:t>
            </a:r>
            <a:endParaRPr kumimoji="1" lang="ja-JP" altLang="en-US" dirty="0"/>
          </a:p>
        </p:txBody>
      </p:sp>
    </p:spTree>
    <p:extLst>
      <p:ext uri="{BB962C8B-B14F-4D97-AF65-F5344CB8AC3E}">
        <p14:creationId xmlns:p14="http://schemas.microsoft.com/office/powerpoint/2010/main" val="30267470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24B324EF-E140-4F2B-A63E-EE358425AED9}"/>
              </a:ext>
            </a:extLst>
          </p:cNvPr>
          <p:cNvSpPr>
            <a:spLocks noGrp="1"/>
          </p:cNvSpPr>
          <p:nvPr>
            <p:ph idx="1"/>
          </p:nvPr>
        </p:nvSpPr>
        <p:spPr>
          <a:xfrm>
            <a:off x="838200" y="1272208"/>
            <a:ext cx="10515600" cy="5458792"/>
          </a:xfrm>
        </p:spPr>
        <p:txBody>
          <a:bodyPr>
            <a:normAutofit fontScale="55000" lnSpcReduction="20000"/>
          </a:bodyPr>
          <a:lstStyle/>
          <a:p>
            <a:r>
              <a:rPr kumimoji="1" lang="en-US" altLang="ja-JP" b="1" dirty="0"/>
              <a:t>Summary</a:t>
            </a:r>
          </a:p>
          <a:p>
            <a:pPr lvl="1"/>
            <a:r>
              <a:rPr lang="en-US" altLang="ja-JP" dirty="0"/>
              <a:t>Only for FR2 </a:t>
            </a:r>
          </a:p>
          <a:p>
            <a:pPr lvl="1"/>
            <a:r>
              <a:rPr lang="en-US" altLang="ja-JP" dirty="0"/>
              <a:t>Type</a:t>
            </a:r>
          </a:p>
          <a:p>
            <a:pPr lvl="2"/>
            <a:r>
              <a:rPr kumimoji="1" lang="en-US" altLang="ja-JP" dirty="0"/>
              <a:t>Type 1: </a:t>
            </a:r>
            <a:r>
              <a:rPr kumimoji="1" lang="en-US" altLang="ja-JP" dirty="0">
                <a:solidFill>
                  <a:srgbClr val="0070C0"/>
                </a:solidFill>
              </a:rPr>
              <a:t>Qualcomm</a:t>
            </a:r>
          </a:p>
          <a:p>
            <a:pPr lvl="2"/>
            <a:r>
              <a:rPr kumimoji="1" lang="en-US" altLang="ja-JP" dirty="0"/>
              <a:t>Type 4</a:t>
            </a:r>
            <a:r>
              <a:rPr lang="en-US" altLang="ja-JP" dirty="0"/>
              <a:t>: </a:t>
            </a:r>
            <a:r>
              <a:rPr lang="en-US" altLang="ja-JP" dirty="0">
                <a:solidFill>
                  <a:srgbClr val="0070C0"/>
                </a:solidFill>
              </a:rPr>
              <a:t>MediaTek (or no need)</a:t>
            </a:r>
          </a:p>
          <a:p>
            <a:pPr lvl="2"/>
            <a:r>
              <a:rPr lang="en-US" altLang="ja-JP" dirty="0"/>
              <a:t>No Need: </a:t>
            </a:r>
            <a:r>
              <a:rPr lang="en-US" altLang="ja-JP" dirty="0">
                <a:solidFill>
                  <a:srgbClr val="0070C0"/>
                </a:solidFill>
              </a:rPr>
              <a:t>Intel</a:t>
            </a:r>
          </a:p>
          <a:p>
            <a:pPr lvl="1"/>
            <a:r>
              <a:rPr kumimoji="1" lang="en-US" altLang="ja-JP" dirty="0"/>
              <a:t>Other comments:</a:t>
            </a:r>
          </a:p>
          <a:p>
            <a:pPr lvl="2"/>
            <a:r>
              <a:rPr kumimoji="1" lang="en-US" altLang="ja-JP" dirty="0"/>
              <a:t>Minimum requirement </a:t>
            </a:r>
            <a:r>
              <a:rPr lang="en-US" altLang="ja-JP" dirty="0"/>
              <a:t>is needed if introduced (Nokia)</a:t>
            </a:r>
          </a:p>
          <a:p>
            <a:r>
              <a:rPr lang="en-US" altLang="ja-JP" b="1" dirty="0"/>
              <a:t>Additional comment from DOCOMO</a:t>
            </a:r>
          </a:p>
          <a:p>
            <a:pPr lvl="1"/>
            <a:r>
              <a:rPr lang="en-US" altLang="ja-JP" dirty="0"/>
              <a:t>It seems that 1-symbol GP for 120kHz SCS is configurable from current RAN2 spec</a:t>
            </a:r>
          </a:p>
          <a:p>
            <a:pPr lvl="2"/>
            <a:r>
              <a:rPr lang="en-US" altLang="ja-JP" dirty="0"/>
              <a:t>Ex. In </a:t>
            </a:r>
            <a:r>
              <a:rPr lang="en-US" altLang="ja-JP" i="1" dirty="0" err="1"/>
              <a:t>tdd</a:t>
            </a:r>
            <a:r>
              <a:rPr lang="en-US" altLang="ja-JP" i="1" dirty="0"/>
              <a:t>-UL-DL-</a:t>
            </a:r>
            <a:r>
              <a:rPr lang="en-US" altLang="ja-JP" i="1" dirty="0" err="1"/>
              <a:t>configurationCommon</a:t>
            </a:r>
            <a:r>
              <a:rPr lang="en-US" altLang="ja-JP" dirty="0"/>
              <a:t> in TS38.331, the following two parameters are defined:</a:t>
            </a:r>
          </a:p>
          <a:p>
            <a:pPr lvl="2"/>
            <a:endParaRPr kumimoji="1" lang="en-US" altLang="ja-JP" dirty="0"/>
          </a:p>
          <a:p>
            <a:pPr lvl="2"/>
            <a:endParaRPr lang="en-US" altLang="ja-JP" dirty="0"/>
          </a:p>
          <a:p>
            <a:pPr lvl="2"/>
            <a:endParaRPr kumimoji="1" lang="en-US" altLang="ja-JP" dirty="0"/>
          </a:p>
          <a:p>
            <a:pPr lvl="2"/>
            <a:endParaRPr lang="en-US" altLang="ja-JP" dirty="0"/>
          </a:p>
          <a:p>
            <a:pPr lvl="2"/>
            <a:endParaRPr kumimoji="1" lang="en-US" altLang="ja-JP" dirty="0"/>
          </a:p>
          <a:p>
            <a:pPr lvl="2"/>
            <a:endParaRPr lang="en-US" altLang="ja-JP" dirty="0"/>
          </a:p>
          <a:p>
            <a:pPr lvl="2"/>
            <a:endParaRPr kumimoji="1" lang="en-US" altLang="ja-JP" dirty="0"/>
          </a:p>
          <a:p>
            <a:pPr lvl="2"/>
            <a:endParaRPr kumimoji="1" lang="en-US" altLang="ja-JP" dirty="0"/>
          </a:p>
          <a:p>
            <a:pPr lvl="2">
              <a:lnSpc>
                <a:spcPct val="120000"/>
              </a:lnSpc>
            </a:pPr>
            <a:endParaRPr lang="en-US" altLang="ja-JP" dirty="0">
              <a:solidFill>
                <a:prstClr val="black"/>
              </a:solidFill>
            </a:endParaRPr>
          </a:p>
          <a:p>
            <a:pPr lvl="2">
              <a:lnSpc>
                <a:spcPct val="120000"/>
              </a:lnSpc>
            </a:pPr>
            <a:endParaRPr lang="en-US" altLang="ja-JP" dirty="0">
              <a:solidFill>
                <a:prstClr val="black"/>
              </a:solidFill>
            </a:endParaRPr>
          </a:p>
          <a:p>
            <a:pPr lvl="2">
              <a:lnSpc>
                <a:spcPct val="120000"/>
              </a:lnSpc>
            </a:pPr>
            <a:r>
              <a:rPr lang="en-US" altLang="ja-JP" dirty="0">
                <a:solidFill>
                  <a:prstClr val="black"/>
                </a:solidFill>
              </a:rPr>
              <a:t>Therefore, if </a:t>
            </a:r>
            <a:r>
              <a:rPr lang="en-US" altLang="ja-JP" dirty="0"/>
              <a:t>the slot preceding the first full UL slot is the same as the slot following the last full DL slot and for example </a:t>
            </a:r>
            <a:r>
              <a:rPr lang="en-GB" altLang="ja-JP" i="1" dirty="0" err="1"/>
              <a:t>nrofDownlinkSymbols</a:t>
            </a:r>
            <a:r>
              <a:rPr lang="en-GB" altLang="ja-JP" i="1" dirty="0"/>
              <a:t> = </a:t>
            </a:r>
            <a:r>
              <a:rPr lang="en-GB" altLang="ja-JP" dirty="0"/>
              <a:t>1 and </a:t>
            </a:r>
            <a:r>
              <a:rPr lang="en-GB" altLang="ja-JP" i="1" dirty="0" err="1"/>
              <a:t>nrofUplinkSymbols</a:t>
            </a:r>
            <a:r>
              <a:rPr lang="en-GB" altLang="ja-JP" i="1" dirty="0"/>
              <a:t> </a:t>
            </a:r>
            <a:r>
              <a:rPr lang="en-GB" altLang="ja-JP" dirty="0"/>
              <a:t>=12, then 1-symbol GP can be configured</a:t>
            </a:r>
            <a:endParaRPr lang="en-US" altLang="ja-JP" dirty="0">
              <a:solidFill>
                <a:prstClr val="black"/>
              </a:solidFill>
            </a:endParaRPr>
          </a:p>
          <a:p>
            <a:r>
              <a:rPr lang="en-US" altLang="ja-JP" b="1" dirty="0">
                <a:solidFill>
                  <a:srgbClr val="FF0000"/>
                </a:solidFill>
              </a:rPr>
              <a:t>Proposal 20:</a:t>
            </a:r>
          </a:p>
          <a:p>
            <a:pPr lvl="1"/>
            <a:r>
              <a:rPr lang="en-US" altLang="ja-JP" b="1" dirty="0">
                <a:solidFill>
                  <a:srgbClr val="FF0000"/>
                </a:solidFill>
              </a:rPr>
              <a:t>Introduce UE capability for 1-symbol GP for 120KHz SCS in unpaired spectrum since it can be configured in the current RAN2 specification (e.g.</a:t>
            </a:r>
            <a:r>
              <a:rPr lang="en-US" altLang="ja-JP" b="1" i="1" dirty="0">
                <a:solidFill>
                  <a:srgbClr val="FF0000"/>
                </a:solidFill>
              </a:rPr>
              <a:t> </a:t>
            </a:r>
            <a:r>
              <a:rPr lang="en-US" altLang="ja-JP" b="1" i="1" dirty="0" err="1">
                <a:solidFill>
                  <a:srgbClr val="FF0000"/>
                </a:solidFill>
              </a:rPr>
              <a:t>tdd</a:t>
            </a:r>
            <a:r>
              <a:rPr lang="en-US" altLang="ja-JP" b="1" i="1" dirty="0">
                <a:solidFill>
                  <a:srgbClr val="FF0000"/>
                </a:solidFill>
              </a:rPr>
              <a:t>-UL-DL-</a:t>
            </a:r>
            <a:r>
              <a:rPr lang="en-US" altLang="ja-JP" b="1" i="1" dirty="0" err="1">
                <a:solidFill>
                  <a:srgbClr val="FF0000"/>
                </a:solidFill>
              </a:rPr>
              <a:t>configurationCommon</a:t>
            </a:r>
            <a:r>
              <a:rPr lang="en-US" altLang="ja-JP" b="1" i="1" dirty="0">
                <a:solidFill>
                  <a:srgbClr val="FF0000"/>
                </a:solidFill>
              </a:rPr>
              <a:t> </a:t>
            </a:r>
            <a:r>
              <a:rPr lang="en-US" altLang="ja-JP" b="1" dirty="0">
                <a:solidFill>
                  <a:srgbClr val="FF0000"/>
                </a:solidFill>
              </a:rPr>
              <a:t>in TS38.331)</a:t>
            </a:r>
          </a:p>
          <a:p>
            <a:pPr lvl="2"/>
            <a:r>
              <a:rPr lang="en-US" altLang="ja-JP" b="1" dirty="0">
                <a:solidFill>
                  <a:srgbClr val="FF0000"/>
                </a:solidFill>
              </a:rPr>
              <a:t>Option 1: Type 1 (per band)</a:t>
            </a:r>
          </a:p>
          <a:p>
            <a:pPr lvl="2"/>
            <a:r>
              <a:rPr lang="en-US" altLang="ja-JP" b="1" dirty="0">
                <a:solidFill>
                  <a:srgbClr val="FF0000"/>
                </a:solidFill>
              </a:rPr>
              <a:t>Option 2: Type 4 (per UE) </a:t>
            </a:r>
          </a:p>
          <a:p>
            <a:pPr lvl="1"/>
            <a:r>
              <a:rPr lang="en-US" altLang="ja-JP" b="1" dirty="0">
                <a:solidFill>
                  <a:srgbClr val="FF0000"/>
                </a:solidFill>
              </a:rPr>
              <a:t>RAN4 will discuss whether corresponding requirements are introduced in Rel.15 timeframe</a:t>
            </a:r>
          </a:p>
          <a:p>
            <a:pPr lvl="1"/>
            <a:endParaRPr kumimoji="1" lang="ja-JP" altLang="en-US" dirty="0"/>
          </a:p>
        </p:txBody>
      </p:sp>
      <p:sp>
        <p:nvSpPr>
          <p:cNvPr id="3" name="タイトル 2">
            <a:extLst>
              <a:ext uri="{FF2B5EF4-FFF2-40B4-BE49-F238E27FC236}">
                <a16:creationId xmlns:a16="http://schemas.microsoft.com/office/drawing/2014/main" id="{12DA3AFD-6CE2-4462-A5FD-C06FE7102E65}"/>
              </a:ext>
            </a:extLst>
          </p:cNvPr>
          <p:cNvSpPr>
            <a:spLocks noGrp="1"/>
          </p:cNvSpPr>
          <p:nvPr>
            <p:ph type="title"/>
          </p:nvPr>
        </p:nvSpPr>
        <p:spPr/>
        <p:txBody>
          <a:bodyPr>
            <a:normAutofit fontScale="90000"/>
          </a:bodyPr>
          <a:lstStyle/>
          <a:p>
            <a:r>
              <a:rPr lang="en-US" altLang="ja-JP" dirty="0"/>
              <a:t>20.	1-symbol GP for 120KHz SCS in unpaired spectrum</a:t>
            </a:r>
            <a:endParaRPr kumimoji="1" lang="ja-JP" altLang="en-US" dirty="0"/>
          </a:p>
        </p:txBody>
      </p:sp>
      <p:graphicFrame>
        <p:nvGraphicFramePr>
          <p:cNvPr id="17" name="表 16">
            <a:extLst>
              <a:ext uri="{FF2B5EF4-FFF2-40B4-BE49-F238E27FC236}">
                <a16:creationId xmlns:a16="http://schemas.microsoft.com/office/drawing/2014/main" id="{E4D3DC9B-E4BA-4CD6-BBE8-12A83C347C94}"/>
              </a:ext>
            </a:extLst>
          </p:cNvPr>
          <p:cNvGraphicFramePr>
            <a:graphicFrameLocks noGrp="1"/>
          </p:cNvGraphicFramePr>
          <p:nvPr>
            <p:extLst>
              <p:ext uri="{D42A27DB-BD31-4B8C-83A1-F6EECF244321}">
                <p14:modId xmlns:p14="http://schemas.microsoft.com/office/powerpoint/2010/main" val="1727202686"/>
              </p:ext>
            </p:extLst>
          </p:nvPr>
        </p:nvGraphicFramePr>
        <p:xfrm>
          <a:off x="2353732" y="3371895"/>
          <a:ext cx="8128000" cy="1624584"/>
        </p:xfrm>
        <a:graphic>
          <a:graphicData uri="http://schemas.openxmlformats.org/drawingml/2006/table">
            <a:tbl>
              <a:tblPr firstRow="1" bandRow="1">
                <a:tableStyleId>{5C22544A-7EE6-4342-B048-85BDC9FD1C3A}</a:tableStyleId>
              </a:tblPr>
              <a:tblGrid>
                <a:gridCol w="8128000">
                  <a:extLst>
                    <a:ext uri="{9D8B030D-6E8A-4147-A177-3AD203B41FA5}">
                      <a16:colId xmlns:a16="http://schemas.microsoft.com/office/drawing/2014/main" val="772909324"/>
                    </a:ext>
                  </a:extLst>
                </a:gridCol>
              </a:tblGrid>
              <a:tr h="370840">
                <a:tc>
                  <a:txBody>
                    <a:bodyPr/>
                    <a:lstStyle/>
                    <a:p>
                      <a:pPr marL="271463" marR="0" lvl="3"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1" lang="en-US" altLang="ja-JP" sz="1050" b="0" i="0" u="none" strike="noStrike" kern="1200" cap="none" spc="0" normalizeH="0" baseline="0" noProof="0" dirty="0">
                          <a:ln>
                            <a:noFill/>
                          </a:ln>
                          <a:solidFill>
                            <a:prstClr val="black"/>
                          </a:solidFill>
                          <a:effectLst/>
                          <a:uLnTx/>
                          <a:uFillTx/>
                          <a:latin typeface="+mn-lt"/>
                          <a:ea typeface="+mn-ea"/>
                          <a:cs typeface="+mn-cs"/>
                        </a:rPr>
                        <a:t>-- Number of consecutive DL symbols in the beginning of the slot following the last full DL slot (as derived from </a:t>
                      </a:r>
                      <a:r>
                        <a:rPr kumimoji="1" lang="en-US" altLang="ja-JP" sz="1050" b="0" i="0" u="none" strike="noStrike" kern="1200" cap="none" spc="0" normalizeH="0" baseline="0" noProof="0" dirty="0" err="1">
                          <a:ln>
                            <a:noFill/>
                          </a:ln>
                          <a:solidFill>
                            <a:prstClr val="black"/>
                          </a:solidFill>
                          <a:effectLst/>
                          <a:uLnTx/>
                          <a:uFillTx/>
                          <a:latin typeface="+mn-lt"/>
                          <a:ea typeface="+mn-ea"/>
                          <a:cs typeface="+mn-cs"/>
                        </a:rPr>
                        <a:t>nrofDownlinkSlots</a:t>
                      </a:r>
                      <a:r>
                        <a:rPr kumimoji="1" lang="en-US" altLang="ja-JP" sz="1050" b="0" i="0" u="none" strike="noStrike" kern="1200" cap="none" spc="0" normalizeH="0" baseline="0" noProof="0" dirty="0">
                          <a:ln>
                            <a:noFill/>
                          </a:ln>
                          <a:solidFill>
                            <a:prstClr val="black"/>
                          </a:solidFill>
                          <a:effectLst/>
                          <a:uLnTx/>
                          <a:uFillTx/>
                          <a:latin typeface="+mn-lt"/>
                          <a:ea typeface="+mn-ea"/>
                          <a:cs typeface="+mn-cs"/>
                        </a:rPr>
                        <a:t>). </a:t>
                      </a:r>
                    </a:p>
                    <a:p>
                      <a:pPr marL="271463" marR="0" lvl="3"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1" lang="en-US" altLang="ja-JP" sz="1050" b="0" i="0" u="none" strike="noStrike" kern="1200" cap="none" spc="0" normalizeH="0" baseline="0" noProof="0" dirty="0">
                          <a:ln>
                            <a:noFill/>
                          </a:ln>
                          <a:solidFill>
                            <a:prstClr val="black"/>
                          </a:solidFill>
                          <a:effectLst/>
                          <a:uLnTx/>
                          <a:uFillTx/>
                          <a:latin typeface="+mn-lt"/>
                          <a:ea typeface="+mn-ea"/>
                          <a:cs typeface="+mn-cs"/>
                        </a:rPr>
                        <a:t>-- Corresponds to L1 parameter 'number-of-DL-symbols-common' (see 38.211, section </a:t>
                      </a:r>
                      <a:r>
                        <a:rPr kumimoji="1" lang="en-US" altLang="ja-JP" sz="1050" b="0" i="0" u="none" strike="noStrike" kern="1200" cap="none" spc="0" normalizeH="0" baseline="0" noProof="0" dirty="0" err="1">
                          <a:ln>
                            <a:noFill/>
                          </a:ln>
                          <a:solidFill>
                            <a:prstClr val="black"/>
                          </a:solidFill>
                          <a:effectLst/>
                          <a:uLnTx/>
                          <a:uFillTx/>
                          <a:latin typeface="+mn-lt"/>
                          <a:ea typeface="+mn-ea"/>
                          <a:cs typeface="+mn-cs"/>
                        </a:rPr>
                        <a:t>FFS_Section</a:t>
                      </a:r>
                      <a:r>
                        <a:rPr kumimoji="1" lang="en-US" altLang="ja-JP" sz="1050" b="0" i="0" u="none" strike="noStrike" kern="1200" cap="none" spc="0" normalizeH="0" baseline="0" noProof="0" dirty="0">
                          <a:ln>
                            <a:noFill/>
                          </a:ln>
                          <a:solidFill>
                            <a:prstClr val="black"/>
                          </a:solidFill>
                          <a:effectLst/>
                          <a:uLnTx/>
                          <a:uFillTx/>
                          <a:latin typeface="+mn-lt"/>
                          <a:ea typeface="+mn-ea"/>
                          <a:cs typeface="+mn-cs"/>
                        </a:rPr>
                        <a:t>).</a:t>
                      </a:r>
                      <a:endParaRPr kumimoji="1" lang="en-GB" altLang="ja-JP" sz="1050" b="0" i="0" u="none" strike="noStrike" kern="1200" cap="none" spc="0" normalizeH="0" baseline="0" noProof="0" dirty="0">
                        <a:ln>
                          <a:noFill/>
                        </a:ln>
                        <a:solidFill>
                          <a:prstClr val="black"/>
                        </a:solidFill>
                        <a:effectLst/>
                        <a:uLnTx/>
                        <a:uFillTx/>
                        <a:latin typeface="+mn-lt"/>
                        <a:ea typeface="+mn-ea"/>
                        <a:cs typeface="+mn-cs"/>
                      </a:endParaRPr>
                    </a:p>
                    <a:p>
                      <a:pPr marL="271463" marR="0" lvl="3"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1" lang="en-GB" altLang="ja-JP" sz="1050" b="1" i="0" u="none" strike="noStrike" kern="1200" cap="none" spc="0" normalizeH="0" baseline="0" noProof="0" dirty="0" err="1">
                          <a:ln>
                            <a:noFill/>
                          </a:ln>
                          <a:solidFill>
                            <a:prstClr val="black"/>
                          </a:solidFill>
                          <a:effectLst/>
                          <a:uLnTx/>
                          <a:uFillTx/>
                          <a:latin typeface="+mn-lt"/>
                          <a:ea typeface="+mn-ea"/>
                          <a:cs typeface="+mn-cs"/>
                        </a:rPr>
                        <a:t>nrofDownlinkSymbols</a:t>
                      </a:r>
                      <a:r>
                        <a:rPr kumimoji="1" lang="en-GB" altLang="ja-JP" sz="1050" b="1" i="0" u="none" strike="noStrike" kern="1200" cap="none" spc="0" normalizeH="0" baseline="0" noProof="0" dirty="0">
                          <a:ln>
                            <a:noFill/>
                          </a:ln>
                          <a:solidFill>
                            <a:prstClr val="black"/>
                          </a:solidFill>
                          <a:effectLst/>
                          <a:uLnTx/>
                          <a:uFillTx/>
                          <a:latin typeface="+mn-lt"/>
                          <a:ea typeface="+mn-ea"/>
                          <a:cs typeface="+mn-cs"/>
                        </a:rPr>
                        <a:t> </a:t>
                      </a:r>
                      <a:r>
                        <a:rPr kumimoji="1" lang="en-GB" altLang="ja-JP" sz="1050" b="0" i="0" u="none" strike="noStrike" kern="1200" cap="none" spc="0" normalizeH="0" baseline="0" noProof="0" dirty="0">
                          <a:ln>
                            <a:noFill/>
                          </a:ln>
                          <a:solidFill>
                            <a:prstClr val="black"/>
                          </a:solidFill>
                          <a:effectLst/>
                          <a:uLnTx/>
                          <a:uFillTx/>
                          <a:latin typeface="+mn-lt"/>
                          <a:ea typeface="+mn-ea"/>
                          <a:cs typeface="+mn-cs"/>
                        </a:rPr>
                        <a:t>		</a:t>
                      </a:r>
                      <a:r>
                        <a:rPr kumimoji="1" lang="en-GB" altLang="ja-JP" sz="1050" b="0" i="0" u="none" strike="noStrike" kern="1200" cap="none" spc="0" normalizeH="0" baseline="0" noProof="0" dirty="0">
                          <a:ln>
                            <a:noFill/>
                          </a:ln>
                          <a:solidFill>
                            <a:srgbClr val="C00000"/>
                          </a:solidFill>
                          <a:effectLst/>
                          <a:uLnTx/>
                          <a:uFillTx/>
                          <a:latin typeface="+mn-lt"/>
                          <a:ea typeface="+mn-ea"/>
                          <a:cs typeface="+mn-cs"/>
                        </a:rPr>
                        <a:t>INTEGER</a:t>
                      </a:r>
                      <a:r>
                        <a:rPr kumimoji="1" lang="en-GB" altLang="ja-JP" sz="1050" b="0" i="0" u="none" strike="noStrike" kern="1200" cap="none" spc="0" normalizeH="0" baseline="0" noProof="0" dirty="0">
                          <a:ln>
                            <a:noFill/>
                          </a:ln>
                          <a:solidFill>
                            <a:prstClr val="black"/>
                          </a:solidFill>
                          <a:effectLst/>
                          <a:uLnTx/>
                          <a:uFillTx/>
                          <a:latin typeface="+mn-lt"/>
                          <a:ea typeface="+mn-ea"/>
                          <a:cs typeface="+mn-cs"/>
                        </a:rPr>
                        <a:t> (0..maxSymbolIndex)	</a:t>
                      </a:r>
                      <a:endParaRPr kumimoji="1" lang="en-US" altLang="ja-JP" sz="1050" b="0" i="0" u="none" strike="noStrike" kern="1200" cap="none" spc="0" normalizeH="0" baseline="0" noProof="0" dirty="0">
                        <a:ln>
                          <a:noFill/>
                        </a:ln>
                        <a:solidFill>
                          <a:prstClr val="black"/>
                        </a:solidFill>
                        <a:effectLst/>
                        <a:uLnTx/>
                        <a:uFillTx/>
                        <a:latin typeface="+mn-lt"/>
                        <a:ea typeface="+mn-ea"/>
                        <a:cs typeface="+mn-cs"/>
                      </a:endParaRPr>
                    </a:p>
                    <a:p>
                      <a:pPr marL="271463" marR="0" lvl="3"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1" lang="en-US" altLang="ja-JP" sz="1050" b="0" i="0" u="none" strike="noStrike" kern="1200" cap="none" spc="0" normalizeH="0" baseline="0" noProof="0" dirty="0">
                        <a:ln>
                          <a:noFill/>
                        </a:ln>
                        <a:solidFill>
                          <a:prstClr val="black"/>
                        </a:solidFill>
                        <a:effectLst/>
                        <a:uLnTx/>
                        <a:uFillTx/>
                        <a:latin typeface="+mn-lt"/>
                        <a:ea typeface="+mn-ea"/>
                        <a:cs typeface="+mn-cs"/>
                      </a:endParaRPr>
                    </a:p>
                    <a:p>
                      <a:pPr marL="271463" marR="0" lvl="3"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1" lang="en-US" altLang="ja-JP" sz="1050" b="0" i="0" u="none" strike="noStrike" kern="1200" cap="none" spc="0" normalizeH="0" baseline="0" noProof="0" dirty="0">
                          <a:ln>
                            <a:noFill/>
                          </a:ln>
                          <a:solidFill>
                            <a:prstClr val="black"/>
                          </a:solidFill>
                          <a:effectLst/>
                          <a:uLnTx/>
                          <a:uFillTx/>
                          <a:latin typeface="+mn-lt"/>
                          <a:ea typeface="+mn-ea"/>
                          <a:cs typeface="+mn-cs"/>
                        </a:rPr>
                        <a:t>-- Number of consecutive UL symbols in the end of the slot preceding the first full UL slot (as derived from </a:t>
                      </a:r>
                      <a:r>
                        <a:rPr kumimoji="1" lang="en-US" altLang="ja-JP" sz="1050" b="0" i="0" u="none" strike="noStrike" kern="1200" cap="none" spc="0" normalizeH="0" baseline="0" noProof="0" dirty="0" err="1">
                          <a:ln>
                            <a:noFill/>
                          </a:ln>
                          <a:solidFill>
                            <a:prstClr val="black"/>
                          </a:solidFill>
                          <a:effectLst/>
                          <a:uLnTx/>
                          <a:uFillTx/>
                          <a:latin typeface="+mn-lt"/>
                          <a:ea typeface="+mn-ea"/>
                          <a:cs typeface="+mn-cs"/>
                        </a:rPr>
                        <a:t>nrofUplinkSlots</a:t>
                      </a:r>
                      <a:r>
                        <a:rPr kumimoji="1" lang="en-US" altLang="ja-JP" sz="1050" b="0" i="0" u="none" strike="noStrike" kern="1200" cap="none" spc="0" normalizeH="0" baseline="0" noProof="0" dirty="0">
                          <a:ln>
                            <a:noFill/>
                          </a:ln>
                          <a:solidFill>
                            <a:prstClr val="black"/>
                          </a:solidFill>
                          <a:effectLst/>
                          <a:uLnTx/>
                          <a:uFillTx/>
                          <a:latin typeface="+mn-lt"/>
                          <a:ea typeface="+mn-ea"/>
                          <a:cs typeface="+mn-cs"/>
                        </a:rPr>
                        <a:t>).</a:t>
                      </a:r>
                    </a:p>
                    <a:p>
                      <a:pPr marL="271463" marR="0" lvl="3"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1" lang="en-US" altLang="ja-JP" sz="1050" b="0" i="0" u="none" strike="noStrike" kern="1200" cap="none" spc="0" normalizeH="0" baseline="0" noProof="0" dirty="0">
                          <a:ln>
                            <a:noFill/>
                          </a:ln>
                          <a:solidFill>
                            <a:prstClr val="black"/>
                          </a:solidFill>
                          <a:effectLst/>
                          <a:uLnTx/>
                          <a:uFillTx/>
                          <a:latin typeface="+mn-lt"/>
                          <a:ea typeface="+mn-ea"/>
                          <a:cs typeface="+mn-cs"/>
                        </a:rPr>
                        <a:t>-- Corresponds to L1 parameter 'number-of-UL-symbols-common' (see 38.211, section </a:t>
                      </a:r>
                      <a:r>
                        <a:rPr kumimoji="1" lang="en-US" altLang="ja-JP" sz="1050" b="0" i="0" u="none" strike="noStrike" kern="1200" cap="none" spc="0" normalizeH="0" baseline="0" noProof="0" dirty="0" err="1">
                          <a:ln>
                            <a:noFill/>
                          </a:ln>
                          <a:solidFill>
                            <a:prstClr val="black"/>
                          </a:solidFill>
                          <a:effectLst/>
                          <a:uLnTx/>
                          <a:uFillTx/>
                          <a:latin typeface="+mn-lt"/>
                          <a:ea typeface="+mn-ea"/>
                          <a:cs typeface="+mn-cs"/>
                        </a:rPr>
                        <a:t>FFS_Section</a:t>
                      </a:r>
                      <a:r>
                        <a:rPr kumimoji="1" lang="en-US" altLang="ja-JP" sz="1050" b="0" i="0" u="none" strike="noStrike" kern="1200" cap="none" spc="0" normalizeH="0" baseline="0" noProof="0" dirty="0">
                          <a:ln>
                            <a:noFill/>
                          </a:ln>
                          <a:solidFill>
                            <a:prstClr val="black"/>
                          </a:solidFill>
                          <a:effectLst/>
                          <a:uLnTx/>
                          <a:uFillTx/>
                          <a:latin typeface="+mn-lt"/>
                          <a:ea typeface="+mn-ea"/>
                          <a:cs typeface="+mn-cs"/>
                        </a:rPr>
                        <a:t>)</a:t>
                      </a:r>
                    </a:p>
                    <a:p>
                      <a:pPr marL="271463" marR="0" lvl="3"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1" lang="en-GB" altLang="ja-JP" sz="1050" b="1" i="0" u="none" strike="noStrike" kern="1200" cap="none" spc="0" normalizeH="0" baseline="0" noProof="0" dirty="0" err="1">
                          <a:ln>
                            <a:noFill/>
                          </a:ln>
                          <a:solidFill>
                            <a:prstClr val="black"/>
                          </a:solidFill>
                          <a:effectLst/>
                          <a:uLnTx/>
                          <a:uFillTx/>
                          <a:latin typeface="+mn-lt"/>
                          <a:ea typeface="+mn-ea"/>
                          <a:cs typeface="+mn-cs"/>
                        </a:rPr>
                        <a:t>nrofUplinkSymbols</a:t>
                      </a:r>
                      <a:r>
                        <a:rPr kumimoji="1" lang="en-GB" altLang="ja-JP" sz="1050" b="0" i="0" u="none" strike="noStrike" kern="1200" cap="none" spc="0" normalizeH="0" baseline="0" noProof="0" dirty="0">
                          <a:ln>
                            <a:noFill/>
                          </a:ln>
                          <a:solidFill>
                            <a:prstClr val="black"/>
                          </a:solidFill>
                          <a:effectLst/>
                          <a:uLnTx/>
                          <a:uFillTx/>
                          <a:latin typeface="+mn-lt"/>
                          <a:ea typeface="+mn-ea"/>
                          <a:cs typeface="+mn-cs"/>
                        </a:rPr>
                        <a:t>		</a:t>
                      </a:r>
                      <a:r>
                        <a:rPr kumimoji="1" lang="en-GB" altLang="ja-JP" sz="1050" b="0" i="0" u="none" strike="noStrike" kern="1200" cap="none" spc="0" normalizeH="0" baseline="0" noProof="0" dirty="0">
                          <a:ln>
                            <a:noFill/>
                          </a:ln>
                          <a:solidFill>
                            <a:srgbClr val="C00000"/>
                          </a:solidFill>
                          <a:effectLst/>
                          <a:uLnTx/>
                          <a:uFillTx/>
                          <a:latin typeface="+mn-lt"/>
                          <a:ea typeface="+mn-ea"/>
                          <a:cs typeface="+mn-cs"/>
                        </a:rPr>
                        <a:t>INTEGER</a:t>
                      </a:r>
                      <a:r>
                        <a:rPr kumimoji="1" lang="en-GB" altLang="ja-JP" sz="1050" b="0" i="0" u="none" strike="noStrike" kern="1200" cap="none" spc="0" normalizeH="0" baseline="0" noProof="0" dirty="0">
                          <a:ln>
                            <a:noFill/>
                          </a:ln>
                          <a:solidFill>
                            <a:prstClr val="black"/>
                          </a:solidFill>
                          <a:effectLst/>
                          <a:uLnTx/>
                          <a:uFillTx/>
                          <a:latin typeface="+mn-lt"/>
                          <a:ea typeface="+mn-ea"/>
                          <a:cs typeface="+mn-cs"/>
                        </a:rPr>
                        <a:t> (0..maxSymbolIndex)</a:t>
                      </a:r>
                      <a:endParaRPr kumimoji="1" lang="en-US" altLang="ja-JP" sz="1050" b="0" i="0" u="none" strike="noStrike" kern="1200" cap="none" spc="0" normalizeH="0" baseline="0" noProof="0" dirty="0">
                        <a:ln>
                          <a:noFill/>
                        </a:ln>
                        <a:solidFill>
                          <a:prstClr val="black"/>
                        </a:solidFill>
                        <a:effectLst/>
                        <a:uLnTx/>
                        <a:uFillTx/>
                        <a:latin typeface="+mn-lt"/>
                        <a:ea typeface="+mn-ea"/>
                        <a:cs typeface="+mn-cs"/>
                      </a:endParaRPr>
                    </a:p>
                  </a:txBody>
                  <a:tcPr>
                    <a:solidFill>
                      <a:schemeClr val="bg1">
                        <a:lumMod val="85000"/>
                      </a:schemeClr>
                    </a:solidFill>
                  </a:tcPr>
                </a:tc>
                <a:extLst>
                  <a:ext uri="{0D108BD9-81ED-4DB2-BD59-A6C34878D82A}">
                    <a16:rowId xmlns:a16="http://schemas.microsoft.com/office/drawing/2014/main" val="2066509297"/>
                  </a:ext>
                </a:extLst>
              </a:tr>
            </a:tbl>
          </a:graphicData>
        </a:graphic>
      </p:graphicFrame>
    </p:spTree>
    <p:extLst>
      <p:ext uri="{BB962C8B-B14F-4D97-AF65-F5344CB8AC3E}">
        <p14:creationId xmlns:p14="http://schemas.microsoft.com/office/powerpoint/2010/main" val="36660579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FEE82DD-1AD4-4284-9BA8-E32113F85B03}"/>
              </a:ext>
            </a:extLst>
          </p:cNvPr>
          <p:cNvSpPr>
            <a:spLocks noGrp="1"/>
          </p:cNvSpPr>
          <p:nvPr>
            <p:ph idx="1"/>
          </p:nvPr>
        </p:nvSpPr>
        <p:spPr/>
        <p:txBody>
          <a:bodyPr>
            <a:normAutofit/>
          </a:bodyPr>
          <a:lstStyle/>
          <a:p>
            <a:r>
              <a:rPr kumimoji="1" lang="en-US" altLang="ja-JP" sz="2000" b="1" dirty="0"/>
              <a:t>Summary</a:t>
            </a:r>
          </a:p>
          <a:p>
            <a:pPr lvl="1"/>
            <a:r>
              <a:rPr lang="en-US" altLang="ja-JP" sz="1800" dirty="0"/>
              <a:t> signaling framework</a:t>
            </a:r>
          </a:p>
          <a:p>
            <a:pPr lvl="2"/>
            <a:r>
              <a:rPr kumimoji="1" lang="en-US" altLang="ja-JP" sz="1600" dirty="0"/>
              <a:t> Similar to E-UTRA (only indication of non-default PC): </a:t>
            </a:r>
            <a:r>
              <a:rPr kumimoji="1" lang="en-US" altLang="ja-JP" sz="1600" dirty="0">
                <a:solidFill>
                  <a:srgbClr val="0070C0"/>
                </a:solidFill>
              </a:rPr>
              <a:t>Nokia, Ericsson, Sprint, Dish, CMCC, OPPO, Intel (FR1)</a:t>
            </a:r>
          </a:p>
          <a:p>
            <a:pPr lvl="2"/>
            <a:r>
              <a:rPr lang="en-US" altLang="ja-JP" sz="1600" dirty="0"/>
              <a:t>Capability signaling needed for power classes of new UE type: </a:t>
            </a:r>
            <a:r>
              <a:rPr lang="en-US" altLang="ja-JP" sz="1600" dirty="0">
                <a:solidFill>
                  <a:srgbClr val="0070C0"/>
                </a:solidFill>
              </a:rPr>
              <a:t>LGE</a:t>
            </a:r>
          </a:p>
          <a:p>
            <a:pPr lvl="1"/>
            <a:r>
              <a:rPr lang="en-US" altLang="ja-JP" sz="1800" dirty="0"/>
              <a:t> Other comments:</a:t>
            </a:r>
          </a:p>
          <a:p>
            <a:pPr lvl="2"/>
            <a:r>
              <a:rPr lang="en-US" altLang="ja-JP" sz="1600" dirty="0"/>
              <a:t>How to mandate Power Class 2 UE in certain regions is FFS (CMCC)</a:t>
            </a:r>
          </a:p>
          <a:p>
            <a:pPr lvl="2"/>
            <a:r>
              <a:rPr lang="en-US" altLang="ja-JP" sz="1600" dirty="0"/>
              <a:t>Need to be able to support multiple PCs (handheld, fixed wireless access, transportable wireless access) for FR2 (Intel)</a:t>
            </a:r>
          </a:p>
          <a:p>
            <a:pPr lvl="2"/>
            <a:r>
              <a:rPr lang="en-US" altLang="ja-JP" sz="1600" dirty="0"/>
              <a:t>Definition under inter-band CA and EN-DC (MediaTek, DOCOMO, Sprint)</a:t>
            </a:r>
          </a:p>
          <a:p>
            <a:pPr lvl="2"/>
            <a:endParaRPr kumimoji="1" lang="en-US" altLang="ja-JP" sz="1600" dirty="0">
              <a:solidFill>
                <a:srgbClr val="0070C0"/>
              </a:solidFill>
            </a:endParaRPr>
          </a:p>
          <a:p>
            <a:r>
              <a:rPr lang="en-US" altLang="ja-JP" sz="2000" b="1" dirty="0">
                <a:solidFill>
                  <a:srgbClr val="FF0000"/>
                </a:solidFill>
              </a:rPr>
              <a:t>Proposal 21:</a:t>
            </a:r>
          </a:p>
          <a:p>
            <a:pPr lvl="1"/>
            <a:r>
              <a:rPr kumimoji="1" lang="en-US" altLang="ja-JP" sz="1800" b="1" dirty="0">
                <a:solidFill>
                  <a:srgbClr val="FF0000"/>
                </a:solidFill>
              </a:rPr>
              <a:t>Introduce capability signaling</a:t>
            </a:r>
            <a:r>
              <a:rPr lang="en-US" altLang="ja-JP" sz="1800" b="1" dirty="0">
                <a:solidFill>
                  <a:srgbClr val="FF0000"/>
                </a:solidFill>
              </a:rPr>
              <a:t> of non-default UE power class, and Type 1 (per band) signaling</a:t>
            </a:r>
          </a:p>
          <a:p>
            <a:pPr lvl="2"/>
            <a:r>
              <a:rPr kumimoji="1" lang="en-US" altLang="ja-JP" sz="1600" b="1" dirty="0">
                <a:solidFill>
                  <a:srgbClr val="FF0000"/>
                </a:solidFill>
              </a:rPr>
              <a:t>FFS: Default power class(</a:t>
            </a:r>
            <a:r>
              <a:rPr kumimoji="1" lang="en-US" altLang="ja-JP" sz="1600" b="1" dirty="0" err="1">
                <a:solidFill>
                  <a:srgbClr val="FF0000"/>
                </a:solidFill>
              </a:rPr>
              <a:t>es</a:t>
            </a:r>
            <a:r>
              <a:rPr kumimoji="1" lang="en-US" altLang="ja-JP" sz="1600" b="1" dirty="0">
                <a:solidFill>
                  <a:srgbClr val="FF0000"/>
                </a:solidFill>
              </a:rPr>
              <a:t>) for FR2</a:t>
            </a:r>
          </a:p>
          <a:p>
            <a:pPr lvl="1"/>
            <a:r>
              <a:rPr kumimoji="1" lang="en-US" altLang="ja-JP" sz="1800" b="1" dirty="0">
                <a:solidFill>
                  <a:srgbClr val="FF0000"/>
                </a:solidFill>
              </a:rPr>
              <a:t>FFS</a:t>
            </a:r>
            <a:r>
              <a:rPr lang="en-US" altLang="ja-JP" sz="1800" b="1" dirty="0">
                <a:solidFill>
                  <a:srgbClr val="FF0000"/>
                </a:solidFill>
              </a:rPr>
              <a:t>: Definition </a:t>
            </a:r>
            <a:r>
              <a:rPr kumimoji="1" lang="en-US" altLang="ja-JP" sz="1800" b="1" dirty="0">
                <a:solidFill>
                  <a:srgbClr val="FF0000"/>
                </a:solidFill>
              </a:rPr>
              <a:t>under inter-band NR CA and EN-DC</a:t>
            </a:r>
            <a:endParaRPr kumimoji="1" lang="ja-JP" altLang="en-US" sz="1800" b="1" dirty="0">
              <a:solidFill>
                <a:srgbClr val="FF0000"/>
              </a:solidFill>
            </a:endParaRPr>
          </a:p>
        </p:txBody>
      </p:sp>
      <p:sp>
        <p:nvSpPr>
          <p:cNvPr id="3" name="タイトル 2">
            <a:extLst>
              <a:ext uri="{FF2B5EF4-FFF2-40B4-BE49-F238E27FC236}">
                <a16:creationId xmlns:a16="http://schemas.microsoft.com/office/drawing/2014/main" id="{68C9AF22-5B0D-408B-A698-EAEB81CC62A2}"/>
              </a:ext>
            </a:extLst>
          </p:cNvPr>
          <p:cNvSpPr>
            <a:spLocks noGrp="1"/>
          </p:cNvSpPr>
          <p:nvPr>
            <p:ph type="title"/>
          </p:nvPr>
        </p:nvSpPr>
        <p:spPr/>
        <p:txBody>
          <a:bodyPr>
            <a:normAutofit fontScale="90000"/>
          </a:bodyPr>
          <a:lstStyle/>
          <a:p>
            <a:br>
              <a:rPr lang="en-US" altLang="ja-JP" dirty="0"/>
            </a:br>
            <a:r>
              <a:rPr lang="en-US" altLang="ja-JP" dirty="0"/>
              <a:t>24.	UE power class</a:t>
            </a:r>
            <a:br>
              <a:rPr lang="en-US" altLang="ja-JP" dirty="0"/>
            </a:br>
            <a:endParaRPr kumimoji="1" lang="ja-JP" altLang="en-US" dirty="0"/>
          </a:p>
        </p:txBody>
      </p:sp>
    </p:spTree>
    <p:extLst>
      <p:ext uri="{BB962C8B-B14F-4D97-AF65-F5344CB8AC3E}">
        <p14:creationId xmlns:p14="http://schemas.microsoft.com/office/powerpoint/2010/main" val="15901221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D6864E3D-4299-4E7D-9530-FB490050E297}"/>
              </a:ext>
            </a:extLst>
          </p:cNvPr>
          <p:cNvSpPr>
            <a:spLocks noGrp="1"/>
          </p:cNvSpPr>
          <p:nvPr>
            <p:ph type="title"/>
          </p:nvPr>
        </p:nvSpPr>
        <p:spPr/>
        <p:txBody>
          <a:bodyPr/>
          <a:lstStyle/>
          <a:p>
            <a:r>
              <a:rPr lang="en-US" altLang="ja-JP" dirty="0"/>
              <a:t>C</a:t>
            </a:r>
            <a:r>
              <a:rPr kumimoji="1" lang="en-US" altLang="ja-JP" dirty="0"/>
              <a:t>apabilities for LTE/NR coexistence</a:t>
            </a:r>
            <a:endParaRPr kumimoji="1" lang="ja-JP" altLang="en-US" dirty="0"/>
          </a:p>
        </p:txBody>
      </p:sp>
    </p:spTree>
    <p:extLst>
      <p:ext uri="{BB962C8B-B14F-4D97-AF65-F5344CB8AC3E}">
        <p14:creationId xmlns:p14="http://schemas.microsoft.com/office/powerpoint/2010/main" val="6808836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07A78C29-5865-42B1-8FF0-8D7C4CDAD754}"/>
              </a:ext>
            </a:extLst>
          </p:cNvPr>
          <p:cNvSpPr>
            <a:spLocks noGrp="1"/>
          </p:cNvSpPr>
          <p:nvPr>
            <p:ph idx="1"/>
          </p:nvPr>
        </p:nvSpPr>
        <p:spPr/>
        <p:txBody>
          <a:bodyPr>
            <a:normAutofit/>
          </a:bodyPr>
          <a:lstStyle/>
          <a:p>
            <a:r>
              <a:rPr kumimoji="1" lang="en-US" altLang="ja-JP" sz="2000" b="1" dirty="0"/>
              <a:t>Summary</a:t>
            </a:r>
          </a:p>
          <a:p>
            <a:pPr lvl="1"/>
            <a:r>
              <a:rPr lang="en-US" altLang="ja-JP" sz="1800" dirty="0"/>
              <a:t>This is only for FR1</a:t>
            </a:r>
          </a:p>
          <a:p>
            <a:pPr lvl="1"/>
            <a:r>
              <a:rPr lang="en-US" altLang="ja-JP" sz="1800" dirty="0"/>
              <a:t>Type</a:t>
            </a:r>
          </a:p>
          <a:p>
            <a:pPr lvl="2"/>
            <a:r>
              <a:rPr kumimoji="1" lang="en-US" altLang="ja-JP" sz="1600" dirty="0"/>
              <a:t>Type 1: </a:t>
            </a:r>
            <a:r>
              <a:rPr kumimoji="1" lang="en-US" altLang="ja-JP" sz="1600" dirty="0">
                <a:solidFill>
                  <a:srgbClr val="0070C0"/>
                </a:solidFill>
              </a:rPr>
              <a:t>ZTE, Qualcomm</a:t>
            </a:r>
          </a:p>
          <a:p>
            <a:pPr lvl="2"/>
            <a:r>
              <a:rPr kumimoji="1" lang="en-US" altLang="ja-JP" sz="1600" dirty="0"/>
              <a:t>Type 4: </a:t>
            </a:r>
            <a:r>
              <a:rPr kumimoji="1" lang="en-US" altLang="ja-JP" sz="1600" dirty="0">
                <a:solidFill>
                  <a:srgbClr val="0070C0"/>
                </a:solidFill>
              </a:rPr>
              <a:t>MediaTek</a:t>
            </a:r>
          </a:p>
          <a:p>
            <a:pPr lvl="2"/>
            <a:r>
              <a:rPr lang="en-US" altLang="ja-JP" sz="1600" dirty="0"/>
              <a:t>Mandatory for UEs supporting SUL band(s): </a:t>
            </a:r>
            <a:r>
              <a:rPr lang="en-US" altLang="ja-JP" sz="1600" dirty="0">
                <a:solidFill>
                  <a:srgbClr val="0070C0"/>
                </a:solidFill>
              </a:rPr>
              <a:t>Nokia, Huawei, Orange, Vodafone, LGE, Ericsson</a:t>
            </a:r>
          </a:p>
          <a:p>
            <a:pPr lvl="1"/>
            <a:r>
              <a:rPr lang="en-US" altLang="ja-JP" sz="1800" dirty="0"/>
              <a:t>Other comments:</a:t>
            </a:r>
          </a:p>
          <a:p>
            <a:pPr lvl="2"/>
            <a:r>
              <a:rPr kumimoji="1" lang="en-US" altLang="ja-JP" sz="1600" dirty="0"/>
              <a:t>Should be clarified that </a:t>
            </a:r>
            <a:r>
              <a:rPr lang="en-US" altLang="ja-JP" sz="1600" dirty="0"/>
              <a:t>this shall not be required for new NR spectrum SUL bands (Dish)</a:t>
            </a:r>
          </a:p>
          <a:p>
            <a:endParaRPr kumimoji="1" lang="en-US" altLang="ja-JP" sz="2000" b="1" dirty="0">
              <a:solidFill>
                <a:srgbClr val="FF0000"/>
              </a:solidFill>
            </a:endParaRPr>
          </a:p>
          <a:p>
            <a:r>
              <a:rPr kumimoji="1" lang="en-US" altLang="ja-JP" sz="2000" b="1" dirty="0">
                <a:solidFill>
                  <a:srgbClr val="FF0000"/>
                </a:solidFill>
              </a:rPr>
              <a:t>P</a:t>
            </a:r>
            <a:r>
              <a:rPr lang="en-US" altLang="ja-JP" sz="2000" b="1" dirty="0">
                <a:solidFill>
                  <a:srgbClr val="FF0000"/>
                </a:solidFill>
              </a:rPr>
              <a:t>roposal 22:</a:t>
            </a:r>
          </a:p>
          <a:p>
            <a:pPr lvl="1"/>
            <a:r>
              <a:rPr lang="en-US" altLang="ja-JP" sz="1800" b="1" dirty="0">
                <a:solidFill>
                  <a:srgbClr val="FF0000"/>
                </a:solidFill>
              </a:rPr>
              <a:t>Continue to discuss the following options during RAN4#86</a:t>
            </a:r>
          </a:p>
          <a:p>
            <a:pPr lvl="2"/>
            <a:r>
              <a:rPr lang="en-US" altLang="ja-JP" sz="1600" b="1" dirty="0">
                <a:solidFill>
                  <a:srgbClr val="FF0000"/>
                </a:solidFill>
              </a:rPr>
              <a:t>Option1: Type1 (per band)</a:t>
            </a:r>
          </a:p>
          <a:p>
            <a:pPr lvl="2"/>
            <a:r>
              <a:rPr lang="en-US" altLang="ja-JP" sz="1600" b="1" dirty="0">
                <a:solidFill>
                  <a:srgbClr val="FF0000"/>
                </a:solidFill>
              </a:rPr>
              <a:t>Option2: Type4 (per UE)</a:t>
            </a:r>
          </a:p>
          <a:p>
            <a:pPr lvl="2"/>
            <a:r>
              <a:rPr lang="en-US" altLang="ja-JP" sz="1600" b="1" dirty="0">
                <a:solidFill>
                  <a:srgbClr val="FF0000"/>
                </a:solidFill>
              </a:rPr>
              <a:t>Option3: Mandatory for UEs supporting SUL band(s)</a:t>
            </a:r>
            <a:endParaRPr kumimoji="1" lang="ja-JP" altLang="en-US" sz="1600" b="1" dirty="0">
              <a:solidFill>
                <a:srgbClr val="FF0000"/>
              </a:solidFill>
            </a:endParaRPr>
          </a:p>
        </p:txBody>
      </p:sp>
      <p:sp>
        <p:nvSpPr>
          <p:cNvPr id="3" name="タイトル 2">
            <a:extLst>
              <a:ext uri="{FF2B5EF4-FFF2-40B4-BE49-F238E27FC236}">
                <a16:creationId xmlns:a16="http://schemas.microsoft.com/office/drawing/2014/main" id="{1E8D0C50-BE8A-4DEF-9D53-3A93D907D1F2}"/>
              </a:ext>
            </a:extLst>
          </p:cNvPr>
          <p:cNvSpPr>
            <a:spLocks noGrp="1"/>
          </p:cNvSpPr>
          <p:nvPr>
            <p:ph type="title"/>
          </p:nvPr>
        </p:nvSpPr>
        <p:spPr/>
        <p:txBody>
          <a:bodyPr/>
          <a:lstStyle/>
          <a:p>
            <a:r>
              <a:rPr lang="en-US" altLang="ja-JP" dirty="0"/>
              <a:t>22.	7.5kHz UL raster shift</a:t>
            </a:r>
            <a:endParaRPr kumimoji="1" lang="ja-JP" altLang="en-US" dirty="0"/>
          </a:p>
        </p:txBody>
      </p:sp>
    </p:spTree>
    <p:extLst>
      <p:ext uri="{BB962C8B-B14F-4D97-AF65-F5344CB8AC3E}">
        <p14:creationId xmlns:p14="http://schemas.microsoft.com/office/powerpoint/2010/main" val="237337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4DF1E6-B138-4D52-A1F1-12F5686435F7}"/>
              </a:ext>
            </a:extLst>
          </p:cNvPr>
          <p:cNvSpPr>
            <a:spLocks noGrp="1"/>
          </p:cNvSpPr>
          <p:nvPr>
            <p:ph type="title"/>
          </p:nvPr>
        </p:nvSpPr>
        <p:spPr/>
        <p:txBody>
          <a:bodyPr/>
          <a:lstStyle/>
          <a:p>
            <a:r>
              <a:rPr lang="en-US" altLang="ja-JP" dirty="0"/>
              <a:t>1. 60kHz of subcarrier spacing for FR1</a:t>
            </a:r>
            <a:endParaRPr kumimoji="1" lang="ja-JP" altLang="en-US" dirty="0"/>
          </a:p>
        </p:txBody>
      </p:sp>
      <p:sp>
        <p:nvSpPr>
          <p:cNvPr id="3" name="コンテンツ プレースホルダー 2">
            <a:extLst>
              <a:ext uri="{FF2B5EF4-FFF2-40B4-BE49-F238E27FC236}">
                <a16:creationId xmlns:a16="http://schemas.microsoft.com/office/drawing/2014/main" id="{16C1ACD6-3670-4003-8C48-6A49C6C6E714}"/>
              </a:ext>
            </a:extLst>
          </p:cNvPr>
          <p:cNvSpPr>
            <a:spLocks noGrp="1"/>
          </p:cNvSpPr>
          <p:nvPr>
            <p:ph idx="1"/>
          </p:nvPr>
        </p:nvSpPr>
        <p:spPr/>
        <p:txBody>
          <a:bodyPr>
            <a:normAutofit/>
          </a:bodyPr>
          <a:lstStyle/>
          <a:p>
            <a:r>
              <a:rPr kumimoji="1" lang="en-US" altLang="ja-JP" sz="1800" b="1" dirty="0"/>
              <a:t>Summary:</a:t>
            </a:r>
          </a:p>
          <a:p>
            <a:pPr lvl="1"/>
            <a:r>
              <a:rPr lang="en-US" altLang="ja-JP" sz="1600" dirty="0"/>
              <a:t>Type:</a:t>
            </a:r>
          </a:p>
          <a:p>
            <a:pPr lvl="2"/>
            <a:r>
              <a:rPr lang="en-US" altLang="ja-JP" sz="1400" dirty="0"/>
              <a:t>Type 4: </a:t>
            </a:r>
            <a:r>
              <a:rPr lang="en-US" altLang="ja-JP" sz="1400" dirty="0">
                <a:solidFill>
                  <a:srgbClr val="0070C0"/>
                </a:solidFill>
              </a:rPr>
              <a:t>MediaTek, DOCOMO (if needed), Intel, Qualcomm</a:t>
            </a:r>
          </a:p>
          <a:p>
            <a:pPr lvl="1"/>
            <a:r>
              <a:rPr lang="en-US" altLang="ja-JP" sz="1600" dirty="0"/>
              <a:t>Mandatory or optional</a:t>
            </a:r>
          </a:p>
          <a:p>
            <a:pPr lvl="2"/>
            <a:r>
              <a:rPr lang="en-US" altLang="ja-JP" sz="1400" dirty="0"/>
              <a:t>Keep optional: </a:t>
            </a:r>
            <a:r>
              <a:rPr lang="en-US" altLang="ja-JP" sz="1400" dirty="0">
                <a:solidFill>
                  <a:srgbClr val="0070C0"/>
                </a:solidFill>
              </a:rPr>
              <a:t>Ericsson, Dish, ZTE, Qualcomm</a:t>
            </a:r>
            <a:endParaRPr lang="en-US" altLang="ja-JP" sz="1400" dirty="0"/>
          </a:p>
          <a:p>
            <a:pPr lvl="2"/>
            <a:r>
              <a:rPr lang="en-US" altLang="ja-JP" sz="1400" dirty="0"/>
              <a:t>Mandatory without capability: </a:t>
            </a:r>
            <a:r>
              <a:rPr lang="en-US" altLang="ja-JP" sz="1400" dirty="0">
                <a:solidFill>
                  <a:srgbClr val="0070C0"/>
                </a:solidFill>
              </a:rPr>
              <a:t>Huawei</a:t>
            </a:r>
            <a:endParaRPr lang="en-US" altLang="ja-JP" sz="1400" dirty="0"/>
          </a:p>
          <a:p>
            <a:pPr lvl="2"/>
            <a:r>
              <a:rPr lang="en-US" altLang="ja-JP" sz="1400" dirty="0"/>
              <a:t>Mandatory with capability: </a:t>
            </a:r>
            <a:r>
              <a:rPr lang="en-US" altLang="ja-JP" sz="1400" dirty="0">
                <a:solidFill>
                  <a:srgbClr val="0070C0"/>
                </a:solidFill>
              </a:rPr>
              <a:t>Vodafone</a:t>
            </a:r>
            <a:endParaRPr lang="en-US" altLang="ja-JP" sz="1400" dirty="0"/>
          </a:p>
          <a:p>
            <a:pPr lvl="2"/>
            <a:r>
              <a:rPr lang="en-US" altLang="ja-JP" sz="1400" dirty="0"/>
              <a:t>Need capability if optional: </a:t>
            </a:r>
            <a:r>
              <a:rPr lang="en-US" altLang="ja-JP" sz="1400" dirty="0">
                <a:solidFill>
                  <a:srgbClr val="0070C0"/>
                </a:solidFill>
              </a:rPr>
              <a:t>Nokia, Sprint</a:t>
            </a:r>
            <a:endParaRPr lang="en-US" altLang="ja-JP" sz="1600" dirty="0"/>
          </a:p>
          <a:p>
            <a:pPr lvl="1"/>
            <a:r>
              <a:rPr lang="en-US" altLang="ja-JP" sz="1600" dirty="0"/>
              <a:t>Other comments:</a:t>
            </a:r>
          </a:p>
          <a:p>
            <a:pPr lvl="2"/>
            <a:r>
              <a:rPr lang="en-US" altLang="ja-JP" sz="1400" dirty="0"/>
              <a:t>If optional, all supported SCS by UE needs to be signaled per UE/per FR (Intel)</a:t>
            </a:r>
          </a:p>
          <a:p>
            <a:pPr lvl="2"/>
            <a:endParaRPr lang="en-US" altLang="ja-JP" sz="1400" dirty="0"/>
          </a:p>
          <a:p>
            <a:r>
              <a:rPr lang="en-US" altLang="ja-JP" sz="1800" b="1" dirty="0">
                <a:solidFill>
                  <a:srgbClr val="FF0000"/>
                </a:solidFill>
              </a:rPr>
              <a:t>Proposal 1:</a:t>
            </a:r>
            <a:endParaRPr lang="en-US" altLang="ja-JP" sz="1600" b="1" dirty="0">
              <a:solidFill>
                <a:srgbClr val="FF0000"/>
              </a:solidFill>
            </a:endParaRPr>
          </a:p>
          <a:p>
            <a:pPr lvl="1"/>
            <a:r>
              <a:rPr lang="en-US" altLang="ja-JP" sz="1600" b="1" dirty="0">
                <a:solidFill>
                  <a:srgbClr val="FF0000"/>
                </a:solidFill>
              </a:rPr>
              <a:t>Continue to discuss the followings during RAN4#86 for 60kHz of subcarrier spacing for FR1</a:t>
            </a:r>
          </a:p>
          <a:p>
            <a:pPr lvl="2"/>
            <a:r>
              <a:rPr lang="en-US" altLang="ja-JP" sz="1400" b="1" dirty="0">
                <a:solidFill>
                  <a:srgbClr val="FF0000"/>
                </a:solidFill>
              </a:rPr>
              <a:t> Option1: Keep optional, and Type 4 (per UE) signaling</a:t>
            </a:r>
          </a:p>
          <a:p>
            <a:pPr lvl="2"/>
            <a:r>
              <a:rPr lang="en-US" altLang="ja-JP" sz="1400" b="1" dirty="0">
                <a:solidFill>
                  <a:srgbClr val="FF0000"/>
                </a:solidFill>
              </a:rPr>
              <a:t> Option2: Mandatory without capability signaling for forward combability</a:t>
            </a:r>
          </a:p>
          <a:p>
            <a:pPr lvl="2"/>
            <a:r>
              <a:rPr lang="en-US" altLang="ja-JP" sz="1400" b="1" dirty="0">
                <a:solidFill>
                  <a:srgbClr val="FF0000"/>
                </a:solidFill>
              </a:rPr>
              <a:t> Option3: Mandatory with capability signaling, and Type 4 (per UE) signaling </a:t>
            </a:r>
          </a:p>
        </p:txBody>
      </p:sp>
    </p:spTree>
    <p:extLst>
      <p:ext uri="{BB962C8B-B14F-4D97-AF65-F5344CB8AC3E}">
        <p14:creationId xmlns:p14="http://schemas.microsoft.com/office/powerpoint/2010/main" val="37600880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6486B14B-028E-413A-B0E4-82D8C08C36D4}"/>
              </a:ext>
            </a:extLst>
          </p:cNvPr>
          <p:cNvSpPr>
            <a:spLocks noGrp="1"/>
          </p:cNvSpPr>
          <p:nvPr>
            <p:ph idx="1"/>
          </p:nvPr>
        </p:nvSpPr>
        <p:spPr>
          <a:xfrm>
            <a:off x="838200" y="1272209"/>
            <a:ext cx="10515600" cy="4904754"/>
          </a:xfrm>
        </p:spPr>
        <p:txBody>
          <a:bodyPr>
            <a:normAutofit/>
          </a:bodyPr>
          <a:lstStyle/>
          <a:p>
            <a:r>
              <a:rPr kumimoji="1" lang="en-US" altLang="ja-JP" sz="1800" b="1" dirty="0"/>
              <a:t>Summary</a:t>
            </a:r>
          </a:p>
          <a:p>
            <a:pPr lvl="1"/>
            <a:r>
              <a:rPr lang="en-US" altLang="ja-JP" sz="1600" dirty="0"/>
              <a:t>Type of “switching time between LTE UL and NR UL for EN-DC with LTE-NR coexistence in UL sharing from UE perspective” capability</a:t>
            </a:r>
          </a:p>
          <a:p>
            <a:pPr lvl="2"/>
            <a:r>
              <a:rPr kumimoji="1" lang="en-US" altLang="ja-JP" sz="1400" dirty="0"/>
              <a:t>Type </a:t>
            </a:r>
            <a:r>
              <a:rPr lang="en-US" altLang="ja-JP" sz="1400" dirty="0"/>
              <a:t>4</a:t>
            </a:r>
            <a:r>
              <a:rPr kumimoji="1" lang="en-US" altLang="ja-JP" sz="1400" dirty="0"/>
              <a:t>: </a:t>
            </a:r>
            <a:r>
              <a:rPr kumimoji="1" lang="en-US" altLang="ja-JP" sz="1400" dirty="0">
                <a:solidFill>
                  <a:srgbClr val="0070C0"/>
                </a:solidFill>
              </a:rPr>
              <a:t>MediaTek, LGE</a:t>
            </a:r>
          </a:p>
          <a:p>
            <a:pPr lvl="2"/>
            <a:r>
              <a:rPr lang="en-US" altLang="ja-JP" sz="1400" dirty="0"/>
              <a:t>Per band combination: </a:t>
            </a:r>
            <a:r>
              <a:rPr lang="en-US" altLang="ja-JP" sz="1400" dirty="0">
                <a:solidFill>
                  <a:srgbClr val="0070C0"/>
                </a:solidFill>
              </a:rPr>
              <a:t>Intel</a:t>
            </a:r>
            <a:endParaRPr kumimoji="1" lang="en-US" altLang="ja-JP" sz="1400" dirty="0">
              <a:solidFill>
                <a:srgbClr val="0070C0"/>
              </a:solidFill>
            </a:endParaRPr>
          </a:p>
          <a:p>
            <a:pPr lvl="2"/>
            <a:endParaRPr lang="en-US" altLang="ja-JP" sz="1400" dirty="0">
              <a:solidFill>
                <a:srgbClr val="0070C0"/>
              </a:solidFill>
            </a:endParaRPr>
          </a:p>
          <a:p>
            <a:r>
              <a:rPr kumimoji="1" lang="en-US" altLang="ja-JP" sz="1800" b="1" dirty="0">
                <a:solidFill>
                  <a:srgbClr val="FF0000"/>
                </a:solidFill>
              </a:rPr>
              <a:t>Proposal 23:</a:t>
            </a:r>
          </a:p>
          <a:p>
            <a:pPr lvl="1"/>
            <a:r>
              <a:rPr lang="en-US" altLang="ja-JP" sz="1600" b="1" dirty="0">
                <a:solidFill>
                  <a:srgbClr val="FF0000"/>
                </a:solidFill>
              </a:rPr>
              <a:t>For “Switching time between LTE UL and NR UL for EN-DC with LTE-NR coexistence in UL sharing from UE perspective”,</a:t>
            </a:r>
          </a:p>
          <a:p>
            <a:pPr lvl="2"/>
            <a:r>
              <a:rPr lang="en-US" altLang="ja-JP" sz="1400" b="1" dirty="0">
                <a:solidFill>
                  <a:srgbClr val="FF0000"/>
                </a:solidFill>
              </a:rPr>
              <a:t>Option 1: </a:t>
            </a:r>
            <a:r>
              <a:rPr kumimoji="1" lang="en-US" altLang="ja-JP" sz="1400" b="1" dirty="0">
                <a:solidFill>
                  <a:srgbClr val="FF0000"/>
                </a:solidFill>
              </a:rPr>
              <a:t>Type 4</a:t>
            </a:r>
          </a:p>
          <a:p>
            <a:pPr lvl="2"/>
            <a:r>
              <a:rPr lang="en-US" altLang="ja-JP" sz="1400" b="1" dirty="0">
                <a:solidFill>
                  <a:srgbClr val="FF0000"/>
                </a:solidFill>
              </a:rPr>
              <a:t>Option 2: Per band combination</a:t>
            </a:r>
          </a:p>
          <a:p>
            <a:pPr lvl="1"/>
            <a:endParaRPr kumimoji="1" lang="en-US" altLang="ja-JP" sz="1600" dirty="0">
              <a:solidFill>
                <a:srgbClr val="0070C0"/>
              </a:solidFill>
            </a:endParaRPr>
          </a:p>
          <a:p>
            <a:pPr lvl="1"/>
            <a:endParaRPr kumimoji="1" lang="ja-JP" altLang="en-US" sz="1600" dirty="0"/>
          </a:p>
        </p:txBody>
      </p:sp>
      <p:sp>
        <p:nvSpPr>
          <p:cNvPr id="3" name="タイトル 2">
            <a:extLst>
              <a:ext uri="{FF2B5EF4-FFF2-40B4-BE49-F238E27FC236}">
                <a16:creationId xmlns:a16="http://schemas.microsoft.com/office/drawing/2014/main" id="{BABDAEF6-C2AF-4393-8E31-85391BA69461}"/>
              </a:ext>
            </a:extLst>
          </p:cNvPr>
          <p:cNvSpPr>
            <a:spLocks noGrp="1"/>
          </p:cNvSpPr>
          <p:nvPr>
            <p:ph type="title"/>
          </p:nvPr>
        </p:nvSpPr>
        <p:spPr/>
        <p:txBody>
          <a:bodyPr>
            <a:noAutofit/>
          </a:bodyPr>
          <a:lstStyle/>
          <a:p>
            <a:r>
              <a:rPr lang="en-US" altLang="ja-JP" sz="2400" dirty="0"/>
              <a:t>8. “Switching time between LTE UL and NR UL for EN-DC with LTE-NR coexistence in UL sharing from UE perspective”</a:t>
            </a:r>
            <a:endParaRPr kumimoji="1" lang="ja-JP" altLang="en-US" sz="2400" dirty="0"/>
          </a:p>
        </p:txBody>
      </p:sp>
    </p:spTree>
    <p:extLst>
      <p:ext uri="{BB962C8B-B14F-4D97-AF65-F5344CB8AC3E}">
        <p14:creationId xmlns:p14="http://schemas.microsoft.com/office/powerpoint/2010/main" val="23706518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6486B14B-028E-413A-B0E4-82D8C08C36D4}"/>
              </a:ext>
            </a:extLst>
          </p:cNvPr>
          <p:cNvSpPr>
            <a:spLocks noGrp="1"/>
          </p:cNvSpPr>
          <p:nvPr>
            <p:ph idx="1"/>
          </p:nvPr>
        </p:nvSpPr>
        <p:spPr>
          <a:xfrm>
            <a:off x="838200" y="1272209"/>
            <a:ext cx="10515600" cy="4904754"/>
          </a:xfrm>
        </p:spPr>
        <p:txBody>
          <a:bodyPr>
            <a:normAutofit/>
          </a:bodyPr>
          <a:lstStyle/>
          <a:p>
            <a:r>
              <a:rPr kumimoji="1" lang="en-US" altLang="ja-JP" sz="1800" b="1" dirty="0"/>
              <a:t>Summary</a:t>
            </a:r>
          </a:p>
          <a:p>
            <a:pPr lvl="1"/>
            <a:r>
              <a:rPr lang="en-US" altLang="ja-JP" sz="1600" dirty="0"/>
              <a:t>Necessity of “Support of UL sharing from UE perspective” capability</a:t>
            </a:r>
          </a:p>
          <a:p>
            <a:pPr lvl="2"/>
            <a:r>
              <a:rPr lang="en-US" altLang="ja-JP" sz="1400" dirty="0"/>
              <a:t>Need: </a:t>
            </a:r>
            <a:r>
              <a:rPr lang="en-US" altLang="ja-JP" sz="1400" dirty="0">
                <a:solidFill>
                  <a:srgbClr val="0070C0"/>
                </a:solidFill>
              </a:rPr>
              <a:t>Nokia, ZTE, Qualcomm</a:t>
            </a:r>
          </a:p>
          <a:p>
            <a:pPr lvl="2"/>
            <a:r>
              <a:rPr lang="en-US" altLang="ja-JP" sz="1400" dirty="0"/>
              <a:t>No need:  </a:t>
            </a:r>
            <a:r>
              <a:rPr lang="en-US" altLang="ja-JP" sz="1400" dirty="0">
                <a:solidFill>
                  <a:srgbClr val="0070C0"/>
                </a:solidFill>
              </a:rPr>
              <a:t>Huawei, LGE</a:t>
            </a:r>
          </a:p>
          <a:p>
            <a:pPr lvl="2"/>
            <a:endParaRPr lang="en-US" altLang="ja-JP" sz="1400" dirty="0">
              <a:solidFill>
                <a:srgbClr val="0070C0"/>
              </a:solidFill>
            </a:endParaRPr>
          </a:p>
          <a:p>
            <a:r>
              <a:rPr kumimoji="1" lang="en-US" altLang="ja-JP" sz="1800" b="1" dirty="0">
                <a:solidFill>
                  <a:srgbClr val="FF0000"/>
                </a:solidFill>
              </a:rPr>
              <a:t>Proposal 24:</a:t>
            </a:r>
          </a:p>
          <a:p>
            <a:pPr lvl="1"/>
            <a:r>
              <a:rPr lang="en-US" altLang="ja-JP" sz="1600" b="1" dirty="0">
                <a:solidFill>
                  <a:srgbClr val="FF0000"/>
                </a:solidFill>
              </a:rPr>
              <a:t>For capability of “Support of UL sharing from UE perspective”</a:t>
            </a:r>
          </a:p>
          <a:p>
            <a:pPr lvl="2"/>
            <a:r>
              <a:rPr lang="en-US" altLang="ja-JP" sz="1400" b="1" dirty="0">
                <a:solidFill>
                  <a:srgbClr val="FF0000"/>
                </a:solidFill>
              </a:rPr>
              <a:t>Option 1: Need (Type is FFS)</a:t>
            </a:r>
          </a:p>
          <a:p>
            <a:pPr lvl="2"/>
            <a:r>
              <a:rPr lang="en-US" altLang="ja-JP" sz="1400" b="1" dirty="0">
                <a:solidFill>
                  <a:srgbClr val="FF0000"/>
                </a:solidFill>
              </a:rPr>
              <a:t>Option 2: No need </a:t>
            </a:r>
          </a:p>
          <a:p>
            <a:pPr lvl="1"/>
            <a:endParaRPr kumimoji="1" lang="en-US" altLang="ja-JP" sz="1600" dirty="0">
              <a:solidFill>
                <a:srgbClr val="0070C0"/>
              </a:solidFill>
            </a:endParaRPr>
          </a:p>
          <a:p>
            <a:pPr lvl="1"/>
            <a:endParaRPr kumimoji="1" lang="ja-JP" altLang="en-US" sz="1600" dirty="0"/>
          </a:p>
        </p:txBody>
      </p:sp>
      <p:sp>
        <p:nvSpPr>
          <p:cNvPr id="3" name="タイトル 2">
            <a:extLst>
              <a:ext uri="{FF2B5EF4-FFF2-40B4-BE49-F238E27FC236}">
                <a16:creationId xmlns:a16="http://schemas.microsoft.com/office/drawing/2014/main" id="{BABDAEF6-C2AF-4393-8E31-85391BA69461}"/>
              </a:ext>
            </a:extLst>
          </p:cNvPr>
          <p:cNvSpPr>
            <a:spLocks noGrp="1"/>
          </p:cNvSpPr>
          <p:nvPr>
            <p:ph type="title"/>
          </p:nvPr>
        </p:nvSpPr>
        <p:spPr/>
        <p:txBody>
          <a:bodyPr>
            <a:noAutofit/>
          </a:bodyPr>
          <a:lstStyle/>
          <a:p>
            <a:r>
              <a:rPr lang="en-US" altLang="ja-JP" sz="3200" dirty="0"/>
              <a:t>8. “Support of UL sharing from UE perspective”</a:t>
            </a:r>
            <a:endParaRPr kumimoji="1" lang="ja-JP" altLang="en-US" sz="3200" dirty="0"/>
          </a:p>
        </p:txBody>
      </p:sp>
    </p:spTree>
    <p:extLst>
      <p:ext uri="{BB962C8B-B14F-4D97-AF65-F5344CB8AC3E}">
        <p14:creationId xmlns:p14="http://schemas.microsoft.com/office/powerpoint/2010/main" val="25633078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A3B3440E-2D66-4F1E-9D57-10D1A7464DBE}"/>
              </a:ext>
            </a:extLst>
          </p:cNvPr>
          <p:cNvSpPr>
            <a:spLocks noGrp="1"/>
          </p:cNvSpPr>
          <p:nvPr>
            <p:ph idx="1"/>
          </p:nvPr>
        </p:nvSpPr>
        <p:spPr/>
        <p:txBody>
          <a:bodyPr>
            <a:normAutofit/>
          </a:bodyPr>
          <a:lstStyle/>
          <a:p>
            <a:r>
              <a:rPr kumimoji="1" lang="en-US" altLang="ja-JP" sz="1800" b="1" dirty="0"/>
              <a:t>Summary</a:t>
            </a:r>
          </a:p>
          <a:p>
            <a:pPr lvl="1"/>
            <a:r>
              <a:rPr kumimoji="1" lang="en-US" altLang="ja-JP" sz="1600" dirty="0"/>
              <a:t>Capability for </a:t>
            </a:r>
            <a:r>
              <a:rPr lang="en-US" altLang="ja-JP" sz="1600" dirty="0"/>
              <a:t>“Supplemental uplink” </a:t>
            </a:r>
          </a:p>
          <a:p>
            <a:pPr lvl="2"/>
            <a:r>
              <a:rPr lang="en-US" altLang="ja-JP" sz="1400" dirty="0"/>
              <a:t>Type 3: </a:t>
            </a:r>
            <a:r>
              <a:rPr lang="en-US" altLang="ja-JP" sz="1400" dirty="0">
                <a:solidFill>
                  <a:srgbClr val="0070C0"/>
                </a:solidFill>
              </a:rPr>
              <a:t>MediaTek</a:t>
            </a:r>
          </a:p>
          <a:p>
            <a:pPr lvl="1"/>
            <a:r>
              <a:rPr lang="en-US" altLang="ja-JP" sz="1600" dirty="0"/>
              <a:t>Capability for “Supplemental uplink with different numerology”</a:t>
            </a:r>
          </a:p>
          <a:p>
            <a:pPr lvl="2"/>
            <a:r>
              <a:rPr lang="en-US" altLang="ja-JP" sz="1400" dirty="0"/>
              <a:t>Type 2: </a:t>
            </a:r>
            <a:r>
              <a:rPr lang="en-US" altLang="ja-JP" sz="1400" dirty="0">
                <a:solidFill>
                  <a:srgbClr val="0070C0"/>
                </a:solidFill>
              </a:rPr>
              <a:t>MediaTek</a:t>
            </a:r>
          </a:p>
          <a:p>
            <a:pPr lvl="1"/>
            <a:r>
              <a:rPr lang="en-US" altLang="ja-JP" sz="1600" dirty="0"/>
              <a:t>Capability for “Supplemental uplink with different numerology”</a:t>
            </a:r>
          </a:p>
          <a:p>
            <a:pPr lvl="2"/>
            <a:r>
              <a:rPr lang="en-US" altLang="ja-JP" sz="1400" dirty="0"/>
              <a:t>Type 4: </a:t>
            </a:r>
            <a:r>
              <a:rPr lang="en-US" altLang="ja-JP" sz="1400" dirty="0">
                <a:solidFill>
                  <a:srgbClr val="0070C0"/>
                </a:solidFill>
              </a:rPr>
              <a:t>MediaTek</a:t>
            </a:r>
          </a:p>
          <a:p>
            <a:pPr lvl="1"/>
            <a:r>
              <a:rPr lang="en-US" altLang="ja-JP" sz="1600" dirty="0"/>
              <a:t>Other comments</a:t>
            </a:r>
          </a:p>
          <a:p>
            <a:pPr lvl="2"/>
            <a:r>
              <a:rPr lang="en-US" altLang="ja-JP" sz="1400" dirty="0"/>
              <a:t>Above features should be merged (Huawei)</a:t>
            </a:r>
          </a:p>
          <a:p>
            <a:pPr lvl="2"/>
            <a:r>
              <a:rPr lang="en-US" altLang="ja-JP" sz="1400" dirty="0"/>
              <a:t>Consider SUL without UL sharing (Dish, ZTE, Nokia)</a:t>
            </a:r>
          </a:p>
          <a:p>
            <a:pPr lvl="1"/>
            <a:endParaRPr lang="en-US" altLang="ja-JP" sz="1600" dirty="0"/>
          </a:p>
          <a:p>
            <a:r>
              <a:rPr kumimoji="1" lang="en-US" altLang="ja-JP" sz="1800" b="1" dirty="0">
                <a:solidFill>
                  <a:srgbClr val="FF0000"/>
                </a:solidFill>
              </a:rPr>
              <a:t>Proposal </a:t>
            </a:r>
            <a:r>
              <a:rPr lang="en-US" altLang="ja-JP" sz="1800" b="1" dirty="0">
                <a:solidFill>
                  <a:srgbClr val="FF0000"/>
                </a:solidFill>
              </a:rPr>
              <a:t>25</a:t>
            </a:r>
            <a:endParaRPr kumimoji="1" lang="en-US" altLang="ja-JP" sz="1800" b="1" dirty="0">
              <a:solidFill>
                <a:srgbClr val="FF0000"/>
              </a:solidFill>
            </a:endParaRPr>
          </a:p>
          <a:p>
            <a:pPr lvl="1"/>
            <a:r>
              <a:rPr kumimoji="1" lang="en-US" altLang="ja-JP" sz="1600" b="1" dirty="0">
                <a:solidFill>
                  <a:srgbClr val="FF0000"/>
                </a:solidFill>
              </a:rPr>
              <a:t> Continues discussion on capability for each features during RAN4 #86</a:t>
            </a:r>
            <a:endParaRPr kumimoji="1" lang="ja-JP" altLang="en-US" sz="1600" b="1" dirty="0">
              <a:solidFill>
                <a:srgbClr val="FF0000"/>
              </a:solidFill>
            </a:endParaRPr>
          </a:p>
        </p:txBody>
      </p:sp>
      <p:sp>
        <p:nvSpPr>
          <p:cNvPr id="3" name="タイトル 2">
            <a:extLst>
              <a:ext uri="{FF2B5EF4-FFF2-40B4-BE49-F238E27FC236}">
                <a16:creationId xmlns:a16="http://schemas.microsoft.com/office/drawing/2014/main" id="{B600E610-933D-4258-BEEE-7AC73F0F27E7}"/>
              </a:ext>
            </a:extLst>
          </p:cNvPr>
          <p:cNvSpPr>
            <a:spLocks noGrp="1"/>
          </p:cNvSpPr>
          <p:nvPr>
            <p:ph type="title"/>
          </p:nvPr>
        </p:nvSpPr>
        <p:spPr/>
        <p:txBody>
          <a:bodyPr>
            <a:noAutofit/>
          </a:bodyPr>
          <a:lstStyle/>
          <a:p>
            <a:r>
              <a:rPr lang="en-US" altLang="ja-JP" sz="2800" dirty="0"/>
              <a:t>23.	Supplemental uplink related features</a:t>
            </a:r>
            <a:br>
              <a:rPr lang="en-US" altLang="ja-JP" sz="2800" dirty="0"/>
            </a:br>
            <a:endParaRPr kumimoji="1" lang="ja-JP" altLang="en-US" sz="2800" dirty="0"/>
          </a:p>
        </p:txBody>
      </p:sp>
    </p:spTree>
    <p:extLst>
      <p:ext uri="{BB962C8B-B14F-4D97-AF65-F5344CB8AC3E}">
        <p14:creationId xmlns:p14="http://schemas.microsoft.com/office/powerpoint/2010/main" val="1690356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D6864E3D-4299-4E7D-9530-FB490050E297}"/>
              </a:ext>
            </a:extLst>
          </p:cNvPr>
          <p:cNvSpPr>
            <a:spLocks noGrp="1"/>
          </p:cNvSpPr>
          <p:nvPr>
            <p:ph type="title"/>
          </p:nvPr>
        </p:nvSpPr>
        <p:spPr/>
        <p:txBody>
          <a:bodyPr/>
          <a:lstStyle/>
          <a:p>
            <a:r>
              <a:rPr kumimoji="1" lang="en-US" altLang="ja-JP" dirty="0"/>
              <a:t>Capabilities for EN-DC/CA</a:t>
            </a:r>
            <a:endParaRPr kumimoji="1" lang="ja-JP" altLang="en-US" dirty="0"/>
          </a:p>
        </p:txBody>
      </p:sp>
    </p:spTree>
    <p:extLst>
      <p:ext uri="{BB962C8B-B14F-4D97-AF65-F5344CB8AC3E}">
        <p14:creationId xmlns:p14="http://schemas.microsoft.com/office/powerpoint/2010/main" val="1084563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C830F1F3-37E3-469A-8972-9677EA2D380C}"/>
              </a:ext>
            </a:extLst>
          </p:cNvPr>
          <p:cNvSpPr>
            <a:spLocks noGrp="1"/>
          </p:cNvSpPr>
          <p:nvPr>
            <p:ph idx="1"/>
          </p:nvPr>
        </p:nvSpPr>
        <p:spPr/>
        <p:txBody>
          <a:bodyPr>
            <a:normAutofit/>
          </a:bodyPr>
          <a:lstStyle/>
          <a:p>
            <a:r>
              <a:rPr lang="en-US" altLang="ja-JP" sz="1800" b="1" dirty="0"/>
              <a:t>Summary:</a:t>
            </a:r>
          </a:p>
          <a:p>
            <a:pPr lvl="1"/>
            <a:r>
              <a:rPr lang="en-US" altLang="ja-JP" sz="1600" dirty="0"/>
              <a:t>Type:</a:t>
            </a:r>
          </a:p>
          <a:p>
            <a:pPr lvl="2"/>
            <a:r>
              <a:rPr lang="en-US" altLang="ja-JP" sz="1600" dirty="0"/>
              <a:t>Type 1: </a:t>
            </a:r>
            <a:r>
              <a:rPr lang="en-US" altLang="ja-JP" sz="1600" dirty="0">
                <a:solidFill>
                  <a:srgbClr val="0070C0"/>
                </a:solidFill>
              </a:rPr>
              <a:t>MediaTek (given the number of CCs), DOCOMO (only FR2)</a:t>
            </a:r>
            <a:r>
              <a:rPr lang="en-US" altLang="ja-JP" sz="1600" dirty="0">
                <a:solidFill>
                  <a:srgbClr val="00B050"/>
                </a:solidFill>
              </a:rPr>
              <a:t>, Intel</a:t>
            </a:r>
          </a:p>
          <a:p>
            <a:pPr lvl="2"/>
            <a:r>
              <a:rPr lang="en-US" altLang="ja-JP" sz="1600" dirty="0"/>
              <a:t>Type 2 (or 3?):</a:t>
            </a:r>
            <a:r>
              <a:rPr lang="en-US" altLang="ja-JP" sz="1600" dirty="0">
                <a:solidFill>
                  <a:srgbClr val="0070C0"/>
                </a:solidFill>
              </a:rPr>
              <a:t> Ericsson</a:t>
            </a:r>
          </a:p>
          <a:p>
            <a:pPr lvl="2"/>
            <a:r>
              <a:rPr lang="en-US" altLang="ja-JP" sz="1600" dirty="0"/>
              <a:t>Unclear: </a:t>
            </a:r>
            <a:r>
              <a:rPr lang="en-US" altLang="ja-JP" sz="1600" dirty="0">
                <a:solidFill>
                  <a:srgbClr val="0070C0"/>
                </a:solidFill>
              </a:rPr>
              <a:t>Nokia, Sprint, Dish, Orange, LGE</a:t>
            </a:r>
            <a:r>
              <a:rPr lang="en-US" altLang="ja-JP" sz="1600" dirty="0">
                <a:solidFill>
                  <a:srgbClr val="00B050"/>
                </a:solidFill>
              </a:rPr>
              <a:t>, </a:t>
            </a:r>
            <a:r>
              <a:rPr lang="en-US" altLang="ja-JP" sz="1600" strike="sngStrike" dirty="0">
                <a:solidFill>
                  <a:srgbClr val="00B050"/>
                </a:solidFill>
              </a:rPr>
              <a:t>intel</a:t>
            </a:r>
          </a:p>
          <a:p>
            <a:pPr lvl="1"/>
            <a:r>
              <a:rPr lang="en-US" altLang="ja-JP" sz="1600" dirty="0">
                <a:solidFill>
                  <a:prstClr val="black"/>
                </a:solidFill>
              </a:rPr>
              <a:t>Supported CBW needs to be signaled in FR1 for forward compatibility? </a:t>
            </a:r>
          </a:p>
          <a:p>
            <a:pPr lvl="2"/>
            <a:r>
              <a:rPr lang="en-US" altLang="ja-JP" sz="1600" dirty="0">
                <a:solidFill>
                  <a:prstClr val="black"/>
                </a:solidFill>
              </a:rPr>
              <a:t>Need: </a:t>
            </a:r>
            <a:r>
              <a:rPr lang="en-US" altLang="ja-JP" sz="1600" dirty="0">
                <a:solidFill>
                  <a:srgbClr val="0070C0"/>
                </a:solidFill>
              </a:rPr>
              <a:t>Sprint, Dish, Orange, Intel</a:t>
            </a:r>
          </a:p>
          <a:p>
            <a:pPr lvl="2"/>
            <a:r>
              <a:rPr lang="en-US" altLang="ja-JP" sz="1600" dirty="0">
                <a:solidFill>
                  <a:prstClr val="black"/>
                </a:solidFill>
                <a:sym typeface="Wingdings" panose="05000000000000000000" pitchFamily="2" charset="2"/>
              </a:rPr>
              <a:t>No need:  </a:t>
            </a:r>
            <a:r>
              <a:rPr lang="en-US" altLang="ja-JP" sz="1600" dirty="0">
                <a:solidFill>
                  <a:srgbClr val="0070C0"/>
                </a:solidFill>
                <a:sym typeface="Wingdings" panose="05000000000000000000" pitchFamily="2" charset="2"/>
              </a:rPr>
              <a:t>DOCOMO, Nokia, Vodafone, OPPO, LGE, Ericsson</a:t>
            </a:r>
            <a:endParaRPr lang="en-US" altLang="ja-JP" sz="1600" dirty="0"/>
          </a:p>
          <a:p>
            <a:pPr lvl="1"/>
            <a:r>
              <a:rPr lang="en-US" altLang="ja-JP" sz="1600" dirty="0"/>
              <a:t>Other comments:</a:t>
            </a:r>
          </a:p>
          <a:p>
            <a:pPr lvl="2"/>
            <a:r>
              <a:rPr lang="en-US" altLang="ja-JP" sz="1600" dirty="0"/>
              <a:t>UE mandatory CBW for FR2</a:t>
            </a:r>
          </a:p>
          <a:p>
            <a:pPr lvl="2"/>
            <a:r>
              <a:rPr lang="en-US" altLang="ja-JP" sz="1600" dirty="0"/>
              <a:t>CA related capability (CA bandwidth class, </a:t>
            </a:r>
            <a:r>
              <a:rPr lang="en-US" altLang="ja-JP" sz="1600" dirty="0" err="1"/>
              <a:t>etc</a:t>
            </a:r>
            <a:r>
              <a:rPr lang="en-US" altLang="ja-JP" sz="1600" dirty="0"/>
              <a:t>)</a:t>
            </a:r>
          </a:p>
          <a:p>
            <a:pPr lvl="2"/>
            <a:r>
              <a:rPr lang="en-US" sz="1600" dirty="0">
                <a:solidFill>
                  <a:srgbClr val="00B050"/>
                </a:solidFill>
              </a:rPr>
              <a:t>Need to follow RAN agreements in RP-172832 (Intel)</a:t>
            </a:r>
            <a:endParaRPr lang="en-US" altLang="ja-JP" sz="1600" dirty="0">
              <a:solidFill>
                <a:srgbClr val="00B050"/>
              </a:solidFill>
            </a:endParaRPr>
          </a:p>
          <a:p>
            <a:pPr marL="0" indent="0">
              <a:buNone/>
            </a:pPr>
            <a:r>
              <a:rPr lang="en-US" altLang="ja-JP" sz="1800" b="1" dirty="0">
                <a:solidFill>
                  <a:srgbClr val="FF0000"/>
                </a:solidFill>
              </a:rPr>
              <a:t>Proposal 2:</a:t>
            </a:r>
          </a:p>
          <a:p>
            <a:pPr lvl="1">
              <a:lnSpc>
                <a:spcPct val="120000"/>
              </a:lnSpc>
              <a:spcBef>
                <a:spcPts val="0"/>
              </a:spcBef>
            </a:pPr>
            <a:r>
              <a:rPr lang="en-US" altLang="ja-JP" sz="1600" b="1" dirty="0">
                <a:solidFill>
                  <a:srgbClr val="FF0000"/>
                </a:solidFill>
              </a:rPr>
              <a:t>During RAN4 #86, continue to discuss overall EN-DC/NR CA capability framework including (aggregated) channel bandwidth, CA bandwidth class, supported SCS and non-contiguous intra-band CA frequency span, </a:t>
            </a:r>
            <a:r>
              <a:rPr lang="en-US" altLang="ja-JP" sz="1600" b="1" dirty="0" err="1">
                <a:solidFill>
                  <a:srgbClr val="FF0000"/>
                </a:solidFill>
              </a:rPr>
              <a:t>etc</a:t>
            </a:r>
            <a:endParaRPr lang="en-US" altLang="ja-JP" sz="1600" b="1" dirty="0">
              <a:solidFill>
                <a:srgbClr val="FF0000"/>
              </a:solidFill>
            </a:endParaRPr>
          </a:p>
        </p:txBody>
      </p:sp>
      <p:sp>
        <p:nvSpPr>
          <p:cNvPr id="3" name="タイトル 2">
            <a:extLst>
              <a:ext uri="{FF2B5EF4-FFF2-40B4-BE49-F238E27FC236}">
                <a16:creationId xmlns:a16="http://schemas.microsoft.com/office/drawing/2014/main" id="{B351D9BA-9BAA-4C53-BBC6-779F133E17C5}"/>
              </a:ext>
            </a:extLst>
          </p:cNvPr>
          <p:cNvSpPr>
            <a:spLocks noGrp="1"/>
          </p:cNvSpPr>
          <p:nvPr>
            <p:ph type="title"/>
          </p:nvPr>
        </p:nvSpPr>
        <p:spPr/>
        <p:txBody>
          <a:bodyPr>
            <a:normAutofit/>
          </a:bodyPr>
          <a:lstStyle/>
          <a:p>
            <a:r>
              <a:rPr lang="en-US" altLang="ja-JP" dirty="0"/>
              <a:t>2. Maximum channel bandwidth</a:t>
            </a:r>
            <a:endParaRPr kumimoji="1" lang="ja-JP" altLang="en-US" dirty="0"/>
          </a:p>
        </p:txBody>
      </p:sp>
    </p:spTree>
    <p:extLst>
      <p:ext uri="{BB962C8B-B14F-4D97-AF65-F5344CB8AC3E}">
        <p14:creationId xmlns:p14="http://schemas.microsoft.com/office/powerpoint/2010/main" val="3368489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C907B2B-3C52-43DA-93EC-0EF11F524F06}"/>
              </a:ext>
            </a:extLst>
          </p:cNvPr>
          <p:cNvSpPr>
            <a:spLocks noGrp="1"/>
          </p:cNvSpPr>
          <p:nvPr>
            <p:ph idx="1"/>
          </p:nvPr>
        </p:nvSpPr>
        <p:spPr>
          <a:xfrm>
            <a:off x="838200" y="1272208"/>
            <a:ext cx="10946258" cy="5382591"/>
          </a:xfrm>
        </p:spPr>
        <p:txBody>
          <a:bodyPr>
            <a:normAutofit fontScale="85000" lnSpcReduction="20000"/>
          </a:bodyPr>
          <a:lstStyle/>
          <a:p>
            <a:pPr>
              <a:lnSpc>
                <a:spcPct val="120000"/>
              </a:lnSpc>
              <a:spcBef>
                <a:spcPts val="0"/>
              </a:spcBef>
            </a:pPr>
            <a:r>
              <a:rPr lang="en-US" altLang="ja-JP" sz="2000" b="1" dirty="0"/>
              <a:t>Summary</a:t>
            </a:r>
          </a:p>
          <a:p>
            <a:pPr lvl="1">
              <a:lnSpc>
                <a:spcPct val="120000"/>
              </a:lnSpc>
              <a:spcBef>
                <a:spcPts val="0"/>
              </a:spcBef>
            </a:pPr>
            <a:r>
              <a:rPr kumimoji="1" lang="en-US" altLang="ja-JP" sz="1800" dirty="0"/>
              <a:t>For inter-band CA:</a:t>
            </a:r>
          </a:p>
          <a:p>
            <a:pPr lvl="2">
              <a:lnSpc>
                <a:spcPct val="120000"/>
              </a:lnSpc>
              <a:spcBef>
                <a:spcPts val="0"/>
              </a:spcBef>
            </a:pPr>
            <a:r>
              <a:rPr lang="en-US" altLang="ja-JP" sz="1600" dirty="0"/>
              <a:t>Mandatory: </a:t>
            </a:r>
            <a:r>
              <a:rPr lang="en-US" altLang="ja-JP" sz="1600" dirty="0">
                <a:solidFill>
                  <a:srgbClr val="0070C0"/>
                </a:solidFill>
              </a:rPr>
              <a:t>Nokia, Ericsson, Sprint, ZTE, DOCOMO, Dish, Orange, LGE(CA with FR1-FR2), (Huawei?)</a:t>
            </a:r>
            <a:endParaRPr lang="en-US" altLang="ja-JP" sz="1600" dirty="0"/>
          </a:p>
          <a:p>
            <a:pPr lvl="2">
              <a:lnSpc>
                <a:spcPct val="120000"/>
              </a:lnSpc>
              <a:spcBef>
                <a:spcPts val="0"/>
              </a:spcBef>
            </a:pPr>
            <a:r>
              <a:rPr lang="en-US" altLang="ja-JP" sz="1600" dirty="0"/>
              <a:t>Type 2: </a:t>
            </a:r>
            <a:r>
              <a:rPr lang="en-US" altLang="ja-JP" sz="1600" dirty="0">
                <a:solidFill>
                  <a:srgbClr val="0070C0"/>
                </a:solidFill>
              </a:rPr>
              <a:t>MediaTek,</a:t>
            </a:r>
            <a:r>
              <a:rPr lang="en-US" altLang="ja-JP" sz="1600" dirty="0"/>
              <a:t> </a:t>
            </a:r>
            <a:r>
              <a:rPr lang="en-US" altLang="ja-JP" sz="1600" strike="sngStrike" dirty="0">
                <a:solidFill>
                  <a:srgbClr val="00B050"/>
                </a:solidFill>
              </a:rPr>
              <a:t>intel?</a:t>
            </a:r>
          </a:p>
          <a:p>
            <a:pPr lvl="2">
              <a:lnSpc>
                <a:spcPct val="120000"/>
              </a:lnSpc>
              <a:spcBef>
                <a:spcPts val="0"/>
              </a:spcBef>
            </a:pPr>
            <a:r>
              <a:rPr lang="en-US" altLang="ja-JP" sz="1600" dirty="0">
                <a:solidFill>
                  <a:srgbClr val="00B050"/>
                </a:solidFill>
              </a:rPr>
              <a:t>Type 3: Intel (both BB and </a:t>
            </a:r>
            <a:r>
              <a:rPr lang="en-US" altLang="ja-JP" sz="1600">
                <a:solidFill>
                  <a:srgbClr val="00B050"/>
                </a:solidFill>
              </a:rPr>
              <a:t>RF capabilities</a:t>
            </a:r>
            <a:r>
              <a:rPr lang="en-US" altLang="ja-JP" sz="1600" dirty="0">
                <a:solidFill>
                  <a:srgbClr val="00B050"/>
                </a:solidFill>
              </a:rPr>
              <a:t>)</a:t>
            </a:r>
          </a:p>
          <a:p>
            <a:pPr lvl="2">
              <a:lnSpc>
                <a:spcPct val="120000"/>
              </a:lnSpc>
              <a:spcBef>
                <a:spcPts val="0"/>
              </a:spcBef>
            </a:pPr>
            <a:r>
              <a:rPr lang="en-US" altLang="ja-JP" sz="1600" dirty="0"/>
              <a:t>Optional (type is unclear): </a:t>
            </a:r>
            <a:r>
              <a:rPr lang="en-US" altLang="ja-JP" sz="1600" dirty="0">
                <a:solidFill>
                  <a:srgbClr val="0070C0"/>
                </a:solidFill>
              </a:rPr>
              <a:t>LGE(CA within FR1)</a:t>
            </a:r>
          </a:p>
          <a:p>
            <a:pPr lvl="1">
              <a:lnSpc>
                <a:spcPct val="120000"/>
              </a:lnSpc>
              <a:spcBef>
                <a:spcPts val="0"/>
              </a:spcBef>
            </a:pPr>
            <a:r>
              <a:rPr kumimoji="1" lang="en-US" altLang="ja-JP" sz="1800" dirty="0"/>
              <a:t>For intra-band CA:</a:t>
            </a:r>
          </a:p>
          <a:p>
            <a:pPr lvl="2">
              <a:lnSpc>
                <a:spcPct val="120000"/>
              </a:lnSpc>
              <a:spcBef>
                <a:spcPts val="0"/>
              </a:spcBef>
            </a:pPr>
            <a:r>
              <a:rPr lang="en-US" altLang="ja-JP" sz="1600" dirty="0"/>
              <a:t>Type 2: </a:t>
            </a:r>
            <a:r>
              <a:rPr lang="en-US" altLang="ja-JP" sz="1600" dirty="0">
                <a:solidFill>
                  <a:srgbClr val="0070C0"/>
                </a:solidFill>
              </a:rPr>
              <a:t>Huawei</a:t>
            </a:r>
            <a:r>
              <a:rPr lang="en-US" altLang="ja-JP" sz="1600" strike="sngStrike" dirty="0">
                <a:solidFill>
                  <a:srgbClr val="00B050"/>
                </a:solidFill>
              </a:rPr>
              <a:t>, intel?</a:t>
            </a:r>
            <a:endParaRPr kumimoji="1" lang="en-US" altLang="ja-JP" sz="1600" strike="sngStrike" dirty="0">
              <a:solidFill>
                <a:srgbClr val="00B050"/>
              </a:solidFill>
            </a:endParaRPr>
          </a:p>
          <a:p>
            <a:pPr lvl="2">
              <a:lnSpc>
                <a:spcPct val="120000"/>
              </a:lnSpc>
              <a:spcBef>
                <a:spcPts val="0"/>
              </a:spcBef>
            </a:pPr>
            <a:r>
              <a:rPr lang="en-US" altLang="ja-JP" sz="1600" dirty="0">
                <a:solidFill>
                  <a:srgbClr val="00B050"/>
                </a:solidFill>
              </a:rPr>
              <a:t>Type 3: Intel (both BB and RF capabilities)</a:t>
            </a:r>
          </a:p>
          <a:p>
            <a:pPr lvl="2">
              <a:lnSpc>
                <a:spcPct val="120000"/>
              </a:lnSpc>
              <a:spcBef>
                <a:spcPts val="0"/>
              </a:spcBef>
            </a:pPr>
            <a:r>
              <a:rPr kumimoji="1" lang="en-US" altLang="ja-JP" sz="1600" dirty="0"/>
              <a:t>Type 4: </a:t>
            </a:r>
            <a:r>
              <a:rPr kumimoji="1" lang="en-US" altLang="ja-JP" sz="1600" dirty="0">
                <a:solidFill>
                  <a:srgbClr val="0070C0"/>
                </a:solidFill>
              </a:rPr>
              <a:t>DOCOMO, </a:t>
            </a:r>
            <a:r>
              <a:rPr lang="en-US" altLang="ja-JP" sz="1600" dirty="0">
                <a:solidFill>
                  <a:srgbClr val="0070C0"/>
                </a:solidFill>
              </a:rPr>
              <a:t>Ericsson, </a:t>
            </a:r>
            <a:r>
              <a:rPr kumimoji="1" lang="en-US" altLang="ja-JP" sz="1600" dirty="0">
                <a:solidFill>
                  <a:srgbClr val="0070C0"/>
                </a:solidFill>
              </a:rPr>
              <a:t>ZTE, Dish, </a:t>
            </a:r>
          </a:p>
          <a:p>
            <a:pPr lvl="2">
              <a:lnSpc>
                <a:spcPct val="120000"/>
              </a:lnSpc>
              <a:spcBef>
                <a:spcPts val="0"/>
              </a:spcBef>
            </a:pPr>
            <a:r>
              <a:rPr lang="en-US" altLang="ja-JP" sz="1600" dirty="0"/>
              <a:t>Optional (type is unclear): </a:t>
            </a:r>
            <a:r>
              <a:rPr lang="en-US" altLang="ja-JP" sz="1600" dirty="0">
                <a:solidFill>
                  <a:srgbClr val="0070C0"/>
                </a:solidFill>
              </a:rPr>
              <a:t>Nokia, LGE</a:t>
            </a:r>
            <a:endParaRPr kumimoji="1" lang="en-US" altLang="ja-JP" sz="1600" dirty="0">
              <a:solidFill>
                <a:srgbClr val="0070C0"/>
              </a:solidFill>
            </a:endParaRPr>
          </a:p>
          <a:p>
            <a:pPr lvl="2">
              <a:lnSpc>
                <a:spcPct val="120000"/>
              </a:lnSpc>
              <a:spcBef>
                <a:spcPts val="0"/>
              </a:spcBef>
            </a:pPr>
            <a:r>
              <a:rPr kumimoji="1" lang="en-US" altLang="ja-JP" sz="1600" dirty="0"/>
              <a:t>Mandatory: </a:t>
            </a:r>
            <a:r>
              <a:rPr kumimoji="1" lang="en-US" altLang="ja-JP" sz="1600" dirty="0">
                <a:solidFill>
                  <a:srgbClr val="0070C0"/>
                </a:solidFill>
              </a:rPr>
              <a:t>Sprint</a:t>
            </a:r>
          </a:p>
          <a:p>
            <a:pPr lvl="2">
              <a:lnSpc>
                <a:spcPct val="120000"/>
              </a:lnSpc>
              <a:spcBef>
                <a:spcPts val="0"/>
              </a:spcBef>
            </a:pPr>
            <a:r>
              <a:rPr lang="en-US" altLang="ja-JP" sz="1600" dirty="0"/>
              <a:t>Not support: </a:t>
            </a:r>
            <a:r>
              <a:rPr lang="en-US" altLang="ja-JP" sz="1600" dirty="0">
                <a:solidFill>
                  <a:srgbClr val="0070C0"/>
                </a:solidFill>
              </a:rPr>
              <a:t>MediaTek</a:t>
            </a:r>
            <a:endParaRPr kumimoji="1" lang="en-US" altLang="ja-JP" sz="1600" dirty="0">
              <a:solidFill>
                <a:srgbClr val="0070C0"/>
              </a:solidFill>
            </a:endParaRPr>
          </a:p>
          <a:p>
            <a:pPr lvl="1">
              <a:lnSpc>
                <a:spcPct val="120000"/>
              </a:lnSpc>
              <a:spcBef>
                <a:spcPts val="0"/>
              </a:spcBef>
            </a:pPr>
            <a:r>
              <a:rPr lang="en-US" altLang="ja-JP" sz="1800" dirty="0"/>
              <a:t>For EN-DC:</a:t>
            </a:r>
          </a:p>
          <a:p>
            <a:pPr lvl="2">
              <a:lnSpc>
                <a:spcPct val="120000"/>
              </a:lnSpc>
              <a:spcBef>
                <a:spcPts val="0"/>
              </a:spcBef>
            </a:pPr>
            <a:r>
              <a:rPr kumimoji="1" lang="en-US" altLang="ja-JP" sz="1600" dirty="0"/>
              <a:t>Mandatory: </a:t>
            </a:r>
            <a:r>
              <a:rPr kumimoji="1" lang="en-US" altLang="ja-JP" sz="1600" dirty="0">
                <a:solidFill>
                  <a:srgbClr val="0070C0"/>
                </a:solidFill>
              </a:rPr>
              <a:t>Sprint</a:t>
            </a:r>
          </a:p>
          <a:p>
            <a:pPr lvl="1">
              <a:lnSpc>
                <a:spcPct val="120000"/>
              </a:lnSpc>
              <a:spcBef>
                <a:spcPts val="0"/>
              </a:spcBef>
            </a:pPr>
            <a:r>
              <a:rPr kumimoji="1" lang="en-US" altLang="ja-JP" sz="1800" dirty="0"/>
              <a:t>Other comments:</a:t>
            </a:r>
          </a:p>
          <a:p>
            <a:pPr lvl="2">
              <a:lnSpc>
                <a:spcPct val="120000"/>
              </a:lnSpc>
              <a:spcBef>
                <a:spcPts val="0"/>
              </a:spcBef>
            </a:pPr>
            <a:r>
              <a:rPr lang="en-US" altLang="ja-JP" sz="1600" dirty="0"/>
              <a:t>Separate capability between DL and UL (Huawei, Intel)</a:t>
            </a:r>
          </a:p>
          <a:p>
            <a:pPr lvl="2">
              <a:lnSpc>
                <a:spcPct val="120000"/>
              </a:lnSpc>
              <a:spcBef>
                <a:spcPts val="0"/>
              </a:spcBef>
            </a:pPr>
            <a:r>
              <a:rPr lang="en-US" altLang="ja-JP" sz="1600" dirty="0"/>
              <a:t>overall NR CA capability framework is needed (Qualcomm)</a:t>
            </a:r>
          </a:p>
          <a:p>
            <a:pPr lvl="2">
              <a:lnSpc>
                <a:spcPct val="120000"/>
              </a:lnSpc>
              <a:spcBef>
                <a:spcPts val="0"/>
              </a:spcBef>
            </a:pPr>
            <a:endParaRPr lang="en-US" altLang="ja-JP" sz="2000" b="1" dirty="0">
              <a:solidFill>
                <a:srgbClr val="FF0000"/>
              </a:solidFill>
            </a:endParaRPr>
          </a:p>
          <a:p>
            <a:pPr>
              <a:lnSpc>
                <a:spcPct val="120000"/>
              </a:lnSpc>
              <a:spcBef>
                <a:spcPts val="0"/>
              </a:spcBef>
            </a:pPr>
            <a:r>
              <a:rPr lang="en-US" altLang="ja-JP" sz="2000" b="1" dirty="0">
                <a:solidFill>
                  <a:srgbClr val="FF0000"/>
                </a:solidFill>
              </a:rPr>
              <a:t>Proposal 3:</a:t>
            </a:r>
          </a:p>
          <a:p>
            <a:pPr lvl="1">
              <a:lnSpc>
                <a:spcPct val="120000"/>
              </a:lnSpc>
              <a:spcBef>
                <a:spcPts val="0"/>
              </a:spcBef>
            </a:pPr>
            <a:r>
              <a:rPr lang="en-US" altLang="ja-JP" sz="1600" b="1" dirty="0">
                <a:solidFill>
                  <a:srgbClr val="FF0000"/>
                </a:solidFill>
              </a:rPr>
              <a:t>If a UE supports inter-band NR CA including both FR1 band(s) and FR2 band(s), the UE shall support mixed numerologies between FR1 band(s) and FR2 band(s) in DL and UL with or without capability signaling</a:t>
            </a:r>
          </a:p>
          <a:p>
            <a:pPr lvl="1">
              <a:lnSpc>
                <a:spcPct val="120000"/>
              </a:lnSpc>
              <a:spcBef>
                <a:spcPts val="0"/>
              </a:spcBef>
            </a:pPr>
            <a:r>
              <a:rPr lang="en-US" altLang="ja-JP" sz="1600" b="1" dirty="0">
                <a:solidFill>
                  <a:srgbClr val="FF0000"/>
                </a:solidFill>
              </a:rPr>
              <a:t>FFS: other cases (e.g. inter-band NR CA only including FR1 (or FR2) bands, intra-band NR CA, EN-DC)</a:t>
            </a:r>
          </a:p>
        </p:txBody>
      </p:sp>
      <p:sp>
        <p:nvSpPr>
          <p:cNvPr id="3" name="タイトル 2">
            <a:extLst>
              <a:ext uri="{FF2B5EF4-FFF2-40B4-BE49-F238E27FC236}">
                <a16:creationId xmlns:a16="http://schemas.microsoft.com/office/drawing/2014/main" id="{8069B81B-A6A4-4A3D-B76D-757FB44FE81A}"/>
              </a:ext>
            </a:extLst>
          </p:cNvPr>
          <p:cNvSpPr>
            <a:spLocks noGrp="1"/>
          </p:cNvSpPr>
          <p:nvPr>
            <p:ph type="title"/>
          </p:nvPr>
        </p:nvSpPr>
        <p:spPr/>
        <p:txBody>
          <a:bodyPr/>
          <a:lstStyle/>
          <a:p>
            <a:r>
              <a:rPr lang="en-US" altLang="ja-JP" dirty="0"/>
              <a:t>5. Mixed numerologies for CA</a:t>
            </a:r>
            <a:endParaRPr kumimoji="1" lang="ja-JP" altLang="en-US" dirty="0"/>
          </a:p>
        </p:txBody>
      </p:sp>
    </p:spTree>
    <p:extLst>
      <p:ext uri="{BB962C8B-B14F-4D97-AF65-F5344CB8AC3E}">
        <p14:creationId xmlns:p14="http://schemas.microsoft.com/office/powerpoint/2010/main" val="3932599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0C767DFF-DAB7-482A-AF12-63D2653434D1}"/>
              </a:ext>
            </a:extLst>
          </p:cNvPr>
          <p:cNvSpPr>
            <a:spLocks noGrp="1"/>
          </p:cNvSpPr>
          <p:nvPr>
            <p:ph idx="1"/>
          </p:nvPr>
        </p:nvSpPr>
        <p:spPr/>
        <p:txBody>
          <a:bodyPr>
            <a:normAutofit fontScale="92500" lnSpcReduction="10000"/>
          </a:bodyPr>
          <a:lstStyle/>
          <a:p>
            <a:r>
              <a:rPr kumimoji="1" lang="en-US" altLang="ja-JP" sz="2000" b="1" dirty="0"/>
              <a:t>Summary</a:t>
            </a:r>
          </a:p>
          <a:p>
            <a:pPr lvl="1"/>
            <a:r>
              <a:rPr kumimoji="1" lang="en-US" altLang="ja-JP" sz="1800" dirty="0"/>
              <a:t> Applicability:</a:t>
            </a:r>
          </a:p>
          <a:p>
            <a:pPr lvl="2"/>
            <a:r>
              <a:rPr kumimoji="1" lang="en-US" altLang="ja-JP" sz="1600" dirty="0"/>
              <a:t>Only to FR2: </a:t>
            </a:r>
            <a:r>
              <a:rPr kumimoji="1" lang="en-US" altLang="ja-JP" sz="1600" dirty="0">
                <a:solidFill>
                  <a:srgbClr val="0070C0"/>
                </a:solidFill>
              </a:rPr>
              <a:t>MediaTek, Huawei, </a:t>
            </a:r>
            <a:r>
              <a:rPr lang="en-US" altLang="ja-JP" sz="1600" dirty="0">
                <a:solidFill>
                  <a:srgbClr val="0070C0"/>
                </a:solidFill>
              </a:rPr>
              <a:t>Intel, LGE, </a:t>
            </a:r>
            <a:r>
              <a:rPr kumimoji="1" lang="en-US" altLang="ja-JP" sz="1600" dirty="0">
                <a:solidFill>
                  <a:srgbClr val="0070C0"/>
                </a:solidFill>
              </a:rPr>
              <a:t> Qualcomm</a:t>
            </a:r>
          </a:p>
          <a:p>
            <a:pPr lvl="1"/>
            <a:r>
              <a:rPr kumimoji="1" lang="en-US" altLang="ja-JP" sz="1800" dirty="0"/>
              <a:t> Capability granularity</a:t>
            </a:r>
          </a:p>
          <a:p>
            <a:pPr lvl="2"/>
            <a:r>
              <a:rPr lang="en-US" altLang="ja-JP" sz="1600" dirty="0"/>
              <a:t>Combine CA bandwidth class: </a:t>
            </a:r>
            <a:r>
              <a:rPr lang="en-US" altLang="ja-JP" sz="1600" dirty="0">
                <a:solidFill>
                  <a:srgbClr val="0070C0"/>
                </a:solidFill>
              </a:rPr>
              <a:t>DOCOMO, Ericsson</a:t>
            </a:r>
            <a:endParaRPr lang="en-US" altLang="ja-JP" sz="1600" dirty="0"/>
          </a:p>
          <a:p>
            <a:pPr lvl="2"/>
            <a:r>
              <a:rPr lang="en-US" altLang="ja-JP" sz="1600" dirty="0"/>
              <a:t>Type 1 : </a:t>
            </a:r>
            <a:r>
              <a:rPr lang="en-US" altLang="ja-JP" sz="1600" dirty="0">
                <a:solidFill>
                  <a:srgbClr val="0070C0"/>
                </a:solidFill>
              </a:rPr>
              <a:t>Qualcomm</a:t>
            </a:r>
          </a:p>
          <a:p>
            <a:pPr lvl="2"/>
            <a:r>
              <a:rPr lang="en-US" altLang="ja-JP" sz="1600" dirty="0"/>
              <a:t>Type 4 </a:t>
            </a:r>
            <a:r>
              <a:rPr kumimoji="1" lang="en-US" altLang="ja-JP" sz="1600" dirty="0"/>
              <a:t>: </a:t>
            </a:r>
            <a:r>
              <a:rPr kumimoji="1" lang="en-US" altLang="ja-JP" sz="1600" dirty="0">
                <a:solidFill>
                  <a:srgbClr val="0070C0"/>
                </a:solidFill>
              </a:rPr>
              <a:t>MediaTek (only FR2)</a:t>
            </a:r>
          </a:p>
          <a:p>
            <a:pPr lvl="1"/>
            <a:r>
              <a:rPr lang="en-US" altLang="ja-JP" dirty="0">
                <a:solidFill>
                  <a:srgbClr val="00B050"/>
                </a:solidFill>
              </a:rPr>
              <a:t>Other comments</a:t>
            </a:r>
          </a:p>
          <a:p>
            <a:pPr lvl="2"/>
            <a:r>
              <a:rPr lang="en-GB" dirty="0">
                <a:solidFill>
                  <a:srgbClr val="00B050"/>
                </a:solidFill>
              </a:rPr>
              <a:t>UL intra-band non-contiguous CA not supported in Rel-15 and no capability signalling needed</a:t>
            </a:r>
            <a:r>
              <a:rPr lang="en-US" dirty="0">
                <a:solidFill>
                  <a:srgbClr val="00B050"/>
                </a:solidFill>
              </a:rPr>
              <a:t> (Intel)</a:t>
            </a:r>
            <a:endParaRPr lang="en-GB" dirty="0">
              <a:solidFill>
                <a:srgbClr val="00B050"/>
              </a:solidFill>
            </a:endParaRPr>
          </a:p>
          <a:p>
            <a:pPr lvl="2"/>
            <a:endParaRPr kumimoji="1" lang="en-US" altLang="ja-JP" dirty="0">
              <a:solidFill>
                <a:srgbClr val="0070C0"/>
              </a:solidFill>
            </a:endParaRPr>
          </a:p>
          <a:p>
            <a:r>
              <a:rPr lang="en-US" altLang="ja-JP" sz="2000" b="1" dirty="0">
                <a:solidFill>
                  <a:srgbClr val="FF0000"/>
                </a:solidFill>
              </a:rPr>
              <a:t>Proposal 4: </a:t>
            </a:r>
          </a:p>
          <a:p>
            <a:pPr lvl="1"/>
            <a:r>
              <a:rPr lang="en-US" altLang="ja-JP" sz="1800" b="1" dirty="0">
                <a:solidFill>
                  <a:srgbClr val="FF0000"/>
                </a:solidFill>
              </a:rPr>
              <a:t> Non-contiguous intra-band CA frequency span is applicable only to FR2</a:t>
            </a:r>
          </a:p>
          <a:p>
            <a:pPr lvl="1"/>
            <a:r>
              <a:rPr lang="en-US" altLang="ja-JP" sz="1800" b="1" dirty="0">
                <a:solidFill>
                  <a:srgbClr val="FF0000"/>
                </a:solidFill>
              </a:rPr>
              <a:t> Continue to discuss the followings during RAN#86</a:t>
            </a:r>
          </a:p>
          <a:p>
            <a:pPr lvl="2"/>
            <a:r>
              <a:rPr lang="en-US" altLang="ja-JP" sz="1600" b="1" dirty="0">
                <a:solidFill>
                  <a:srgbClr val="FF0000"/>
                </a:solidFill>
              </a:rPr>
              <a:t>Option1: Combine CA bandwidth class, i.e. no dedicated capability</a:t>
            </a:r>
          </a:p>
          <a:p>
            <a:pPr lvl="2"/>
            <a:r>
              <a:rPr lang="en-US" altLang="ja-JP" sz="1600" b="1" dirty="0">
                <a:solidFill>
                  <a:srgbClr val="FF0000"/>
                </a:solidFill>
              </a:rPr>
              <a:t>Option2: Type 1</a:t>
            </a:r>
          </a:p>
          <a:p>
            <a:pPr lvl="2"/>
            <a:r>
              <a:rPr lang="en-US" altLang="ja-JP" sz="1600" b="1" dirty="0">
                <a:solidFill>
                  <a:srgbClr val="FF0000"/>
                </a:solidFill>
              </a:rPr>
              <a:t>Option3: Type 4</a:t>
            </a:r>
          </a:p>
          <a:p>
            <a:pPr lvl="1"/>
            <a:endParaRPr lang="en-US" altLang="ja-JP" sz="1800" b="1" dirty="0">
              <a:solidFill>
                <a:srgbClr val="FF0000"/>
              </a:solidFill>
            </a:endParaRPr>
          </a:p>
          <a:p>
            <a:pPr lvl="2"/>
            <a:endParaRPr lang="en-US" altLang="ja-JP" sz="1600" b="1" dirty="0">
              <a:solidFill>
                <a:srgbClr val="FF0000"/>
              </a:solidFill>
            </a:endParaRPr>
          </a:p>
          <a:p>
            <a:pPr lvl="1"/>
            <a:endParaRPr kumimoji="1" lang="ja-JP" altLang="en-US" sz="1800" dirty="0"/>
          </a:p>
        </p:txBody>
      </p:sp>
      <p:sp>
        <p:nvSpPr>
          <p:cNvPr id="3" name="タイトル 2">
            <a:extLst>
              <a:ext uri="{FF2B5EF4-FFF2-40B4-BE49-F238E27FC236}">
                <a16:creationId xmlns:a16="http://schemas.microsoft.com/office/drawing/2014/main" id="{434ED957-2D2A-4799-94BE-0D45F71AC0BC}"/>
              </a:ext>
            </a:extLst>
          </p:cNvPr>
          <p:cNvSpPr>
            <a:spLocks noGrp="1"/>
          </p:cNvSpPr>
          <p:nvPr>
            <p:ph type="title"/>
          </p:nvPr>
        </p:nvSpPr>
        <p:spPr/>
        <p:txBody>
          <a:bodyPr>
            <a:normAutofit fontScale="90000"/>
          </a:bodyPr>
          <a:lstStyle/>
          <a:p>
            <a:r>
              <a:rPr lang="en-US" altLang="ja-JP" dirty="0"/>
              <a:t>10.</a:t>
            </a:r>
            <a:r>
              <a:rPr lang="ja-JP" altLang="en-US" dirty="0"/>
              <a:t> </a:t>
            </a:r>
            <a:r>
              <a:rPr lang="en-US" altLang="ja-JP" dirty="0"/>
              <a:t>Non-contiguous intra-band CA frequency span</a:t>
            </a:r>
            <a:endParaRPr kumimoji="1" lang="ja-JP" altLang="en-US" dirty="0"/>
          </a:p>
        </p:txBody>
      </p:sp>
    </p:spTree>
    <p:extLst>
      <p:ext uri="{BB962C8B-B14F-4D97-AF65-F5344CB8AC3E}">
        <p14:creationId xmlns:p14="http://schemas.microsoft.com/office/powerpoint/2010/main" val="1078829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4972A92F-6730-42E1-987B-E3A88705CE3A}"/>
              </a:ext>
            </a:extLst>
          </p:cNvPr>
          <p:cNvSpPr>
            <a:spLocks noGrp="1"/>
          </p:cNvSpPr>
          <p:nvPr>
            <p:ph idx="1"/>
          </p:nvPr>
        </p:nvSpPr>
        <p:spPr>
          <a:xfrm>
            <a:off x="838200" y="1272209"/>
            <a:ext cx="10991850" cy="4904754"/>
          </a:xfrm>
        </p:spPr>
        <p:txBody>
          <a:bodyPr>
            <a:normAutofit/>
          </a:bodyPr>
          <a:lstStyle/>
          <a:p>
            <a:r>
              <a:rPr kumimoji="1" lang="en-US" altLang="ja-JP" sz="2000" b="1" dirty="0"/>
              <a:t>Summary</a:t>
            </a:r>
            <a:endParaRPr lang="en-US" altLang="ja-JP" sz="2000" dirty="0"/>
          </a:p>
          <a:p>
            <a:pPr lvl="1"/>
            <a:r>
              <a:rPr kumimoji="1" lang="en-US" altLang="ja-JP" sz="1800" dirty="0"/>
              <a:t>There would be two options:</a:t>
            </a:r>
          </a:p>
          <a:p>
            <a:pPr lvl="2"/>
            <a:r>
              <a:rPr lang="en-US" altLang="ja-JP" sz="1600" dirty="0"/>
              <a:t>Option 1: Capability per band combination </a:t>
            </a:r>
          </a:p>
          <a:p>
            <a:pPr lvl="3"/>
            <a:r>
              <a:rPr lang="en-US" altLang="ja-JP" sz="1600" dirty="0">
                <a:solidFill>
                  <a:srgbClr val="0070C0"/>
                </a:solidFill>
              </a:rPr>
              <a:t>MediaTek, ZTE, Intel, LGE (TDD-TDD only),Qualcomm</a:t>
            </a:r>
          </a:p>
          <a:p>
            <a:pPr lvl="2"/>
            <a:r>
              <a:rPr kumimoji="1" lang="en-US" altLang="ja-JP" sz="1600" dirty="0"/>
              <a:t>Option 2: This should be mandatory but exception is allowed in challenging band combination(s)</a:t>
            </a:r>
          </a:p>
          <a:p>
            <a:pPr lvl="3"/>
            <a:r>
              <a:rPr lang="en-US" altLang="ja-JP" sz="1600" dirty="0">
                <a:solidFill>
                  <a:srgbClr val="0070C0"/>
                </a:solidFill>
              </a:rPr>
              <a:t>Nokia, Ericsson, DOCOMO, Sprint, Huawei, Orange, Vodafone</a:t>
            </a:r>
          </a:p>
          <a:p>
            <a:pPr lvl="2"/>
            <a:r>
              <a:rPr lang="en-US" altLang="ja-JP" sz="1600" dirty="0"/>
              <a:t>Option 3: Simultaneous reception and transmission is default only in exception band combination(s)</a:t>
            </a:r>
          </a:p>
          <a:p>
            <a:pPr lvl="3"/>
            <a:r>
              <a:rPr lang="en-US" altLang="ja-JP" sz="1600" dirty="0">
                <a:solidFill>
                  <a:srgbClr val="0070C0"/>
                </a:solidFill>
              </a:rPr>
              <a:t>OPPO</a:t>
            </a:r>
          </a:p>
          <a:p>
            <a:pPr lvl="2"/>
            <a:endParaRPr lang="en-US" altLang="ja-JP" sz="1600" dirty="0">
              <a:solidFill>
                <a:srgbClr val="0070C0"/>
              </a:solidFill>
            </a:endParaRPr>
          </a:p>
          <a:p>
            <a:r>
              <a:rPr lang="en-US" altLang="ja-JP" sz="2000" b="1" dirty="0">
                <a:solidFill>
                  <a:srgbClr val="FF0000"/>
                </a:solidFill>
              </a:rPr>
              <a:t>Proposal 5:</a:t>
            </a:r>
          </a:p>
          <a:p>
            <a:pPr lvl="1"/>
            <a:r>
              <a:rPr lang="en-US" altLang="ja-JP" sz="1600" b="1" dirty="0">
                <a:solidFill>
                  <a:srgbClr val="FF0000"/>
                </a:solidFill>
              </a:rPr>
              <a:t>For Simultaneous reception and transmission for inter band CA or EN-DC, continue to discuss the following options and related capability during RAN4 #86</a:t>
            </a:r>
          </a:p>
          <a:p>
            <a:pPr lvl="2"/>
            <a:r>
              <a:rPr lang="en-US" altLang="ja-JP" sz="1400" b="1" dirty="0">
                <a:solidFill>
                  <a:srgbClr val="FF0000"/>
                </a:solidFill>
              </a:rPr>
              <a:t>Option 1: Capability per band combination </a:t>
            </a:r>
          </a:p>
          <a:p>
            <a:pPr lvl="2"/>
            <a:r>
              <a:rPr lang="en-US" altLang="ja-JP" sz="1400" b="1" dirty="0">
                <a:solidFill>
                  <a:srgbClr val="FF0000"/>
                </a:solidFill>
              </a:rPr>
              <a:t>Option 2: Mandatory but exception is allowed in challenging band combination(s)</a:t>
            </a:r>
          </a:p>
          <a:p>
            <a:pPr lvl="2"/>
            <a:r>
              <a:rPr lang="en-US" altLang="ja-JP" sz="1400" b="1" dirty="0">
                <a:solidFill>
                  <a:srgbClr val="FF0000"/>
                </a:solidFill>
              </a:rPr>
              <a:t>Option 3: Simultaneous reception and transmission is default only in exception band combination(s)</a:t>
            </a:r>
          </a:p>
          <a:p>
            <a:pPr lvl="2"/>
            <a:endParaRPr lang="en-US" altLang="ja-JP" sz="1400" b="1" dirty="0">
              <a:solidFill>
                <a:srgbClr val="FF0000"/>
              </a:solidFill>
            </a:endParaRPr>
          </a:p>
          <a:p>
            <a:pPr marL="457200" lvl="1" indent="0">
              <a:buNone/>
            </a:pPr>
            <a:endParaRPr lang="en-US" altLang="ja-JP" sz="1800" dirty="0"/>
          </a:p>
          <a:p>
            <a:pPr marL="0" indent="0">
              <a:buNone/>
            </a:pPr>
            <a:endParaRPr kumimoji="1" lang="ja-JP" altLang="en-US" sz="2000" dirty="0"/>
          </a:p>
        </p:txBody>
      </p:sp>
      <p:sp>
        <p:nvSpPr>
          <p:cNvPr id="3" name="タイトル 2">
            <a:extLst>
              <a:ext uri="{FF2B5EF4-FFF2-40B4-BE49-F238E27FC236}">
                <a16:creationId xmlns:a16="http://schemas.microsoft.com/office/drawing/2014/main" id="{73478F73-DF24-4D18-91EB-DAF41839783F}"/>
              </a:ext>
            </a:extLst>
          </p:cNvPr>
          <p:cNvSpPr>
            <a:spLocks noGrp="1"/>
          </p:cNvSpPr>
          <p:nvPr>
            <p:ph type="title"/>
          </p:nvPr>
        </p:nvSpPr>
        <p:spPr/>
        <p:txBody>
          <a:bodyPr>
            <a:normAutofit fontScale="90000"/>
          </a:bodyPr>
          <a:lstStyle/>
          <a:p>
            <a:r>
              <a:rPr lang="en-US" altLang="ja-JP" dirty="0"/>
              <a:t>4. Simultaneous reception and transmission for inter band CA or EN-DC (TDD-TDD or TDD-FDD)</a:t>
            </a:r>
            <a:endParaRPr kumimoji="1" lang="ja-JP" altLang="en-US" dirty="0"/>
          </a:p>
        </p:txBody>
      </p:sp>
    </p:spTree>
    <p:extLst>
      <p:ext uri="{BB962C8B-B14F-4D97-AF65-F5344CB8AC3E}">
        <p14:creationId xmlns:p14="http://schemas.microsoft.com/office/powerpoint/2010/main" val="2857056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FBA6879D-557D-4CC4-86BC-50E81EDFEF60}"/>
              </a:ext>
            </a:extLst>
          </p:cNvPr>
          <p:cNvSpPr>
            <a:spLocks noGrp="1"/>
          </p:cNvSpPr>
          <p:nvPr>
            <p:ph idx="1"/>
          </p:nvPr>
        </p:nvSpPr>
        <p:spPr/>
        <p:txBody>
          <a:bodyPr>
            <a:normAutofit lnSpcReduction="10000"/>
          </a:bodyPr>
          <a:lstStyle/>
          <a:p>
            <a:r>
              <a:rPr lang="en-US" altLang="ja-JP" b="1" dirty="0"/>
              <a:t>Summary</a:t>
            </a:r>
          </a:p>
          <a:p>
            <a:pPr lvl="1"/>
            <a:r>
              <a:rPr kumimoji="1" lang="en-US" altLang="ja-JP" dirty="0"/>
              <a:t> RAN4 receive RAN2 LS on capability of intra-band FDD </a:t>
            </a:r>
            <a:r>
              <a:rPr lang="en-US" altLang="ja-JP" dirty="0"/>
              <a:t>EN-DC (R2-1801633)</a:t>
            </a:r>
          </a:p>
          <a:p>
            <a:pPr lvl="2"/>
            <a:r>
              <a:rPr lang="en-US" altLang="ja-JP" i="1" dirty="0"/>
              <a:t>RAN2 has discussed UE capability </a:t>
            </a:r>
            <a:r>
              <a:rPr lang="en-US" altLang="ja-JP" i="1" dirty="0" err="1"/>
              <a:t>signalling</a:t>
            </a:r>
            <a:r>
              <a:rPr lang="en-US" altLang="ja-JP" i="1" dirty="0"/>
              <a:t> on FDD-FDD intra-band LTE-NR DC. It was agreed that “In intra-band FDD EN-DC, a single capability bit is introduced to indicate if the UE supports asynchronous/synchronous operation.” at RAN2#100. However during the email discussion implementing the agreement into the specification and at RAN2 NR Ad-Hoc, companies raised the question whether this UE capability needs to be </a:t>
            </a:r>
            <a:r>
              <a:rPr lang="en-US" altLang="ja-JP" i="1" dirty="0" err="1"/>
              <a:t>signalled</a:t>
            </a:r>
            <a:r>
              <a:rPr lang="en-US" altLang="ja-JP" i="1" dirty="0"/>
              <a:t> per band combination (BC) or per UE </a:t>
            </a:r>
            <a:r>
              <a:rPr lang="en-US" altLang="ja-JP" i="1" dirty="0" err="1"/>
              <a:t>signalling</a:t>
            </a:r>
            <a:r>
              <a:rPr lang="en-US" altLang="ja-JP" i="1" dirty="0"/>
              <a:t> is sufficient. </a:t>
            </a:r>
          </a:p>
          <a:p>
            <a:pPr lvl="2"/>
            <a:endParaRPr lang="en-US" altLang="ja-JP" i="1" dirty="0"/>
          </a:p>
          <a:p>
            <a:pPr lvl="2"/>
            <a:r>
              <a:rPr lang="en-US" altLang="ja-JP" i="1" dirty="0"/>
              <a:t>Q1: Should the UE capability indicating the support of FDD-FDD intra-band LTE-NR DC be per BC or per UE?</a:t>
            </a:r>
          </a:p>
          <a:p>
            <a:pPr lvl="2"/>
            <a:endParaRPr lang="en-US" altLang="ja-JP" dirty="0"/>
          </a:p>
          <a:p>
            <a:r>
              <a:rPr lang="en-US" altLang="ja-JP" b="1" dirty="0">
                <a:solidFill>
                  <a:srgbClr val="FF0000"/>
                </a:solidFill>
              </a:rPr>
              <a:t>Proposal 6:</a:t>
            </a:r>
          </a:p>
          <a:p>
            <a:pPr lvl="1"/>
            <a:r>
              <a:rPr lang="en-US" altLang="ja-JP" b="1" dirty="0">
                <a:solidFill>
                  <a:srgbClr val="FF0000"/>
                </a:solidFill>
              </a:rPr>
              <a:t>For capability of FDD-FDD intra-band LTE-NR DC </a:t>
            </a:r>
            <a:endParaRPr kumimoji="1" lang="en-US" altLang="ja-JP" b="1" dirty="0">
              <a:solidFill>
                <a:srgbClr val="FF0000"/>
              </a:solidFill>
            </a:endParaRPr>
          </a:p>
          <a:p>
            <a:pPr lvl="2"/>
            <a:r>
              <a:rPr kumimoji="1" lang="en-US" altLang="ja-JP" b="1" dirty="0">
                <a:solidFill>
                  <a:srgbClr val="FF0000"/>
                </a:solidFill>
              </a:rPr>
              <a:t>Option1: Per band combination</a:t>
            </a:r>
          </a:p>
          <a:p>
            <a:pPr lvl="2"/>
            <a:r>
              <a:rPr lang="en-US" altLang="ja-JP" b="1" dirty="0">
                <a:solidFill>
                  <a:srgbClr val="FF0000"/>
                </a:solidFill>
              </a:rPr>
              <a:t>Option2: Type 4 (per UE)</a:t>
            </a:r>
            <a:endParaRPr kumimoji="1" lang="ja-JP" altLang="en-US" b="1" dirty="0">
              <a:solidFill>
                <a:srgbClr val="FF0000"/>
              </a:solidFill>
            </a:endParaRPr>
          </a:p>
        </p:txBody>
      </p:sp>
      <p:sp>
        <p:nvSpPr>
          <p:cNvPr id="3" name="タイトル 2">
            <a:extLst>
              <a:ext uri="{FF2B5EF4-FFF2-40B4-BE49-F238E27FC236}">
                <a16:creationId xmlns:a16="http://schemas.microsoft.com/office/drawing/2014/main" id="{C2B28B0A-6863-4452-BA9A-FF770E0AFF7D}"/>
              </a:ext>
            </a:extLst>
          </p:cNvPr>
          <p:cNvSpPr>
            <a:spLocks noGrp="1"/>
          </p:cNvSpPr>
          <p:nvPr>
            <p:ph type="title"/>
          </p:nvPr>
        </p:nvSpPr>
        <p:spPr/>
        <p:txBody>
          <a:bodyPr/>
          <a:lstStyle/>
          <a:p>
            <a:r>
              <a:rPr kumimoji="1" lang="en-US" altLang="ja-JP" dirty="0"/>
              <a:t>x</a:t>
            </a:r>
            <a:r>
              <a:rPr lang="en-US" altLang="ja-JP" dirty="0"/>
              <a:t>. FDD-FDD intra-band LTE-NR DC</a:t>
            </a:r>
            <a:endParaRPr kumimoji="1" lang="ja-JP" altLang="en-US" dirty="0"/>
          </a:p>
        </p:txBody>
      </p:sp>
    </p:spTree>
    <p:extLst>
      <p:ext uri="{BB962C8B-B14F-4D97-AF65-F5344CB8AC3E}">
        <p14:creationId xmlns:p14="http://schemas.microsoft.com/office/powerpoint/2010/main" val="293587646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3674</TotalTime>
  <Words>3351</Words>
  <Application>Microsoft Office PowerPoint</Application>
  <PresentationFormat>ワイド画面</PresentationFormat>
  <Paragraphs>469</Paragraphs>
  <Slides>32</Slides>
  <Notes>2</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32</vt:i4>
      </vt:variant>
    </vt:vector>
  </HeadingPairs>
  <TitlesOfParts>
    <vt:vector size="43" baseType="lpstr">
      <vt:lpstr>Malgun Gothic</vt:lpstr>
      <vt:lpstr>ＭＳ Ｐゴシック</vt:lpstr>
      <vt:lpstr>ＭＳ 明朝</vt:lpstr>
      <vt:lpstr>游ゴシック</vt:lpstr>
      <vt:lpstr>游ゴシック Light</vt:lpstr>
      <vt:lpstr>Arial</vt:lpstr>
      <vt:lpstr>Calibri</vt:lpstr>
      <vt:lpstr>Century</vt:lpstr>
      <vt:lpstr>Times New Roman</vt:lpstr>
      <vt:lpstr>Wingdings</vt:lpstr>
      <vt:lpstr>Office テーマ</vt:lpstr>
      <vt:lpstr>Summary of email discussion on UE feature list in RAN4</vt:lpstr>
      <vt:lpstr>Background</vt:lpstr>
      <vt:lpstr>1. 60kHz of subcarrier spacing for FR1</vt:lpstr>
      <vt:lpstr>Capabilities for EN-DC/CA</vt:lpstr>
      <vt:lpstr>2. Maximum channel bandwidth</vt:lpstr>
      <vt:lpstr>5. Mixed numerologies for CA</vt:lpstr>
      <vt:lpstr>10. Non-contiguous intra-band CA frequency span</vt:lpstr>
      <vt:lpstr>4. Simultaneous reception and transmission for inter band CA or EN-DC (TDD-TDD or TDD-FDD)</vt:lpstr>
      <vt:lpstr>x. FDD-FDD intra-band LTE-NR DC</vt:lpstr>
      <vt:lpstr>Capabilities for RRM</vt:lpstr>
      <vt:lpstr>3. Simultaneous reception of data and SS block with different numerologies</vt:lpstr>
      <vt:lpstr>Capabilities for modulation order</vt:lpstr>
      <vt:lpstr>12. 64QAM modulation for FR2 PDSCH</vt:lpstr>
      <vt:lpstr>14. 64QAM for PUSCH</vt:lpstr>
      <vt:lpstr>15. 256QAM for PDSCH</vt:lpstr>
      <vt:lpstr>16. 256QAM for PUSCH</vt:lpstr>
      <vt:lpstr>13. pi/2-BPSK for PUSCH</vt:lpstr>
      <vt:lpstr>18. pi/2-BPSK for PUCCH format 3/4</vt:lpstr>
      <vt:lpstr>Other capabilities</vt:lpstr>
      <vt:lpstr>21. Number of MIMO layers</vt:lpstr>
      <vt:lpstr>6. Number of Rx/Tx ports</vt:lpstr>
      <vt:lpstr>9. BWP switching delay</vt:lpstr>
      <vt:lpstr>17. Extended CP</vt:lpstr>
      <vt:lpstr>19. Non-contiguous UL CP-OFDM</vt:lpstr>
      <vt:lpstr>11. PA calibration gap</vt:lpstr>
      <vt:lpstr>20. 1-symbol GP for 120KHz SCS in unpaired spectrum</vt:lpstr>
      <vt:lpstr> 24. UE power class </vt:lpstr>
      <vt:lpstr>Capabilities for LTE/NR coexistence</vt:lpstr>
      <vt:lpstr>22. 7.5kHz UL raster shift</vt:lpstr>
      <vt:lpstr>8. “Switching time between LTE UL and NR UL for EN-DC with LTE-NR coexistence in UL sharing from UE perspective”</vt:lpstr>
      <vt:lpstr>8. “Support of UL sharing from UE perspective”</vt:lpstr>
      <vt:lpstr>23. Supplemental uplink related features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佐野洋介</dc:creator>
  <cp:keywords>CTPClassification=CTP_NT</cp:keywords>
  <cp:lastModifiedBy>佐野洋介</cp:lastModifiedBy>
  <cp:revision>148</cp:revision>
  <dcterms:created xsi:type="dcterms:W3CDTF">2018-02-12T08:55:33Z</dcterms:created>
  <dcterms:modified xsi:type="dcterms:W3CDTF">2018-02-19T19:30:44Z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b226ebcc-48a3-404f-8165-ace3ae2556a0</vt:lpwstr>
  </property>
  <property fmtid="{D5CDD505-2E9C-101B-9397-08002B2CF9AE}" pid="3" name="CTP_TimeStamp">
    <vt:lpwstr>2018-02-16 20:08:40Z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