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77" r:id="rId3"/>
    <p:sldId id="292" r:id="rId4"/>
    <p:sldId id="295" r:id="rId5"/>
    <p:sldId id="293" r:id="rId6"/>
    <p:sldId id="285" r:id="rId7"/>
    <p:sldId id="289" r:id="rId8"/>
    <p:sldId id="290" r:id="rId9"/>
    <p:sldId id="291" r:id="rId10"/>
    <p:sldId id="29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9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4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62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01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194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276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32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5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de-DE" sz="4800" dirty="0" smtClean="0"/>
              <a:t>FR2 REFSENS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Intel Corporation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R4-1714354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 Meeting #85</a:t>
            </a:r>
            <a:endParaRPr lang="en-GB" b="1" dirty="0"/>
          </a:p>
          <a:p>
            <a:r>
              <a:rPr lang="en-GB" b="1" dirty="0" smtClean="0"/>
              <a:t>Reno, Nevada, USA, November 27 – December 1, </a:t>
            </a:r>
            <a:r>
              <a:rPr lang="en-GB" b="1" dirty="0"/>
              <a:t>2017</a:t>
            </a:r>
          </a:p>
          <a:p>
            <a:r>
              <a:rPr lang="en-GB" b="1" dirty="0"/>
              <a:t>Agenda</a:t>
            </a:r>
            <a:r>
              <a:rPr lang="en-GB" b="1" dirty="0" smtClean="0"/>
              <a:t>: 9.4.4.1.2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62486"/>
              </p:ext>
            </p:extLst>
          </p:nvPr>
        </p:nvGraphicFramePr>
        <p:xfrm>
          <a:off x="1121998" y="1838402"/>
          <a:ext cx="9959988" cy="2057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5606"/>
                <a:gridCol w="1132764"/>
                <a:gridCol w="3459590"/>
                <a:gridCol w="5002028"/>
              </a:tblGrid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Tdoc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Source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R4-1713678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 Testing REFSENS using OTA for FR2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Rohde &amp; Schwarz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R4-1712935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NR FR2 UE REFSENS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MediaTek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[3]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R4-1713696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Array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antenna receiver characteristics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Sony, Ericsson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[4]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R4-1712319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power class for FR2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Intel, Apple, OPPO, Samsung, LGE, Xiaomi, MediaTek, Motorola, Huawei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R4-1712321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REFSENS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Intel,</a:t>
                      </a:r>
                      <a:r>
                        <a:rPr lang="en-US" sz="1400" baseline="0" dirty="0" smtClean="0">
                          <a:effectLst/>
                        </a:rPr>
                        <a:t> Apple, LGE, OPPO, Xiaomi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[6]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R4-1712924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mmWave</a:t>
                      </a:r>
                      <a:r>
                        <a:rPr lang="en-US" sz="1400" baseline="0" dirty="0" smtClean="0">
                          <a:effectLst/>
                        </a:rPr>
                        <a:t> smartphone EIS results update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Huawei, HiSilicon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[7]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R4-1714031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mmW UE Sensitivity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Qualcomm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RAN4 #85, FR2 REFSENS definition was discussed. Overall, there is agreement on using beam peak EIS for definition, but alignment on some parameters used in the sensitivity equation is needed</a:t>
            </a:r>
          </a:p>
          <a:p>
            <a:pPr lvl="1"/>
            <a:r>
              <a:rPr lang="en-US" dirty="0"/>
              <a:t>There was significant variation in the reported </a:t>
            </a:r>
            <a:r>
              <a:rPr lang="en-US" b="1" dirty="0"/>
              <a:t>diversity gain</a:t>
            </a:r>
            <a:r>
              <a:rPr lang="en-US" dirty="0"/>
              <a:t> </a:t>
            </a:r>
            <a:r>
              <a:rPr lang="en-US" dirty="0" smtClean="0"/>
              <a:t>values</a:t>
            </a:r>
          </a:p>
          <a:p>
            <a:pPr lvl="1"/>
            <a:r>
              <a:rPr lang="en-US" dirty="0" smtClean="0"/>
              <a:t>Using a table with greater granularity on loss terms included in the total </a:t>
            </a:r>
            <a:r>
              <a:rPr lang="en-US" b="1" dirty="0" smtClean="0"/>
              <a:t>Implementation Loss</a:t>
            </a:r>
            <a:r>
              <a:rPr lang="en-US" dirty="0" smtClean="0"/>
              <a:t> will help companies agree on a value</a:t>
            </a:r>
          </a:p>
          <a:p>
            <a:r>
              <a:rPr lang="en-US" dirty="0" smtClean="0"/>
              <a:t>A summary of reported values is presented, as well as options for choosing a beam peak EIS value</a:t>
            </a:r>
          </a:p>
          <a:p>
            <a:r>
              <a:rPr lang="en-US" dirty="0" smtClean="0"/>
              <a:t>How to test REFSENS using OTA was also discussed [1]. The approved document proposes choosing between three different approaches.</a:t>
            </a:r>
          </a:p>
          <a:p>
            <a:pPr lvl="1"/>
            <a:r>
              <a:rPr lang="en-US" dirty="0" smtClean="0"/>
              <a:t>Agreement on which approach to use is pending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Way Forward – Work Plan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65978" y="1847341"/>
            <a:ext cx="10279781" cy="2020234"/>
          </a:xfrm>
        </p:spPr>
        <p:txBody>
          <a:bodyPr>
            <a:noAutofit/>
          </a:bodyPr>
          <a:lstStyle/>
          <a:p>
            <a:pPr algn="just"/>
            <a:r>
              <a:rPr lang="en-GB" sz="2400" dirty="0" smtClean="0"/>
              <a:t>Align on equation parameters for beam peak EIS calculation</a:t>
            </a:r>
          </a:p>
          <a:p>
            <a:pPr lvl="1" algn="just"/>
            <a:r>
              <a:rPr lang="en-GB" sz="2000" dirty="0" smtClean="0"/>
              <a:t>Use the table in slide 5 as guideline for accounted losses in </a:t>
            </a:r>
            <a:r>
              <a:rPr lang="en-GB" sz="2000" b="1" dirty="0" smtClean="0"/>
              <a:t>Implementation Loss </a:t>
            </a:r>
            <a:r>
              <a:rPr lang="en-GB" sz="2000" dirty="0" smtClean="0"/>
              <a:t>parameter</a:t>
            </a:r>
          </a:p>
          <a:p>
            <a:pPr lvl="1" algn="just"/>
            <a:r>
              <a:rPr lang="en-GB" sz="2000" dirty="0" smtClean="0"/>
              <a:t>Agree on diversity gain value based on points made [2,3]</a:t>
            </a:r>
          </a:p>
          <a:p>
            <a:pPr algn="just"/>
            <a:r>
              <a:rPr lang="en-US" sz="2400" dirty="0" smtClean="0"/>
              <a:t>Discuss </a:t>
            </a:r>
            <a:r>
              <a:rPr lang="en-US" sz="2400" dirty="0"/>
              <a:t>updated values and finalize beam peak EIS definition in </a:t>
            </a:r>
            <a:r>
              <a:rPr lang="en-US" sz="2400" dirty="0">
                <a:solidFill>
                  <a:srgbClr val="FF0000"/>
                </a:solidFill>
              </a:rPr>
              <a:t>RAN4 AH #1801</a:t>
            </a:r>
            <a:r>
              <a:rPr lang="en-US" sz="2400" dirty="0"/>
              <a:t>. The options for requirement definition are: </a:t>
            </a:r>
          </a:p>
          <a:p>
            <a:pPr lvl="1" algn="just"/>
            <a:r>
              <a:rPr lang="en-US" sz="2000" dirty="0"/>
              <a:t>Option 1: Maximum across all companies</a:t>
            </a:r>
          </a:p>
          <a:p>
            <a:pPr lvl="1" algn="just"/>
            <a:r>
              <a:rPr lang="en-US" sz="2000" dirty="0"/>
              <a:t>Option 2: Average across all companies</a:t>
            </a:r>
          </a:p>
          <a:p>
            <a:pPr lvl="1" algn="just"/>
            <a:r>
              <a:rPr lang="en-US" sz="2000" dirty="0"/>
              <a:t>Option 3: </a:t>
            </a:r>
            <a:r>
              <a:rPr lang="en-US" sz="2000" dirty="0" err="1"/>
              <a:t>XX</a:t>
            </a:r>
            <a:r>
              <a:rPr lang="en-US" sz="2000" baseline="30000" dirty="0" err="1"/>
              <a:t>th</a:t>
            </a:r>
            <a:r>
              <a:rPr lang="en-US" sz="2000" dirty="0"/>
              <a:t> percentile of CDF of proposals</a:t>
            </a:r>
            <a:endParaRPr lang="en-US" sz="2400" dirty="0" smtClean="0"/>
          </a:p>
          <a:p>
            <a:pPr algn="just"/>
            <a:r>
              <a:rPr lang="en-US" sz="2400" dirty="0"/>
              <a:t>For testability, discussion and agreement on an approach to take place during </a:t>
            </a:r>
            <a:r>
              <a:rPr lang="en-US" sz="2400" dirty="0">
                <a:solidFill>
                  <a:srgbClr val="FF0000"/>
                </a:solidFill>
              </a:rPr>
              <a:t>RAN4 AH #1801</a:t>
            </a:r>
            <a:r>
              <a:rPr lang="en-US" sz="2400" dirty="0"/>
              <a:t>. The three </a:t>
            </a:r>
            <a:r>
              <a:rPr lang="en-US" sz="2400" dirty="0" smtClean="0"/>
              <a:t>proposed approaches </a:t>
            </a:r>
            <a:r>
              <a:rPr lang="en-US" sz="2400" dirty="0"/>
              <a:t>are </a:t>
            </a:r>
            <a:r>
              <a:rPr lang="en-US" sz="2400" dirty="0" smtClean="0"/>
              <a:t>found in slide 4.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661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Way Forward – Work </a:t>
            </a:r>
            <a:r>
              <a:rPr lang="en-US" dirty="0" smtClean="0">
                <a:solidFill>
                  <a:srgbClr val="FF0000"/>
                </a:solidFill>
              </a:rPr>
              <a:t>Plan (2)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37207"/>
              </p:ext>
            </p:extLst>
          </p:nvPr>
        </p:nvGraphicFramePr>
        <p:xfrm>
          <a:off x="1066800" y="1844584"/>
          <a:ext cx="9946341" cy="4252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7255"/>
                <a:gridCol w="1192477"/>
                <a:gridCol w="7886609"/>
              </a:tblGrid>
              <a:tr h="247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Approach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Test Point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Procedure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24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1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(</a:t>
                      </a: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peak,q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>
                          <a:effectLst/>
                        </a:rPr>
                        <a:t> </a:t>
                      </a:r>
                      <a:r>
                        <a:rPr lang="en-GB" sz="1400" baseline="-25000" dirty="0" err="1">
                          <a:effectLst/>
                        </a:rPr>
                        <a:t>peak,q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&amp;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(</a:t>
                      </a: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peak,f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>
                          <a:effectLst/>
                        </a:rPr>
                        <a:t> </a:t>
                      </a:r>
                      <a:r>
                        <a:rPr lang="en-GB" sz="1400" baseline="-25000" dirty="0" err="1">
                          <a:effectLst/>
                        </a:rPr>
                        <a:t>peak,f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q-polarization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Adjust the test signal power so that the power of the q-polarization at the centre of the quiet zone matches the REFSENS power level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the throughput meets/exceeds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f-polarization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Adjust the test signal power so that the power of the f-polarization at the centre of the quiet zone matches the REFSENS power level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the throughput meets/exceeds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Whether the REFSENS test case has passed with just one pass or two passes is TBD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2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peak,i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 err="1">
                          <a:effectLst/>
                        </a:rPr>
                        <a:t>peak,i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 smtClean="0">
                          <a:effectLst/>
                        </a:rPr>
                        <a:t>Position </a:t>
                      </a:r>
                      <a:r>
                        <a:rPr lang="en-GB" sz="1150" dirty="0">
                          <a:effectLst/>
                        </a:rPr>
                        <a:t>the UE so that the peak gain for the strongest individual 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Adjust the test signal power so that the power at the centre of the quiet zone matches the REFSENS power level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the throughput meets/exceeds the requirements for the specified reference measurement channel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24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3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peak,T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 err="1">
                          <a:effectLst/>
                        </a:rPr>
                        <a:t>peak,T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q-polarization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Measure the 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q</a:t>
                      </a:r>
                      <a:r>
                        <a:rPr lang="en-GB" sz="1150" dirty="0">
                          <a:effectLst/>
                        </a:rPr>
                        <a:t> for q-polarization, i.e., the power level for the q-polarization at which the throughput 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f-polarization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Measure the 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f</a:t>
                      </a:r>
                      <a:r>
                        <a:rPr lang="en-GB" sz="1150" dirty="0">
                          <a:effectLst/>
                        </a:rPr>
                        <a:t> for f-polarization, i.e., the power level for the f-polarization at which the throughput 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Calculate the resulting EIS for the total component </a:t>
                      </a:r>
                      <a:br>
                        <a:rPr lang="en-GB" sz="1150" dirty="0">
                          <a:effectLst/>
                        </a:rPr>
                      </a:br>
                      <a:r>
                        <a:rPr lang="en-GB" sz="1150" dirty="0">
                          <a:effectLst/>
                        </a:rPr>
                        <a:t>EIS</a:t>
                      </a:r>
                      <a:r>
                        <a:rPr lang="en-GB" sz="1150" baseline="-25000" dirty="0">
                          <a:effectLst/>
                        </a:rPr>
                        <a:t>T</a:t>
                      </a:r>
                      <a:r>
                        <a:rPr lang="en-GB" sz="1150" dirty="0">
                          <a:effectLst/>
                        </a:rPr>
                        <a:t>=[1/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q</a:t>
                      </a:r>
                      <a:r>
                        <a:rPr lang="en-GB" sz="1150" dirty="0">
                          <a:effectLst/>
                        </a:rPr>
                        <a:t> +1/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f</a:t>
                      </a:r>
                      <a:r>
                        <a:rPr lang="en-GB" sz="1150" dirty="0">
                          <a:effectLst/>
                        </a:rPr>
                        <a:t>]</a:t>
                      </a:r>
                      <a:r>
                        <a:rPr lang="en-GB" sz="1150" baseline="30000" dirty="0">
                          <a:effectLst/>
                        </a:rPr>
                        <a:t>-1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REFSENS meets/exceeds EIS</a:t>
                      </a:r>
                      <a:r>
                        <a:rPr lang="en-GB" sz="1150" baseline="-25000" dirty="0">
                          <a:effectLst/>
                        </a:rPr>
                        <a:t>T</a:t>
                      </a:r>
                      <a:r>
                        <a:rPr lang="en-GB" sz="1150" dirty="0">
                          <a:effectLst/>
                        </a:rPr>
                        <a:t> 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617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Loss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8637"/>
              </p:ext>
            </p:extLst>
          </p:nvPr>
        </p:nvGraphicFramePr>
        <p:xfrm>
          <a:off x="1844842" y="2946563"/>
          <a:ext cx="8502316" cy="289928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77905"/>
                <a:gridCol w="6624411"/>
              </a:tblGrid>
              <a:tr h="36576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Parameter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Comments</a:t>
                      </a:r>
                      <a:endParaRPr lang="en-US" sz="16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+mn-lt"/>
                        </a:rPr>
                        <a:t>Mismatch and transmission line loss</a:t>
                      </a:r>
                      <a:endParaRPr lang="en-US" sz="16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Array topology dependent, material dependent, transmission line design dependent; includes impact of load pull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+mn-lt"/>
                        </a:rPr>
                        <a:t>Beam forming loss (phase shifter</a:t>
                      </a:r>
                      <a:r>
                        <a:rPr lang="en-US" sz="1600" b="1" baseline="0" dirty="0" smtClean="0">
                          <a:effectLst/>
                          <a:latin typeface="+mn-lt"/>
                        </a:rPr>
                        <a:t> and amplitude error)</a:t>
                      </a:r>
                      <a:endParaRPr lang="en-US" sz="16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Phase shifter quantization and amplitude accuracy dependent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effectLst/>
                          <a:latin typeface="+mn-lt"/>
                        </a:rPr>
                        <a:t>Form factor integration</a:t>
                      </a:r>
                      <a:endParaRPr lang="en-US" sz="1600" b="1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Losses due to integrating the antenna array within a form factor spanning a variety of potential placements and materials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Module/assembly variations</a:t>
                      </a:r>
                      <a:endParaRPr lang="en-US" sz="1600" b="1" i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Includes fabrication tolerances, registration and alignment issues for the design, as well as any substrate irregularities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8"/>
          <p:cNvSpPr>
            <a:spLocks noGrp="1"/>
          </p:cNvSpPr>
          <p:nvPr>
            <p:ph idx="1"/>
          </p:nvPr>
        </p:nvSpPr>
        <p:spPr>
          <a:xfrm>
            <a:off x="869726" y="1702963"/>
            <a:ext cx="10279781" cy="202023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sz="2400" dirty="0" smtClean="0"/>
              <a:t>The table below, provides details on the parameters included in the </a:t>
            </a:r>
            <a:r>
              <a:rPr lang="en-GB" sz="2400" b="1" dirty="0" smtClean="0"/>
              <a:t>Implementation Loss</a:t>
            </a:r>
            <a:r>
              <a:rPr lang="en-GB" sz="2400" dirty="0" smtClean="0"/>
              <a:t> term [4]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843832" y="2864110"/>
            <a:ext cx="8503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69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685929" cy="1325563"/>
          </a:xfrm>
        </p:spPr>
        <p:txBody>
          <a:bodyPr>
            <a:normAutofit/>
          </a:bodyPr>
          <a:lstStyle/>
          <a:p>
            <a:r>
              <a:rPr lang="en-US" sz="4300" dirty="0" smtClean="0"/>
              <a:t>Summary of proposed beam peak EIS @ 28 GHz</a:t>
            </a:r>
            <a:endParaRPr lang="en-US" sz="43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393488"/>
              </p:ext>
            </p:extLst>
          </p:nvPr>
        </p:nvGraphicFramePr>
        <p:xfrm>
          <a:off x="1845259" y="2118196"/>
          <a:ext cx="8503920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8880"/>
                <a:gridCol w="1207008"/>
                <a:gridCol w="1207008"/>
                <a:gridCol w="1207008"/>
                <a:gridCol w="1207008"/>
                <a:gridCol w="1207008"/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LGE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 [6]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MediaTek [2]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[7]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kTB/Hz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10log(Rx BW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76.77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Effective realized antenna array gain [dB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 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4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Diversity Gain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2.2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2.2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SNR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-1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NF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Implementation Loss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9.6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8.5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6.7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Form factor de-sense (FFD)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Sensitivity EIS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-87.61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-91.93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-91.01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-89.31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-92.11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314320" y="2045962"/>
            <a:ext cx="6035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855689" y="4773710"/>
            <a:ext cx="6350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30000" dirty="0"/>
              <a:t>1</a:t>
            </a:r>
            <a:r>
              <a:rPr lang="en-US" sz="1600" dirty="0" smtClean="0"/>
              <a:t> Effective realized antenna array gain </a:t>
            </a:r>
            <a:r>
              <a:rPr lang="en-GB" sz="1600" dirty="0"/>
              <a:t>includes realized array gain + roll-off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8017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685929" cy="1325563"/>
          </a:xfrm>
        </p:spPr>
        <p:txBody>
          <a:bodyPr>
            <a:normAutofit/>
          </a:bodyPr>
          <a:lstStyle/>
          <a:p>
            <a:r>
              <a:rPr lang="en-US" sz="4300" dirty="0" smtClean="0"/>
              <a:t>Summary of proposed EIS @ 28 GHz – </a:t>
            </a:r>
            <a:r>
              <a:rPr lang="en-US" sz="4300" dirty="0" err="1" smtClean="0"/>
              <a:t>Div</a:t>
            </a:r>
            <a:r>
              <a:rPr lang="en-US" sz="4300" dirty="0" smtClean="0"/>
              <a:t> G = 0</a:t>
            </a:r>
            <a:endParaRPr lang="en-US" sz="43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821190"/>
              </p:ext>
            </p:extLst>
          </p:nvPr>
        </p:nvGraphicFramePr>
        <p:xfrm>
          <a:off x="1845259" y="2118196"/>
          <a:ext cx="8503920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8880"/>
                <a:gridCol w="1207008"/>
                <a:gridCol w="1207008"/>
                <a:gridCol w="1207008"/>
                <a:gridCol w="1207008"/>
                <a:gridCol w="1207008"/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LGE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 [6]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MediaTek [2]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[7]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kTB/Hz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10log(Rx BW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76.77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Effective realized antenna array gain [dB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 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Diversity Gain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SNR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-1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NF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Implementation Loss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9.6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8.5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6.7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Form factor de-sense (FFD)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-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Sensitivity EIS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400" b="1" dirty="0" smtClean="0">
                          <a:effectLst/>
                          <a:latin typeface="+mn-lt"/>
                        </a:rPr>
                        <a:t>85.41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-89.73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-90.01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-89.31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-92.11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314320" y="2049956"/>
            <a:ext cx="6035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55689" y="4773710"/>
            <a:ext cx="6350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30000" dirty="0"/>
              <a:t>1</a:t>
            </a:r>
            <a:r>
              <a:rPr lang="en-US" sz="1600" dirty="0" smtClean="0"/>
              <a:t> Effective realized antenna array gain </a:t>
            </a:r>
            <a:r>
              <a:rPr lang="en-GB" sz="1600" dirty="0"/>
              <a:t>includes realized array gain + roll-off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2242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685929" cy="1325563"/>
          </a:xfrm>
        </p:spPr>
        <p:txBody>
          <a:bodyPr>
            <a:normAutofit/>
          </a:bodyPr>
          <a:lstStyle/>
          <a:p>
            <a:r>
              <a:rPr lang="en-US" sz="4300" dirty="0" smtClean="0"/>
              <a:t>Summary of proposed beam peak EIS @ 39 GHz</a:t>
            </a:r>
            <a:endParaRPr lang="en-US" sz="43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928323"/>
              </p:ext>
            </p:extLst>
          </p:nvPr>
        </p:nvGraphicFramePr>
        <p:xfrm>
          <a:off x="1845259" y="2118196"/>
          <a:ext cx="8494776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8880"/>
                <a:gridCol w="1207008"/>
                <a:gridCol w="1207008"/>
                <a:gridCol w="1207008"/>
                <a:gridCol w="1207008"/>
                <a:gridCol w="1197864"/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LGE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 [6]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MediaTek [2]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[7]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kTB/Hz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10log(Rx BW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76.77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Effective realized antenna array gain [dB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 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Diversity Gain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2.2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2.2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SNR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NF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11.6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Implementation Loss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10.9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9.5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5.0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Form factor de-sense (FFD)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Sensitivity EIS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400" b="1" dirty="0" smtClean="0">
                          <a:effectLst/>
                          <a:latin typeface="+mn-lt"/>
                        </a:rPr>
                        <a:t>84.81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-88.93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-88.01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-88.31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-91.81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314320" y="2045962"/>
            <a:ext cx="6035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55689" y="4773710"/>
            <a:ext cx="6350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30000" dirty="0"/>
              <a:t>1</a:t>
            </a:r>
            <a:r>
              <a:rPr lang="en-US" sz="1600" dirty="0" smtClean="0"/>
              <a:t> Effective realized antenna array gain </a:t>
            </a:r>
            <a:r>
              <a:rPr lang="en-GB" sz="1600" dirty="0"/>
              <a:t>includes realized array gain + roll-off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9359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03341" cy="1325563"/>
          </a:xfrm>
        </p:spPr>
        <p:txBody>
          <a:bodyPr>
            <a:normAutofit/>
          </a:bodyPr>
          <a:lstStyle/>
          <a:p>
            <a:r>
              <a:rPr lang="en-US" sz="4300" dirty="0" smtClean="0"/>
              <a:t>Summary of proposed EIS @ 39 GHz – </a:t>
            </a:r>
            <a:r>
              <a:rPr lang="en-US" sz="4300" dirty="0" err="1" smtClean="0"/>
              <a:t>Div</a:t>
            </a:r>
            <a:r>
              <a:rPr lang="en-US" sz="4300" dirty="0" smtClean="0"/>
              <a:t> G = 0</a:t>
            </a:r>
            <a:endParaRPr lang="en-US" sz="43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544117"/>
              </p:ext>
            </p:extLst>
          </p:nvPr>
        </p:nvGraphicFramePr>
        <p:xfrm>
          <a:off x="1845259" y="2118196"/>
          <a:ext cx="8503920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8880"/>
                <a:gridCol w="1207008"/>
                <a:gridCol w="1207008"/>
                <a:gridCol w="1207008"/>
                <a:gridCol w="1207008"/>
                <a:gridCol w="1207008"/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LGE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 [6]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MediaTek [2]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[7]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kTB/Hz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10log(Rx BW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76.77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Effective realized antenna array gain [dB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 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Diversity Gain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SNR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NF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11.6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Implementation Loss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10.9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9.5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5.0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Form factor de-sense (FFD)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Sensitivity EIS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400" b="1" dirty="0" smtClean="0">
                          <a:effectLst/>
                          <a:latin typeface="+mn-lt"/>
                        </a:rPr>
                        <a:t>82.61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-86.73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-87.01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-88.31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-91.81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314320" y="2049956"/>
            <a:ext cx="6035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55689" y="4773710"/>
            <a:ext cx="6350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30000" dirty="0"/>
              <a:t>1</a:t>
            </a:r>
            <a:r>
              <a:rPr lang="en-US" sz="1600" dirty="0" smtClean="0"/>
              <a:t> Effective realized antenna array gain </a:t>
            </a:r>
            <a:r>
              <a:rPr lang="en-GB" sz="1600" dirty="0"/>
              <a:t>includes realized array gain + roll-off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2527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22271</TotalTime>
  <Words>1379</Words>
  <Application>Microsoft Office PowerPoint</Application>
  <PresentationFormat>Widescreen</PresentationFormat>
  <Paragraphs>348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MS PGothic</vt:lpstr>
      <vt:lpstr>SimSun</vt:lpstr>
      <vt:lpstr>Arial</vt:lpstr>
      <vt:lpstr>Calibri</vt:lpstr>
      <vt:lpstr>Calibri Light</vt:lpstr>
      <vt:lpstr>Intel Clear</vt:lpstr>
      <vt:lpstr>Times New Roman</vt:lpstr>
      <vt:lpstr>Office Theme</vt:lpstr>
      <vt:lpstr>WF on FR2 REFSENS</vt:lpstr>
      <vt:lpstr>Background</vt:lpstr>
      <vt:lpstr>Way Forward – Work Plan</vt:lpstr>
      <vt:lpstr>Way Forward – Work Plan (2)</vt:lpstr>
      <vt:lpstr>Implementation Loss</vt:lpstr>
      <vt:lpstr>Summary of proposed beam peak EIS @ 28 GHz</vt:lpstr>
      <vt:lpstr>Summary of proposed EIS @ 28 GHz – Div G = 0</vt:lpstr>
      <vt:lpstr>Summary of proposed beam peak EIS @ 39 GHz</vt:lpstr>
      <vt:lpstr>Summary of proposed EIS @ 39 GHz – Div G = 0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Vera Lopez, Aida L</cp:lastModifiedBy>
  <cp:revision>480</cp:revision>
  <dcterms:created xsi:type="dcterms:W3CDTF">2017-05-16T04:27:47Z</dcterms:created>
  <dcterms:modified xsi:type="dcterms:W3CDTF">2017-12-01T22:42:09Z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2017-12-01 22:41:59Z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