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63" r:id="rId6"/>
    <p:sldId id="364" r:id="rId7"/>
    <p:sldId id="365" r:id="rId8"/>
    <p:sldId id="357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87234" autoAdjust="0"/>
  </p:normalViewPr>
  <p:slideViewPr>
    <p:cSldViewPr>
      <p:cViewPr varScale="1">
        <p:scale>
          <a:sx n="67" d="100"/>
          <a:sy n="67" d="100"/>
        </p:scale>
        <p:origin x="119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sz="4000" dirty="0" err="1"/>
              <a:t>FeCoMP</a:t>
            </a:r>
            <a:r>
              <a:rPr lang="en-GB" sz="4000" dirty="0"/>
              <a:t> UE </a:t>
            </a:r>
            <a:r>
              <a:rPr lang="en-GB" sz="4000" dirty="0" smtClean="0"/>
              <a:t>Demodulation </a:t>
            </a:r>
            <a:r>
              <a:rPr lang="en-GB" sz="4000" dirty="0"/>
              <a:t>and CSI </a:t>
            </a:r>
            <a:r>
              <a:rPr lang="en-GB" sz="4000" dirty="0" smtClean="0"/>
              <a:t>Reporting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ZTE, Qualcomm,</a:t>
            </a:r>
          </a:p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Huawei</a:t>
            </a:r>
            <a:r>
              <a:rPr lang="en-US" altLang="en-US" sz="2800" smtClean="0">
                <a:solidFill>
                  <a:srgbClr val="898989"/>
                </a:solidFill>
              </a:rPr>
              <a:t>, </a:t>
            </a:r>
            <a:r>
              <a:rPr lang="en-US" altLang="en-US" sz="2800" smtClean="0">
                <a:solidFill>
                  <a:srgbClr val="898989"/>
                </a:solidFill>
              </a:rPr>
              <a:t>HiSilicon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526964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/>
              <a:t>5</a:t>
            </a:r>
            <a:r>
              <a:rPr lang="en-US" altLang="zh-CN" sz="1800" b="1" dirty="0" smtClean="0"/>
              <a:t/>
            </a:r>
            <a:br>
              <a:rPr lang="en-US" altLang="zh-CN" sz="1800" b="1" dirty="0" smtClean="0"/>
            </a:br>
            <a:r>
              <a:rPr lang="en-GB" sz="1800" b="1" dirty="0"/>
              <a:t>Reno, Nevada, USA, 27 November - 1 December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 smtClean="0"/>
              <a:t>8.25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R4-1714260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UE Demodulation Requirements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1800" dirty="0" smtClean="0"/>
              <a:t>Test </a:t>
            </a:r>
            <a:r>
              <a:rPr lang="en-GB" sz="1800" dirty="0"/>
              <a:t>purpose: Verify </a:t>
            </a:r>
            <a:r>
              <a:rPr lang="en-GB" sz="1800" dirty="0" smtClean="0"/>
              <a:t>performance of UE supporting the following functionality:</a:t>
            </a:r>
          </a:p>
          <a:p>
            <a:pPr lvl="1" algn="just"/>
            <a:r>
              <a:rPr lang="en-GB" sz="1400" dirty="0"/>
              <a:t>RAN4 84bis: New QCL assumption for different DM-RS antenna port </a:t>
            </a:r>
            <a:r>
              <a:rPr lang="en-GB" sz="1400" dirty="0" smtClean="0"/>
              <a:t>groups</a:t>
            </a:r>
          </a:p>
          <a:p>
            <a:pPr algn="just"/>
            <a:r>
              <a:rPr lang="en-GB" sz="1800" dirty="0" smtClean="0"/>
              <a:t>RAN4 </a:t>
            </a:r>
            <a:r>
              <a:rPr lang="en-GB" sz="1800" dirty="0"/>
              <a:t>84bis: Scenario</a:t>
            </a:r>
            <a:r>
              <a:rPr lang="en-GB" sz="1800" dirty="0" smtClean="0"/>
              <a:t>: UE receives NC-JT PDSCH from TP1 (serving cell) and TP2</a:t>
            </a:r>
          </a:p>
          <a:p>
            <a:pPr algn="just"/>
            <a:r>
              <a:rPr lang="en-US" sz="1800" dirty="0" smtClean="0"/>
              <a:t>Test cases</a:t>
            </a:r>
            <a:endParaRPr lang="en-GB" sz="1800" dirty="0" smtClean="0"/>
          </a:p>
          <a:p>
            <a:pPr lvl="1" algn="just"/>
            <a:r>
              <a:rPr lang="en-GB" sz="1400" dirty="0" smtClean="0"/>
              <a:t>RAN4 84bis: Test </a:t>
            </a:r>
            <a:r>
              <a:rPr lang="en-GB" sz="1400" dirty="0"/>
              <a:t>#1: 2RX UE receives 2 MIMO layers </a:t>
            </a:r>
            <a:r>
              <a:rPr lang="en-GB" sz="1400" dirty="0" smtClean="0"/>
              <a:t>PDSCH </a:t>
            </a:r>
            <a:r>
              <a:rPr lang="en-GB" sz="1400" dirty="0"/>
              <a:t>(1 MIMO layer per TP)</a:t>
            </a:r>
            <a:endParaRPr lang="en-US" sz="1400" dirty="0"/>
          </a:p>
          <a:p>
            <a:pPr lvl="1" algn="just"/>
            <a:r>
              <a:rPr lang="en-GB" sz="1400" dirty="0"/>
              <a:t>Test #2: 4RX UE, 3 MIMO layers PDSCH </a:t>
            </a:r>
            <a:r>
              <a:rPr lang="en-GB" sz="1400" dirty="0" smtClean="0"/>
              <a:t>(2 </a:t>
            </a:r>
            <a:r>
              <a:rPr lang="en-GB" sz="1400" dirty="0"/>
              <a:t>MIMO layer from TP1 and </a:t>
            </a:r>
            <a:r>
              <a:rPr lang="en-GB" sz="1400" dirty="0" smtClean="0"/>
              <a:t>1 </a:t>
            </a:r>
            <a:r>
              <a:rPr lang="en-GB" sz="1400" dirty="0"/>
              <a:t>MIMO </a:t>
            </a:r>
            <a:r>
              <a:rPr lang="en-GB" sz="1400" dirty="0" smtClean="0"/>
              <a:t>layer </a:t>
            </a:r>
            <a:r>
              <a:rPr lang="en-GB" sz="1400" dirty="0"/>
              <a:t>from TP2)</a:t>
            </a:r>
          </a:p>
          <a:p>
            <a:pPr lvl="1" algn="just"/>
            <a:r>
              <a:rPr lang="en-US" sz="1400" dirty="0"/>
              <a:t>FFS whether to have test with </a:t>
            </a:r>
            <a:r>
              <a:rPr lang="en-US" sz="1400" dirty="0" smtClean="0"/>
              <a:t>4 </a:t>
            </a:r>
            <a:r>
              <a:rPr lang="en-US" sz="1400" dirty="0"/>
              <a:t>MIMO layers PDSCH</a:t>
            </a:r>
            <a:endParaRPr lang="en-GB" sz="1400" dirty="0"/>
          </a:p>
          <a:p>
            <a:pPr algn="just"/>
            <a:r>
              <a:rPr lang="en-GB" sz="1800" dirty="0"/>
              <a:t>Antenna configuration:</a:t>
            </a:r>
            <a:endParaRPr lang="en-US" sz="1800" dirty="0"/>
          </a:p>
          <a:p>
            <a:pPr lvl="1" algn="just"/>
            <a:r>
              <a:rPr lang="en-GB" sz="1400" dirty="0"/>
              <a:t>Test #1: 2x2 ULA </a:t>
            </a:r>
            <a:r>
              <a:rPr lang="en-GB" sz="1400" dirty="0" smtClean="0"/>
              <a:t>low (</a:t>
            </a:r>
            <a:r>
              <a:rPr lang="en-GB" sz="1400" dirty="0"/>
              <a:t>for TP1-UE and </a:t>
            </a:r>
            <a:r>
              <a:rPr lang="en-GB" sz="1400" dirty="0" smtClean="0"/>
              <a:t>TP2-UE links)</a:t>
            </a:r>
            <a:endParaRPr lang="en-US" sz="1400" dirty="0"/>
          </a:p>
          <a:p>
            <a:pPr lvl="1" algn="just"/>
            <a:r>
              <a:rPr lang="en-GB" sz="1400" dirty="0"/>
              <a:t>Test #2: </a:t>
            </a:r>
            <a:r>
              <a:rPr lang="en-GB" sz="1400" dirty="0" smtClean="0"/>
              <a:t>4x4 </a:t>
            </a:r>
            <a:r>
              <a:rPr lang="en-GB" sz="1400" dirty="0"/>
              <a:t>ULA low (for TP1-UE and TP2-UE links)</a:t>
            </a:r>
            <a:endParaRPr lang="en-GB" sz="1400" dirty="0" smtClean="0"/>
          </a:p>
          <a:p>
            <a:pPr algn="just"/>
            <a:r>
              <a:rPr lang="en-GB" sz="1800" dirty="0"/>
              <a:t>Power imbalance </a:t>
            </a:r>
            <a:endParaRPr lang="en-US" sz="1800" dirty="0"/>
          </a:p>
          <a:p>
            <a:pPr lvl="1"/>
            <a:r>
              <a:rPr lang="en-GB" sz="1400" dirty="0"/>
              <a:t>Test #1: </a:t>
            </a:r>
            <a:r>
              <a:rPr lang="en-GB" sz="1400" dirty="0" smtClean="0"/>
              <a:t>Equal power </a:t>
            </a:r>
            <a:r>
              <a:rPr lang="en-GB" sz="1400" dirty="0"/>
              <a:t>between the TPs (SNR</a:t>
            </a:r>
            <a:r>
              <a:rPr lang="en-GB" sz="1400" baseline="-25000" dirty="0"/>
              <a:t>TP1</a:t>
            </a:r>
            <a:r>
              <a:rPr lang="en-GB" sz="1400" dirty="0"/>
              <a:t> = SNR</a:t>
            </a:r>
            <a:r>
              <a:rPr lang="en-GB" sz="1400" baseline="-25000" dirty="0"/>
              <a:t>TP2</a:t>
            </a:r>
            <a:r>
              <a:rPr lang="en-GB" sz="1400" dirty="0"/>
              <a:t>)</a:t>
            </a:r>
            <a:endParaRPr lang="en-US" sz="1400" dirty="0"/>
          </a:p>
          <a:p>
            <a:pPr lvl="1"/>
            <a:r>
              <a:rPr lang="en-GB" sz="1400" dirty="0" smtClean="0"/>
              <a:t>Test </a:t>
            </a:r>
            <a:r>
              <a:rPr lang="en-GB" sz="1400" dirty="0"/>
              <a:t>#2: TP2 SNR is </a:t>
            </a:r>
            <a:r>
              <a:rPr lang="en-GB" sz="1400" dirty="0" smtClean="0"/>
              <a:t>[3] </a:t>
            </a:r>
            <a:r>
              <a:rPr lang="en-GB" sz="1400" dirty="0"/>
              <a:t>dB </a:t>
            </a:r>
            <a:r>
              <a:rPr lang="en-US" sz="1400" dirty="0" smtClean="0"/>
              <a:t>lower </a:t>
            </a:r>
            <a:r>
              <a:rPr lang="en-GB" sz="1400" dirty="0" smtClean="0"/>
              <a:t>than </a:t>
            </a:r>
            <a:r>
              <a:rPr lang="en-GB" sz="1400" dirty="0"/>
              <a:t>TP1 SNR (SNR</a:t>
            </a:r>
            <a:r>
              <a:rPr lang="en-GB" sz="1400" baseline="-25000" dirty="0"/>
              <a:t>TP1</a:t>
            </a:r>
            <a:r>
              <a:rPr lang="en-GB" sz="1400" dirty="0"/>
              <a:t> = SNR</a:t>
            </a:r>
            <a:r>
              <a:rPr lang="en-GB" sz="1400" baseline="-25000" dirty="0"/>
              <a:t>TP2</a:t>
            </a:r>
            <a:r>
              <a:rPr lang="en-GB" sz="1400" dirty="0"/>
              <a:t> </a:t>
            </a:r>
            <a:r>
              <a:rPr lang="en-GB" sz="1400" dirty="0" smtClean="0"/>
              <a:t>+ [3]dB</a:t>
            </a:r>
            <a:r>
              <a:rPr lang="en-GB" sz="1400" dirty="0"/>
              <a:t>)</a:t>
            </a:r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329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UE Demodulation Requirements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FRC: </a:t>
            </a:r>
          </a:p>
          <a:p>
            <a:pPr lvl="1"/>
            <a:r>
              <a:rPr lang="en-GB" sz="1400" dirty="0" smtClean="0"/>
              <a:t>Test #1: 16QAM,1/2, Rank 1 for each TP</a:t>
            </a:r>
          </a:p>
          <a:p>
            <a:pPr lvl="1"/>
            <a:r>
              <a:rPr lang="en-GB" sz="1400" dirty="0" smtClean="0"/>
              <a:t>Test #2: </a:t>
            </a:r>
          </a:p>
          <a:p>
            <a:pPr lvl="2"/>
            <a:r>
              <a:rPr lang="en-GB" sz="1200" dirty="0" smtClean="0"/>
              <a:t>TP1: 16QAM, </a:t>
            </a:r>
            <a:r>
              <a:rPr lang="en-GB" altLang="zh-CN" sz="1200" dirty="0" smtClean="0"/>
              <a:t>1/2</a:t>
            </a:r>
            <a:r>
              <a:rPr lang="en-GB" sz="1200" dirty="0" smtClean="0"/>
              <a:t>, Rank 2</a:t>
            </a:r>
          </a:p>
          <a:p>
            <a:pPr lvl="2"/>
            <a:r>
              <a:rPr lang="en-GB" sz="1200" dirty="0" smtClean="0"/>
              <a:t>TP2: 16QAM, </a:t>
            </a:r>
            <a:r>
              <a:rPr lang="en-GB" altLang="zh-CN" sz="1200" dirty="0" smtClean="0"/>
              <a:t>1/2</a:t>
            </a:r>
            <a:r>
              <a:rPr lang="en-GB" sz="1200" dirty="0" smtClean="0"/>
              <a:t>, Rank 1</a:t>
            </a:r>
          </a:p>
          <a:p>
            <a:r>
              <a:rPr lang="en-GB" sz="1800" dirty="0" smtClean="0"/>
              <a:t>Number of CRS APs: </a:t>
            </a:r>
          </a:p>
          <a:p>
            <a:pPr lvl="1"/>
            <a:r>
              <a:rPr lang="en-GB" sz="1400" dirty="0" smtClean="0"/>
              <a:t>Test #1: 2 CRS APs for each TP</a:t>
            </a:r>
          </a:p>
          <a:p>
            <a:pPr lvl="1"/>
            <a:r>
              <a:rPr lang="en-GB" sz="1400" dirty="0"/>
              <a:t>Test </a:t>
            </a:r>
            <a:r>
              <a:rPr lang="en-GB" sz="1400" dirty="0" smtClean="0"/>
              <a:t>#2: FFS between 2 and 4 CRS </a:t>
            </a:r>
            <a:r>
              <a:rPr lang="en-GB" sz="1400" dirty="0"/>
              <a:t>APs for each TP</a:t>
            </a:r>
            <a:endParaRPr lang="en-US" sz="1400" dirty="0"/>
          </a:p>
          <a:p>
            <a:r>
              <a:rPr lang="en-GB" sz="1800" dirty="0" smtClean="0"/>
              <a:t>Beamforming </a:t>
            </a:r>
            <a:r>
              <a:rPr lang="en-GB" sz="1800" dirty="0"/>
              <a:t>model: Random PMI</a:t>
            </a:r>
            <a:endParaRPr lang="en-US" sz="1800" dirty="0"/>
          </a:p>
          <a:p>
            <a:r>
              <a:rPr lang="en-US" sz="1800" dirty="0" smtClean="0"/>
              <a:t>Cell ID </a:t>
            </a:r>
          </a:p>
          <a:p>
            <a:pPr lvl="1"/>
            <a:r>
              <a:rPr lang="en-US" sz="1400" dirty="0" smtClean="0"/>
              <a:t>TP1: 0</a:t>
            </a:r>
          </a:p>
          <a:p>
            <a:pPr lvl="1"/>
            <a:r>
              <a:rPr lang="en-US" sz="1400" dirty="0" smtClean="0"/>
              <a:t>TP2: 126</a:t>
            </a:r>
            <a:endParaRPr lang="en-US" sz="1400" dirty="0"/>
          </a:p>
          <a:p>
            <a:r>
              <a:rPr lang="en-US" sz="1800" dirty="0" smtClean="0"/>
              <a:t>Time offset: </a:t>
            </a:r>
            <a:r>
              <a:rPr lang="en-GB" sz="1800" dirty="0"/>
              <a:t>2 </a:t>
            </a:r>
            <a:r>
              <a:rPr lang="en-GB" sz="1800" dirty="0" err="1"/>
              <a:t>μs</a:t>
            </a:r>
            <a:r>
              <a:rPr lang="en-GB" sz="1800" dirty="0"/>
              <a:t> TP2 time offset </a:t>
            </a:r>
            <a:r>
              <a:rPr lang="en-GB" sz="1800" dirty="0" smtClean="0"/>
              <a:t>relative to TP1</a:t>
            </a:r>
          </a:p>
          <a:p>
            <a:r>
              <a:rPr lang="en-GB" sz="1800" dirty="0" smtClean="0"/>
              <a:t>Frequency offset: 200 Hz TP2 frequency </a:t>
            </a:r>
            <a:r>
              <a:rPr lang="en-GB" sz="1800" dirty="0"/>
              <a:t>offset relative to </a:t>
            </a:r>
            <a:r>
              <a:rPr lang="en-GB" sz="1800" dirty="0" smtClean="0"/>
              <a:t>TP1</a:t>
            </a:r>
          </a:p>
          <a:p>
            <a:r>
              <a:rPr lang="en-GB" sz="1800" dirty="0"/>
              <a:t>Number of control OFDM </a:t>
            </a:r>
            <a:r>
              <a:rPr lang="en-GB" sz="1800" dirty="0" smtClean="0"/>
              <a:t>symbols: 2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264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CSI </a:t>
            </a:r>
            <a:r>
              <a:rPr lang="en-GB" dirty="0" smtClean="0"/>
              <a:t>Reporting Requirements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Introduce NC-JT CSI reporting test case</a:t>
            </a:r>
          </a:p>
          <a:p>
            <a:r>
              <a:rPr lang="en-US" sz="1800" dirty="0" smtClean="0"/>
              <a:t>Candidate test methodology</a:t>
            </a:r>
            <a:endParaRPr lang="en-GB" sz="1800" dirty="0" smtClean="0"/>
          </a:p>
          <a:p>
            <a:pPr lvl="1"/>
            <a:r>
              <a:rPr lang="en-US" sz="1600" dirty="0" smtClean="0"/>
              <a:t>Option 1</a:t>
            </a:r>
            <a:r>
              <a:rPr lang="en-US" sz="1600" dirty="0"/>
              <a:t>: </a:t>
            </a:r>
            <a:endParaRPr lang="en-US" sz="1600" dirty="0" smtClean="0"/>
          </a:p>
          <a:p>
            <a:pPr lvl="2"/>
            <a:r>
              <a:rPr lang="en-US" sz="1400" dirty="0" smtClean="0"/>
              <a:t>Test purpose: Verify </a:t>
            </a:r>
            <a:r>
              <a:rPr lang="en-US" sz="1400" dirty="0"/>
              <a:t>proper CRI = 2 reporting</a:t>
            </a:r>
            <a:endParaRPr lang="en-GB" sz="1400" dirty="0"/>
          </a:p>
          <a:p>
            <a:pPr lvl="2"/>
            <a:r>
              <a:rPr lang="en-GB" sz="1400" dirty="0" smtClean="0"/>
              <a:t>Fixed </a:t>
            </a:r>
            <a:r>
              <a:rPr lang="en-GB" sz="1400" dirty="0"/>
              <a:t>RI and CQI (fixed reference channel)</a:t>
            </a:r>
          </a:p>
          <a:p>
            <a:pPr lvl="3"/>
            <a:r>
              <a:rPr lang="en-GB" sz="1200" dirty="0"/>
              <a:t>Option 1: Rank 1, 16QAM, MCS 13</a:t>
            </a:r>
          </a:p>
          <a:p>
            <a:pPr lvl="3"/>
            <a:r>
              <a:rPr lang="en-GB" sz="1200" dirty="0"/>
              <a:t>Other options are not precluded</a:t>
            </a:r>
            <a:endParaRPr lang="en-US" sz="1200" dirty="0"/>
          </a:p>
          <a:p>
            <a:pPr lvl="2"/>
            <a:r>
              <a:rPr lang="en-GB" sz="1400" dirty="0"/>
              <a:t>Follow PMI</a:t>
            </a:r>
            <a:endParaRPr lang="en-US" sz="1400" dirty="0"/>
          </a:p>
          <a:p>
            <a:pPr lvl="2" algn="just"/>
            <a:r>
              <a:rPr lang="en-GB" sz="1400" dirty="0"/>
              <a:t>Test metrics: </a:t>
            </a:r>
            <a:endParaRPr lang="en-US" sz="1400" dirty="0"/>
          </a:p>
          <a:p>
            <a:pPr lvl="3"/>
            <a:r>
              <a:rPr lang="en-GB" sz="1200" dirty="0" smtClean="0"/>
              <a:t>Use the following metrics: </a:t>
            </a:r>
          </a:p>
          <a:p>
            <a:pPr lvl="3"/>
            <a:endParaRPr lang="en-GB" sz="1200" dirty="0"/>
          </a:p>
          <a:p>
            <a:pPr lvl="3"/>
            <a:endParaRPr lang="en-GB" sz="1200" dirty="0" smtClean="0"/>
          </a:p>
          <a:p>
            <a:pPr lvl="3"/>
            <a:r>
              <a:rPr lang="en-US" sz="1200" dirty="0" smtClean="0"/>
              <a:t>                  is </a:t>
            </a:r>
            <a:r>
              <a:rPr lang="en-GB" sz="1200" dirty="0" smtClean="0"/>
              <a:t>[</a:t>
            </a:r>
            <a:r>
              <a:rPr lang="en-GB" sz="1200" dirty="0"/>
              <a:t>X] % of the maximum throughput </a:t>
            </a:r>
            <a:r>
              <a:rPr lang="en-GB" sz="1200" dirty="0" smtClean="0"/>
              <a:t>obtained at </a:t>
            </a:r>
            <a:r>
              <a:rPr lang="en-GB" sz="1200" dirty="0" err="1" smtClean="0"/>
              <a:t>SNR</a:t>
            </a:r>
            <a:r>
              <a:rPr lang="en-GB" sz="1200" baseline="-25000" dirty="0" err="1" smtClean="0"/>
              <a:t>FollowCRI</a:t>
            </a:r>
            <a:r>
              <a:rPr lang="en-GB" sz="1200" baseline="-25000" dirty="0" smtClean="0"/>
              <a:t> </a:t>
            </a:r>
            <a:r>
              <a:rPr lang="en-GB" sz="1200" dirty="0"/>
              <a:t>using the CRI configured according to </a:t>
            </a:r>
            <a:r>
              <a:rPr lang="en-GB" sz="1200" dirty="0" smtClean="0"/>
              <a:t>the CSI </a:t>
            </a:r>
            <a:r>
              <a:rPr lang="en-GB" sz="1200" dirty="0"/>
              <a:t>UE </a:t>
            </a:r>
            <a:r>
              <a:rPr lang="en-GB" sz="1200" dirty="0" smtClean="0"/>
              <a:t>report</a:t>
            </a:r>
            <a:endParaRPr lang="en-GB" sz="1200" baseline="-25000" dirty="0"/>
          </a:p>
          <a:p>
            <a:pPr lvl="3"/>
            <a:r>
              <a:rPr lang="en-US" sz="1200" dirty="0" smtClean="0"/>
              <a:t>                   </a:t>
            </a:r>
            <a:r>
              <a:rPr lang="en-US" sz="1200" dirty="0"/>
              <a:t>is </a:t>
            </a:r>
            <a:r>
              <a:rPr lang="en-US" sz="1200" dirty="0" smtClean="0"/>
              <a:t>the </a:t>
            </a:r>
            <a:r>
              <a:rPr lang="en-GB" sz="1200" dirty="0" smtClean="0"/>
              <a:t>throughput </a:t>
            </a:r>
            <a:r>
              <a:rPr lang="en-GB" sz="1200" dirty="0"/>
              <a:t>obtained at </a:t>
            </a:r>
            <a:r>
              <a:rPr lang="en-GB" sz="1200" dirty="0" err="1"/>
              <a:t>SNR</a:t>
            </a:r>
            <a:r>
              <a:rPr lang="en-GB" sz="1200" baseline="-25000" dirty="0" err="1"/>
              <a:t>FollowCRI</a:t>
            </a:r>
            <a:r>
              <a:rPr lang="en-GB" sz="1200" baseline="-25000" dirty="0"/>
              <a:t> </a:t>
            </a:r>
            <a:r>
              <a:rPr lang="en-GB" sz="1200" dirty="0" smtClean="0"/>
              <a:t>under assumption of single TP transmission (TP1 transmission)</a:t>
            </a:r>
          </a:p>
          <a:p>
            <a:pPr lvl="1"/>
            <a:r>
              <a:rPr lang="en-US" altLang="zh-CN" sz="1600" dirty="0" smtClean="0"/>
              <a:t>FFS other options</a:t>
            </a:r>
            <a:endParaRPr lang="en-US" sz="1600" strike="sng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984723"/>
              </p:ext>
            </p:extLst>
          </p:nvPr>
        </p:nvGraphicFramePr>
        <p:xfrm>
          <a:off x="3873500" y="3047482"/>
          <a:ext cx="1219200" cy="653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Equation" r:id="rId3" imgW="876240" imgH="469800" progId="Equation.3">
                  <p:embed/>
                </p:oleObj>
              </mc:Choice>
              <mc:Fallback>
                <p:oleObj name="Equation" r:id="rId3" imgW="876240" imgH="469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0" y="3047482"/>
                        <a:ext cx="1219200" cy="6537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426566"/>
              </p:ext>
            </p:extLst>
          </p:nvPr>
        </p:nvGraphicFramePr>
        <p:xfrm>
          <a:off x="2120900" y="3949700"/>
          <a:ext cx="596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" name="Equation" r:id="rId5" imgW="596900" imgH="241300" progId="Equation.3">
                  <p:embed/>
                </p:oleObj>
              </mc:Choice>
              <mc:Fallback>
                <p:oleObj name="Equation" r:id="rId5" imgW="596900" imgH="2413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0900" y="3949700"/>
                        <a:ext cx="596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445426"/>
              </p:ext>
            </p:extLst>
          </p:nvPr>
        </p:nvGraphicFramePr>
        <p:xfrm>
          <a:off x="2222500" y="4343400"/>
          <a:ext cx="3937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Equation" r:id="rId7" imgW="393480" imgH="241200" progId="Equation.3">
                  <p:embed/>
                </p:oleObj>
              </mc:Choice>
              <mc:Fallback>
                <p:oleObj name="Equation" r:id="rId7" imgW="393480" imgH="2412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500" y="4343400"/>
                        <a:ext cx="3937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590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CSI </a:t>
            </a:r>
            <a:r>
              <a:rPr lang="en-GB" dirty="0" smtClean="0"/>
              <a:t>Reporting Requirements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 smtClean="0"/>
              <a:t>Candidate test setup</a:t>
            </a:r>
          </a:p>
          <a:p>
            <a:pPr lvl="1" algn="just"/>
            <a:r>
              <a:rPr lang="en-US" sz="1800" dirty="0" smtClean="0"/>
              <a:t>Option 1:</a:t>
            </a:r>
            <a:endParaRPr lang="en-US" sz="1800" dirty="0"/>
          </a:p>
          <a:p>
            <a:pPr lvl="2" algn="just"/>
            <a:r>
              <a:rPr lang="en-GB" dirty="0"/>
              <a:t>Test setup includes 2 TPs (serving TP1 and TP2)</a:t>
            </a:r>
            <a:endParaRPr lang="en-US" dirty="0"/>
          </a:p>
          <a:p>
            <a:pPr lvl="3"/>
            <a:r>
              <a:rPr lang="en-GB" dirty="0"/>
              <a:t>No time/frequency offset between the TPs</a:t>
            </a:r>
            <a:endParaRPr lang="en-US" dirty="0"/>
          </a:p>
          <a:p>
            <a:pPr lvl="3"/>
            <a:r>
              <a:rPr lang="en-GB" dirty="0" smtClean="0"/>
              <a:t>Power imbalance between TPs is FFS </a:t>
            </a:r>
          </a:p>
          <a:p>
            <a:pPr lvl="3"/>
            <a:r>
              <a:rPr lang="en-GB" dirty="0" smtClean="0"/>
              <a:t>Colliding </a:t>
            </a:r>
            <a:r>
              <a:rPr lang="en-GB" dirty="0"/>
              <a:t>CRS patterns with Different Cell IDs</a:t>
            </a:r>
            <a:endParaRPr lang="en-US" dirty="0"/>
          </a:p>
          <a:p>
            <a:pPr lvl="2" algn="just"/>
            <a:r>
              <a:rPr lang="en-GB" dirty="0" smtClean="0"/>
              <a:t>Antenna configuration: 2x2 ULA </a:t>
            </a:r>
            <a:r>
              <a:rPr lang="en-GB" dirty="0"/>
              <a:t>Low antenna </a:t>
            </a:r>
            <a:r>
              <a:rPr lang="en-GB" dirty="0" smtClean="0"/>
              <a:t>correlation (for TP1-UE and TP2-UE links)</a:t>
            </a:r>
            <a:endParaRPr lang="en-US" dirty="0"/>
          </a:p>
          <a:p>
            <a:pPr lvl="2" algn="just"/>
            <a:r>
              <a:rPr lang="en-GB" dirty="0" smtClean="0"/>
              <a:t>CSI </a:t>
            </a:r>
            <a:r>
              <a:rPr lang="en-GB" dirty="0"/>
              <a:t>reporting</a:t>
            </a:r>
            <a:endParaRPr lang="en-US" dirty="0"/>
          </a:p>
          <a:p>
            <a:pPr lvl="3"/>
            <a:r>
              <a:rPr lang="en-GB" dirty="0"/>
              <a:t>UE is configured with K = 2 NZP CSI-RS resources and one CSI-IM resource </a:t>
            </a:r>
            <a:endParaRPr lang="en-US" sz="2000" dirty="0"/>
          </a:p>
          <a:p>
            <a:pPr lvl="3"/>
            <a:r>
              <a:rPr lang="en-GB" dirty="0"/>
              <a:t>2 CSI-RS antenna ports </a:t>
            </a:r>
            <a:r>
              <a:rPr lang="en-GB" dirty="0" smtClean="0"/>
              <a:t>are </a:t>
            </a:r>
            <a:r>
              <a:rPr lang="en-GB" dirty="0"/>
              <a:t>configured for each NZP CSI-RS resource</a:t>
            </a:r>
            <a:endParaRPr lang="en-US" dirty="0"/>
          </a:p>
          <a:p>
            <a:pPr lvl="3"/>
            <a:r>
              <a:rPr lang="en-GB" dirty="0"/>
              <a:t>ZP CSI-RS configurations are aligned among </a:t>
            </a:r>
            <a:r>
              <a:rPr lang="en-GB" dirty="0" smtClean="0"/>
              <a:t>TPs</a:t>
            </a:r>
            <a:endParaRPr lang="en-US" dirty="0"/>
          </a:p>
          <a:p>
            <a:pPr lvl="3"/>
            <a:r>
              <a:rPr lang="en-GB" dirty="0" smtClean="0"/>
              <a:t>Aperiodic </a:t>
            </a:r>
            <a:r>
              <a:rPr lang="en-GB" dirty="0"/>
              <a:t>CSI </a:t>
            </a:r>
            <a:r>
              <a:rPr lang="en-GB" dirty="0" smtClean="0"/>
              <a:t>reporting</a:t>
            </a:r>
          </a:p>
          <a:p>
            <a:pPr lvl="1"/>
            <a:r>
              <a:rPr lang="en-US" altLang="zh-CN" sz="1800" dirty="0" smtClean="0"/>
              <a:t>Other options not precluded</a:t>
            </a:r>
            <a:endParaRPr lang="en-US" sz="1800" strike="sngStrike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585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purl.org/dc/terms/"/>
    <ds:schemaRef ds:uri="66EEDB98-F073-460B-B9B0-9643F9FE785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17c5c574-4f42-45b3-8a7f-77d8e859d074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9910</TotalTime>
  <Words>517</Words>
  <Application>Microsoft Office PowerPoint</Application>
  <PresentationFormat>On-screen Show (4:3)</PresentationFormat>
  <Paragraphs>70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Office Theme</vt:lpstr>
      <vt:lpstr>Equation</vt:lpstr>
      <vt:lpstr>WF on FeCoMP UE Demodulation and CSI Reporting Requirements</vt:lpstr>
      <vt:lpstr>UE Demodulation Requirements (1)</vt:lpstr>
      <vt:lpstr>UE Demodulation Requirements (2)</vt:lpstr>
      <vt:lpstr>CSI Reporting Requirements (1)</vt:lpstr>
      <vt:lpstr>CSI Reporting Requirements (2)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 2</cp:lastModifiedBy>
  <cp:revision>813</cp:revision>
  <dcterms:created xsi:type="dcterms:W3CDTF">2013-05-13T16:02:00Z</dcterms:created>
  <dcterms:modified xsi:type="dcterms:W3CDTF">2017-12-01T17:09:44Z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2017-12-01 17:09:44Z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(2)/GEda9ZsQk6mCjQlzx3WvImgnb6FkhEs+fLcLSU0NO/84hWAUpxkK7FLSgfWRaKEbczEfCg+
KfilBA2DBk5wSwJrTE4I8ojAKU03plsI2ksxZLAYGBUILkWdVXiNUGBdAQkv0jxOrc2ztyMX
x9aDG9zeUV1BAS0VfrJqvRPdmIpe7On47t4rvyFLZIjk+Q+QjaT8IQZ0pPGzm99cXf/u2Alb
TlHv4y1QGz4xrMaNjM</vt:lpwstr>
  </property>
  <property fmtid="{D5CDD505-2E9C-101B-9397-08002B2CF9AE}" pid="13" name="_2015_ms_pID_7253431">
    <vt:lpwstr>0PylJqioc2syJf7UuXPtfy5WCUREFmnMoEcmxqsDM7BWxkUmaYGy6U
JCt+B6XZrcOYjFOYxD6tcUXeW6+mIMEwoZwshVgnqWy2/bXlrUsyH+eR2FUO+N6Y09XkEkjN
ho7obyEj67a2iRtoMwRT6NbAiGLXAlRFbVHV/fDycUWMbDw5d44mwFR1ZEMT8uK+L0LXrFGv
DG3gdHeBFRRKi+He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1511973202</vt:lpwstr>
  </property>
  <property fmtid="{D5CDD505-2E9C-101B-9397-08002B2CF9AE}" pid="18" name="CTPClassification">
    <vt:lpwstr>CTP_PUBLIC</vt:lpwstr>
  </property>
</Properties>
</file>