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12/2/2017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/>
          </a:bodyPr>
          <a:lstStyle/>
          <a:p>
            <a:r>
              <a:rPr lang="en-GB" sz="4800" dirty="0"/>
              <a:t>WF on </a:t>
            </a:r>
            <a:r>
              <a:rPr lang="en-GB" sz="4800" dirty="0" smtClean="0"/>
              <a:t>absolute ACLR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altLang="zh-CN" dirty="0" smtClean="0"/>
              <a:t>NTT DOCOMO, INC.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6962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R4-1714133</a:t>
            </a:r>
            <a:endParaRPr lang="en-US" altLang="zh-CN" sz="2400" b="1" dirty="0"/>
          </a:p>
        </p:txBody>
      </p:sp>
      <p:sp>
        <p:nvSpPr>
          <p:cNvPr id="6" name="Rectangle 3"/>
          <p:cNvSpPr/>
          <p:nvPr/>
        </p:nvSpPr>
        <p:spPr>
          <a:xfrm>
            <a:off x="198473" y="128166"/>
            <a:ext cx="71496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ja-JP" sz="2400" b="1" dirty="0" smtClean="0"/>
              <a:t>3GPP </a:t>
            </a:r>
            <a:r>
              <a:rPr lang="en-GB" altLang="ja-JP" sz="2400" b="1" dirty="0"/>
              <a:t>TSG- RAN Working Group 4 (Radio) meeting #</a:t>
            </a:r>
            <a:r>
              <a:rPr lang="en-GB" altLang="ja-JP" sz="2400" b="1" dirty="0" smtClean="0"/>
              <a:t>85</a:t>
            </a:r>
          </a:p>
          <a:p>
            <a:r>
              <a:rPr lang="en-GB" altLang="ja-JP" sz="2400" b="1" dirty="0" smtClean="0"/>
              <a:t>Reno</a:t>
            </a:r>
            <a:r>
              <a:rPr lang="en-GB" altLang="ja-JP" sz="2400" b="1" dirty="0"/>
              <a:t>, USA, 27</a:t>
            </a:r>
            <a:r>
              <a:rPr lang="en-GB" altLang="ja-JP" sz="2400" b="1" baseline="30000" dirty="0"/>
              <a:t>th</a:t>
            </a:r>
            <a:r>
              <a:rPr lang="en-GB" altLang="ja-JP" sz="2400" b="1" dirty="0"/>
              <a:t> November – 1</a:t>
            </a:r>
            <a:r>
              <a:rPr lang="en-GB" altLang="ja-JP" sz="2400" b="1" baseline="30000" dirty="0"/>
              <a:t>st</a:t>
            </a:r>
            <a:r>
              <a:rPr lang="en-GB" altLang="ja-JP" sz="2400" b="1" dirty="0"/>
              <a:t> December, </a:t>
            </a:r>
            <a:r>
              <a:rPr lang="en-GB" altLang="ja-JP" sz="2400" b="1" dirty="0" smtClean="0"/>
              <a:t>2017</a:t>
            </a:r>
            <a:endParaRPr lang="zh-CN" altLang="zh-CN" sz="2400" dirty="0" smtClean="0"/>
          </a:p>
          <a:p>
            <a:pPr>
              <a:spcBef>
                <a:spcPct val="0"/>
              </a:spcBef>
            </a:pPr>
            <a:r>
              <a:rPr lang="en-US" sz="2400" b="1" dirty="0"/>
              <a:t>Agenda Item:	9.5.2.5.2.2	OTA ACLR [</a:t>
            </a:r>
            <a:r>
              <a:rPr lang="en-US" sz="2400" b="1" dirty="0" err="1"/>
              <a:t>NR_newRAT</a:t>
            </a:r>
            <a:r>
              <a:rPr lang="en-US" sz="2400" b="1" dirty="0"/>
              <a:t>]</a:t>
            </a:r>
            <a:endParaRPr lang="en-US" altLang="sv-SE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RAN4#85:</a:t>
            </a:r>
            <a:endParaRPr lang="en-GB" dirty="0"/>
          </a:p>
          <a:p>
            <a:pPr lvl="1"/>
            <a:endParaRPr lang="en-GB" dirty="0"/>
          </a:p>
          <a:p>
            <a:pPr lvl="1">
              <a:lnSpc>
                <a:spcPct val="100000"/>
              </a:lnSpc>
            </a:pPr>
            <a:r>
              <a:rPr lang="en-US" altLang="zh-CN" sz="1800" dirty="0" smtClean="0"/>
              <a:t>[1] R4-1713524, Proposal </a:t>
            </a:r>
            <a:r>
              <a:rPr lang="en-US" altLang="zh-CN" sz="1800" dirty="0"/>
              <a:t>on ACLR absolute levels for mm-wave NR base </a:t>
            </a:r>
            <a:r>
              <a:rPr lang="en-US" altLang="zh-CN" sz="1800" dirty="0" smtClean="0"/>
              <a:t>station</a:t>
            </a:r>
            <a:r>
              <a:rPr lang="en-US" altLang="zh-CN" sz="1800" dirty="0"/>
              <a:t>, Ericsson</a:t>
            </a:r>
          </a:p>
          <a:p>
            <a:pPr lvl="1">
              <a:lnSpc>
                <a:spcPct val="100000"/>
              </a:lnSpc>
            </a:pPr>
            <a:r>
              <a:rPr lang="en-GB" altLang="zh-CN" sz="1800" dirty="0" smtClean="0"/>
              <a:t>[2] </a:t>
            </a:r>
            <a:r>
              <a:rPr lang="en-US" altLang="zh-CN" sz="1800" dirty="0" smtClean="0"/>
              <a:t>R4-1712687, Proposal </a:t>
            </a:r>
            <a:r>
              <a:rPr lang="en-US" altLang="zh-CN" sz="1800" dirty="0"/>
              <a:t>on </a:t>
            </a:r>
            <a:r>
              <a:rPr lang="en-US" altLang="zh-CN" sz="1800" dirty="0" err="1"/>
              <a:t>mmWave</a:t>
            </a:r>
            <a:r>
              <a:rPr lang="en-US" altLang="zh-CN" sz="1800" dirty="0"/>
              <a:t> NR BS Absolute ACLR</a:t>
            </a:r>
            <a:r>
              <a:rPr lang="en-GB" altLang="zh-CN" sz="1800" dirty="0" smtClean="0"/>
              <a:t>, Nokia, Nokia Shanghai Bell</a:t>
            </a:r>
          </a:p>
          <a:p>
            <a:pPr lvl="1">
              <a:lnSpc>
                <a:spcPct val="110000"/>
              </a:lnSpc>
            </a:pPr>
            <a:r>
              <a:rPr lang="en-GB" altLang="zh-CN" sz="1800" dirty="0" smtClean="0"/>
              <a:t>[3] R4-1713068, Absolute </a:t>
            </a:r>
            <a:r>
              <a:rPr lang="en-GB" altLang="zh-CN" sz="1800" dirty="0"/>
              <a:t>ACLR for FR2 NR BS, NTT DOCOMO, INC</a:t>
            </a:r>
            <a:r>
              <a:rPr lang="en-GB" altLang="zh-CN" sz="1800" dirty="0" smtClean="0"/>
              <a:t>.</a:t>
            </a:r>
          </a:p>
          <a:p>
            <a:pPr lvl="1">
              <a:lnSpc>
                <a:spcPct val="110000"/>
              </a:lnSpc>
            </a:pPr>
            <a:r>
              <a:rPr lang="en-GB" altLang="zh-CN" sz="1800" dirty="0"/>
              <a:t>[4] </a:t>
            </a:r>
            <a:r>
              <a:rPr lang="en-GB" altLang="zh-CN" sz="1800" dirty="0" smtClean="0"/>
              <a:t>R4-1712266, Discussion </a:t>
            </a:r>
            <a:r>
              <a:rPr lang="en-GB" altLang="zh-CN" sz="1800" dirty="0"/>
              <a:t>on absolute </a:t>
            </a:r>
            <a:r>
              <a:rPr lang="en-GB" altLang="zh-CN" sz="1800" dirty="0" smtClean="0"/>
              <a:t>ACLR, </a:t>
            </a:r>
            <a:r>
              <a:rPr lang="en-GB" altLang="zh-CN" sz="1800" dirty="0"/>
              <a:t>Samsung</a:t>
            </a: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r>
              <a:rPr lang="en-US" altLang="zh-CN" sz="1800" dirty="0" smtClean="0"/>
              <a:t>[</a:t>
            </a:r>
            <a:r>
              <a:rPr lang="en-US" altLang="zh-CN" sz="1800" dirty="0"/>
              <a:t>5] R4-1712968, Absolute ACLR for FR2, Huawei, </a:t>
            </a:r>
            <a:r>
              <a:rPr lang="en-US" altLang="zh-CN" sz="1800" dirty="0" err="1"/>
              <a:t>HiSilicon</a:t>
            </a:r>
            <a:endParaRPr lang="zh-CN" altLang="zh-CN" sz="1800" dirty="0" smtClean="0"/>
          </a:p>
          <a:p>
            <a:pPr lvl="1">
              <a:lnSpc>
                <a:spcPct val="100000"/>
              </a:lnSpc>
            </a:pPr>
            <a:endParaRPr lang="zh-CN" altLang="zh-CN" sz="18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4043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367"/>
            <a:ext cx="10515600" cy="1325563"/>
          </a:xfrm>
        </p:spPr>
        <p:txBody>
          <a:bodyPr/>
          <a:lstStyle/>
          <a:p>
            <a:pPr algn="ctr"/>
            <a:r>
              <a:rPr lang="en-US" dirty="0" smtClean="0"/>
              <a:t>Agreement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469" y="1231559"/>
            <a:ext cx="11567160" cy="5548184"/>
          </a:xfrm>
        </p:spPr>
        <p:txBody>
          <a:bodyPr>
            <a:normAutofit/>
          </a:bodyPr>
          <a:lstStyle/>
          <a:p>
            <a:pPr marL="228600" lvl="1">
              <a:spcBef>
                <a:spcPts val="1000"/>
              </a:spcBef>
              <a:buFont typeface="Wingdings" pitchFamily="2" charset="2"/>
              <a:buChar char="n"/>
            </a:pPr>
            <a:r>
              <a:rPr lang="en-GB" altLang="zh-CN" sz="3200" dirty="0" smtClean="0"/>
              <a:t>Absolute ACLR for FR2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GB" altLang="zh-CN" sz="3200" dirty="0" smtClean="0"/>
              <a:t>To </a:t>
            </a:r>
            <a:r>
              <a:rPr lang="en-GB" altLang="zh-CN" sz="3200" dirty="0"/>
              <a:t>adopt -13 </a:t>
            </a:r>
            <a:r>
              <a:rPr lang="en-GB" altLang="zh-CN" sz="3200" dirty="0" err="1"/>
              <a:t>dBm</a:t>
            </a:r>
            <a:r>
              <a:rPr lang="en-GB" altLang="zh-CN" sz="3200" dirty="0"/>
              <a:t>/MHz as the absolute ACLR value for</a:t>
            </a:r>
            <a:r>
              <a:rPr lang="en-GB" altLang="zh-CN" sz="3200" dirty="0">
                <a:solidFill>
                  <a:srgbClr val="FF0000"/>
                </a:solidFill>
              </a:rPr>
              <a:t> </a:t>
            </a:r>
            <a:r>
              <a:rPr lang="en-GB" altLang="zh-CN" sz="3200" dirty="0"/>
              <a:t>Wide Area BS and [-20 </a:t>
            </a:r>
            <a:r>
              <a:rPr lang="en-GB" altLang="zh-CN" sz="3200" dirty="0" err="1"/>
              <a:t>dBm</a:t>
            </a:r>
            <a:r>
              <a:rPr lang="en-GB" altLang="zh-CN" sz="3200" dirty="0"/>
              <a:t>/MHz] for other BS </a:t>
            </a:r>
            <a:r>
              <a:rPr lang="en-GB" altLang="zh-CN" sz="3200" dirty="0" smtClean="0"/>
              <a:t>classes.</a:t>
            </a:r>
            <a:endParaRPr lang="en-US" altLang="zh-CN" sz="3200" dirty="0" smtClean="0"/>
          </a:p>
          <a:p>
            <a:pPr marL="0" lvl="1" indent="0">
              <a:spcBef>
                <a:spcPts val="1000"/>
              </a:spcBef>
              <a:buNone/>
            </a:pPr>
            <a:endParaRPr lang="en-US" altLang="zh-CN" sz="3200" dirty="0"/>
          </a:p>
          <a:p>
            <a:pPr marL="457200" lvl="1" indent="-457200">
              <a:spcBef>
                <a:spcPts val="1000"/>
              </a:spcBef>
            </a:pPr>
            <a:r>
              <a:rPr lang="en-GB" altLang="zh-CN" sz="3200" dirty="0" smtClean="0"/>
              <a:t>Following note will be added to TS 38.104 sub-clause 9.3.1.</a:t>
            </a:r>
          </a:p>
          <a:p>
            <a:pPr marL="0" lvl="1" indent="0">
              <a:spcBef>
                <a:spcPts val="1000"/>
              </a:spcBef>
              <a:buNone/>
            </a:pPr>
            <a:r>
              <a:rPr lang="en-GB" altLang="zh-CN" sz="3200" dirty="0"/>
              <a:t>	</a:t>
            </a:r>
            <a:r>
              <a:rPr lang="en-US" altLang="zh-CN" sz="3200" dirty="0" smtClean="0"/>
              <a:t>NOTE</a:t>
            </a:r>
            <a:r>
              <a:rPr lang="en-US" altLang="zh-CN" sz="3200" dirty="0"/>
              <a:t>: In certain regions, </a:t>
            </a:r>
            <a:r>
              <a:rPr lang="en-US" altLang="zh-CN" sz="3200" dirty="0" smtClean="0"/>
              <a:t>power </a:t>
            </a:r>
            <a:r>
              <a:rPr lang="en-US" altLang="zh-CN" sz="3200" dirty="0"/>
              <a:t>limits </a:t>
            </a:r>
            <a:r>
              <a:rPr lang="en-US" altLang="zh-CN" sz="3200" dirty="0" smtClean="0"/>
              <a:t>corresponding</a:t>
            </a:r>
            <a:r>
              <a:rPr lang="en-US" altLang="zh-CN" sz="3200" dirty="0" smtClean="0"/>
              <a:t> </a:t>
            </a:r>
            <a:r>
              <a:rPr lang="en-US" altLang="zh-CN" sz="3200" dirty="0"/>
              <a:t>to BS </a:t>
            </a:r>
            <a:r>
              <a:rPr lang="en-US" altLang="zh-CN" sz="3200" dirty="0" smtClean="0"/>
              <a:t>	class </a:t>
            </a:r>
            <a:r>
              <a:rPr lang="en-US" altLang="zh-CN" sz="3200" dirty="0"/>
              <a:t>may apply for BS type 2-O</a:t>
            </a:r>
            <a:r>
              <a:rPr lang="en-US" altLang="zh-CN" sz="3200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291039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4829</TotalTime>
  <Words>160</Words>
  <Application>Microsoft Office PowerPoint</Application>
  <PresentationFormat>ユーザー設定</PresentationFormat>
  <Paragraphs>20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WF on absolute ACLR</vt:lpstr>
      <vt:lpstr>Background</vt:lpstr>
      <vt:lpstr>Agreement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148101</dc:creator>
  <cp:lastModifiedBy>NTTDOCOMO</cp:lastModifiedBy>
  <cp:revision>145</cp:revision>
  <dcterms:created xsi:type="dcterms:W3CDTF">2016-11-16T01:29:09Z</dcterms:created>
  <dcterms:modified xsi:type="dcterms:W3CDTF">2017-12-01T19:42:52Z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(2)DUcycvBi4x4W+m6UIem1fMJAy3yMtNCjEbCOClHs7xf6Q+AFhaTbLI5qzL11NYi1s9v2eTSQ
gIIQrsVZpdGzyQhw/WmR2+fEXdG5F8wyLV+mwmUFZ28S3Zmmptmt2ULlpKlkN3xvsh1ZxLLQ
lgkee5cuFlp4cnp5ijSAjp2Nb/uacbaltrxT9VdNagG6jkZ5nEfqL3uFQK3IGJRTwXgm4wqM
6lGR2A0DajAKWCbXbE</vt:lpwstr>
  </property>
  <property fmtid="{D5CDD505-2E9C-101B-9397-08002B2CF9AE}" pid="8" name="_2015_ms_pID_7253431">
    <vt:lpwstr>LV4Dy56CidJqOWja4HfB+OBvfadYkQqH7yThcmAUzXw7MuKkJkDzhP
CY7xqyyfR6B2Npu4R+yNB4Gynn8Tz/lsxSRkNw45XJo1udDdjwtd67VGmn/vSMsEp7ZvTdsJ
eXoZxsKLhCBSI4lNp/bWcST5eHyTDPl/emr84wNcbIn0BP4Xnm+U4yw6PcK+TSZCeUY=</vt:lpwstr>
  </property>
  <property fmtid="{D5CDD505-2E9C-101B-9397-08002B2CF9AE}" pid="9" name="_readonly">
    <vt:lpwstr/>
  </property>
  <property fmtid="{D5CDD505-2E9C-101B-9397-08002B2CF9AE}" pid="10" name="_change">
    <vt:lpwstr/>
  </property>
  <property fmtid="{D5CDD505-2E9C-101B-9397-08002B2CF9AE}" pid="11" name="_full-control">
    <vt:lpwstr/>
  </property>
  <property fmtid="{D5CDD505-2E9C-101B-9397-08002B2CF9AE}" pid="12" name="sflag">
    <vt:lpwstr>1507879097</vt:lpwstr>
  </property>
</Properties>
</file>