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9" r:id="rId3"/>
    <p:sldId id="260" r:id="rId4"/>
    <p:sldId id="263" r:id="rId5"/>
    <p:sldId id="265" r:id="rId6"/>
    <p:sldId id="261" r:id="rId7"/>
    <p:sldId id="264" r:id="rId8"/>
    <p:sldId id="257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2" autoAdjust="0"/>
    <p:restoredTop sz="94660"/>
  </p:normalViewPr>
  <p:slideViewPr>
    <p:cSldViewPr snapToGrid="0">
      <p:cViewPr varScale="1">
        <p:scale>
          <a:sx n="95" d="100"/>
          <a:sy n="95" d="100"/>
        </p:scale>
        <p:origin x="104" y="3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BB45DF-0C04-4895-A055-94916C0F60B7}" type="datetimeFigureOut">
              <a:rPr kumimoji="1" lang="ja-JP" altLang="en-US" smtClean="0"/>
              <a:t>2017/12/2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86A45-FF9C-4080-8139-4DDED4CD41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621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C66099C-E05A-4EB4-A43F-AF88323A97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604785F0-7574-4B70-A54A-B78E43A901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962EF75-352F-482B-907B-4CF110716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56E7F-6665-47CB-8E35-DD0AF14CA4FB}" type="datetime1">
              <a:rPr kumimoji="1" lang="ja-JP" altLang="en-US" smtClean="0"/>
              <a:t>2017/12/2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74AE825-FEE5-4313-895F-B25AA3F38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388C37D-5565-4946-BF6A-1C3F418D8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F0C00-8437-4F5A-9BB2-4B9273276E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9580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20DA69-2007-408D-8DC9-A8D331A35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933A7D7-23E6-4A70-B404-06FC7AF091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54273AC-4A38-4A39-8EDB-ACF575C53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18B74-808F-4D0E-B8FD-60DF96EAC227}" type="datetime1">
              <a:rPr kumimoji="1" lang="ja-JP" altLang="en-US" smtClean="0"/>
              <a:t>2017/12/2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BF63EE3-AF2C-4BFA-B09D-5569EC0E9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15CB306-C6EC-4DA4-B5DC-BAE125025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F0C00-8437-4F5A-9BB2-4B9273276E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0874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D88C40DC-7289-460A-BF8A-5799CE5F83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825ECF7-0055-4EC7-B7B0-F6F430B083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DDD0B5B-FF2C-47D4-9C1B-8AB764A48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6AD0B-11C5-4653-843F-B42E1A6A526F}" type="datetime1">
              <a:rPr kumimoji="1" lang="ja-JP" altLang="en-US" smtClean="0"/>
              <a:t>2017/12/2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1F7A0EA-9778-4DF3-B132-959DFFF03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8B76F4A-E9D7-41D5-8410-6D4D1018A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F0C00-8437-4F5A-9BB2-4B9273276E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5220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07887B1-9A78-4A75-87BA-E26674B3D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6C4511C-E7ED-4FB4-961E-08EF662136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130D262-EBA5-4BEE-945E-9661F3FBE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76B2E-5BCB-4E0F-825E-70C09CF07E87}" type="datetime1">
              <a:rPr kumimoji="1" lang="ja-JP" altLang="en-US" smtClean="0"/>
              <a:t>2017/12/2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3B6EAE1-BB31-4FE1-95FE-649021479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534DA-3ABB-4448-8950-0C9B46868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F0C00-8437-4F5A-9BB2-4B9273276E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2051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4E55004-0C27-41CF-9F8A-2FECE24DF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FFE65FD-C9B4-43C1-ADBF-A096076462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4FA04C3-3A8B-472F-B9B0-9DDC20DAF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DB9AB-A7F0-4349-AF5A-CBC8BE95AC04}" type="datetime1">
              <a:rPr kumimoji="1" lang="ja-JP" altLang="en-US" smtClean="0"/>
              <a:t>2017/12/2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6E2DAA-586E-4A9C-925A-19D20D0A1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C3C3473-92C3-4655-AE89-D5B9EDD0C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F0C00-8437-4F5A-9BB2-4B9273276E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9120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D74D7A-9FAE-482D-871F-055297F61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B6DD414-9BF7-4B7F-85D8-CE6C71E542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F2F8CEF-DD2F-4510-9B3E-6408692328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B7F756B-2E37-47AD-B855-9B527932C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F9954-347B-4501-A821-80E12663408A}" type="datetime1">
              <a:rPr kumimoji="1" lang="ja-JP" altLang="en-US" smtClean="0"/>
              <a:t>2017/12/2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A8F0964-E6F1-4AD3-B742-66EC1A3A9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AF4EFD5-C738-48FD-90B6-429050DC9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F0C00-8437-4F5A-9BB2-4B9273276E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5578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16CB00-217E-4CAB-9F74-2A13F1584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A7A7250-60B5-4484-8F5D-C64BDA4C58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EE5CBCB-AEB8-4F7A-A0C7-09AC963D96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6A18EAA2-FA28-4DDD-9B3B-1AA4981E84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14A02F11-B87B-4622-9473-AD2D98CA37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5CFF581-08A7-4BD8-909D-15A1521F2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C3527-D6AA-4326-99F9-65AE797E753B}" type="datetime1">
              <a:rPr kumimoji="1" lang="ja-JP" altLang="en-US" smtClean="0"/>
              <a:t>2017/12/2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BC00CB2-67FB-47BA-A359-09D482393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29223639-6AF5-41FF-9512-D4CB5CAF5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F0C00-8437-4F5A-9BB2-4B9273276E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536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1A1E01-35EA-40F1-9DB9-9BBCF574C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84C4C34-137D-4917-9895-5375C4955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0C2D3-A050-47C2-95B2-65146924EC65}" type="datetime1">
              <a:rPr kumimoji="1" lang="ja-JP" altLang="en-US" smtClean="0"/>
              <a:t>2017/12/2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5A965E4-14B8-4E7F-BA98-C67565901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407F072-94AA-4134-BF7C-63FFC538E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F0C00-8437-4F5A-9BB2-4B9273276E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3527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9A90A298-7C2E-4F0B-ACD1-A7F05A165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8517F-1113-4109-A43E-4BDD8C2428A5}" type="datetime1">
              <a:rPr kumimoji="1" lang="ja-JP" altLang="en-US" smtClean="0"/>
              <a:t>2017/12/2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7AE07EB-E1DC-4F13-B19B-3E3F65638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34CD243-FE5E-4BE6-AE50-B866F18BB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F0C00-8437-4F5A-9BB2-4B9273276E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1854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2029B13-21EC-492E-9416-FA670B1B5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777F6C9-D408-45D8-8A4E-A9BBC9E4C4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65FA2A0-804D-4B8B-9A82-DD700A1ADA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0A120E3-826F-4B66-A749-E3683DDDB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5EEE9-AEC0-4124-A855-064F571D8DE0}" type="datetime1">
              <a:rPr kumimoji="1" lang="ja-JP" altLang="en-US" smtClean="0"/>
              <a:t>2017/12/2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396A7C3-0025-4CE9-919A-5548D2CF9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5CA9B03-D2FF-44AB-9068-E9D6D8E14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F0C00-8437-4F5A-9BB2-4B9273276E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1454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E2003B-EABB-4D1F-BE84-45E0F161B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886CA9C8-9168-4559-9495-748B397F03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4189EE5-673C-4FDF-ABA6-B5555C89A6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A290525-4EE5-4A10-BE4C-EE0710C71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EF10-D311-456B-B4BB-57A6B7B0D54C}" type="datetime1">
              <a:rPr kumimoji="1" lang="ja-JP" altLang="en-US" smtClean="0"/>
              <a:t>2017/12/2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66F93AE-3B3B-4371-A3F0-A05347020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92131AE-A059-4BD8-B088-81AC0DBF9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F0C00-8437-4F5A-9BB2-4B9273276E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0880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D3E52E5E-EE55-4627-83D7-64EB077EC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74BE51A-21DA-41B7-A6EE-A36AEBBADD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FAA465-1DED-42CA-8789-E4F81B7F80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C89C3-D5D3-4EDD-AC56-A7E9F44F3145}" type="datetime1">
              <a:rPr kumimoji="1" lang="ja-JP" altLang="en-US" smtClean="0"/>
              <a:t>2017/12/2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A44D060-3FB8-4FCB-B38E-7C79A810EE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EE8942E-3B72-4ABB-8C7A-355CDDB894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DF0C00-8437-4F5A-9BB2-4B9273276E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3840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タイトル 1">
            <a:extLst>
              <a:ext uri="{FF2B5EF4-FFF2-40B4-BE49-F238E27FC236}">
                <a16:creationId xmlns:a16="http://schemas.microsoft.com/office/drawing/2014/main" id="{0C9F3083-6AC1-489D-8CE1-38E7B48AAB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3195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WF on UE mandatory channel bandwidth for NR bands</a:t>
            </a:r>
            <a:endParaRPr kumimoji="1" lang="ja-JP" altLang="en-US" dirty="0"/>
          </a:p>
        </p:txBody>
      </p:sp>
      <p:sp>
        <p:nvSpPr>
          <p:cNvPr id="13" name="サブタイトル 2">
            <a:extLst>
              <a:ext uri="{FF2B5EF4-FFF2-40B4-BE49-F238E27FC236}">
                <a16:creationId xmlns:a16="http://schemas.microsoft.com/office/drawing/2014/main" id="{BA9E4F61-D558-41F9-BDFE-08FA3450CE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11630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NTT DOCOMO, …</a:t>
            </a:r>
            <a:endParaRPr kumimoji="1" lang="ja-JP" altLang="en-US" dirty="0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1EC03C26-DFB6-4529-AE0D-C219176730B0}"/>
              </a:ext>
            </a:extLst>
          </p:cNvPr>
          <p:cNvSpPr/>
          <p:nvPr/>
        </p:nvSpPr>
        <p:spPr>
          <a:xfrm>
            <a:off x="408972" y="24532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3GPP TSG-RAN WG4</a:t>
            </a:r>
            <a:r>
              <a:rPr lang="ja-JP" altLang="en-US" b="1" dirty="0">
                <a:latin typeface="Arial" panose="020B0604020202020204" pitchFamily="34" charset="0"/>
                <a:ea typeface="ＭＳ 明朝" panose="02020609040205080304" pitchFamily="17" charset="-128"/>
              </a:rPr>
              <a:t> </a:t>
            </a:r>
            <a:r>
              <a:rPr lang="en-US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#85</a:t>
            </a:r>
            <a:r>
              <a:rPr lang="ja-JP" altLang="en-US" b="1" dirty="0">
                <a:latin typeface="Arial" panose="020B0604020202020204" pitchFamily="34" charset="0"/>
                <a:ea typeface="ＭＳ 明朝" panose="02020609040205080304" pitchFamily="17" charset="-128"/>
              </a:rPr>
              <a:t> </a:t>
            </a:r>
            <a:r>
              <a:rPr lang="en-US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meeting</a:t>
            </a:r>
            <a:r>
              <a:rPr lang="de-DE" altLang="ja-JP" dirty="0">
                <a:latin typeface="Arial" panose="020B0604020202020204" pitchFamily="34" charset="0"/>
                <a:ea typeface="ＭＳ 明朝" panose="02020609040205080304" pitchFamily="17" charset="-128"/>
              </a:rPr>
              <a:t>	</a:t>
            </a:r>
            <a:endParaRPr lang="ja-JP" altLang="ja-JP" sz="12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260475" indent="-1260475">
              <a:spcAft>
                <a:spcPts val="600"/>
              </a:spcAf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Reno, US, 28</a:t>
            </a:r>
            <a:r>
              <a:rPr lang="en-GB" altLang="ja-JP" b="1" baseline="30000" dirty="0">
                <a:latin typeface="Arial" panose="020B0604020202020204" pitchFamily="34" charset="0"/>
                <a:ea typeface="ＭＳ 明朝" panose="02020609040205080304" pitchFamily="17" charset="-128"/>
              </a:rPr>
              <a:t>th</a:t>
            </a: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 Nov. – 1</a:t>
            </a:r>
            <a:r>
              <a:rPr lang="en-GB" altLang="ja-JP" b="1" baseline="30000" dirty="0">
                <a:latin typeface="Arial" panose="020B0604020202020204" pitchFamily="34" charset="0"/>
                <a:ea typeface="ＭＳ 明朝" panose="02020609040205080304" pitchFamily="17" charset="-128"/>
              </a:rPr>
              <a:t>st</a:t>
            </a: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 Dec., 2017</a:t>
            </a:r>
            <a:endParaRPr lang="en-US" altLang="ja-JP" sz="1200" b="1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D682E929-AEF8-484E-967E-DDB74F002BAC}"/>
              </a:ext>
            </a:extLst>
          </p:cNvPr>
          <p:cNvSpPr/>
          <p:nvPr/>
        </p:nvSpPr>
        <p:spPr>
          <a:xfrm>
            <a:off x="8934680" y="245329"/>
            <a:ext cx="26631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R4-17</a:t>
            </a:r>
            <a:r>
              <a:rPr lang="en-US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14105</a:t>
            </a:r>
            <a:endParaRPr lang="en-GB" altLang="ja-JP" b="1" dirty="0">
              <a:latin typeface="Arial" panose="020B0604020202020204" pitchFamily="34" charset="0"/>
              <a:ea typeface="ＭＳ 明朝" panose="02020609040205080304" pitchFamily="17" charset="-128"/>
            </a:endParaRP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834E7A76-C938-465E-9D4D-1CEB27C31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F0C00-8437-4F5A-9BB2-4B9273276E5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8972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E2784F-7A17-49A1-9037-3294FFC21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A9A3B0E-C4F1-42EB-BD35-3AD5BFE242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altLang="ja-JP" sz="2000" b="1" dirty="0"/>
              <a:t>Definition of UE Channel bandwidth (R4-1709930):</a:t>
            </a:r>
            <a:r>
              <a:rPr lang="en-GB" altLang="ja-JP" sz="2000" dirty="0"/>
              <a:t> </a:t>
            </a:r>
          </a:p>
          <a:p>
            <a:pPr lvl="1"/>
            <a:r>
              <a:rPr lang="en-GB" altLang="ja-JP" sz="1800" dirty="0"/>
              <a:t>The RF bandwidth supporting a single NR RF carrier with the transmission bandwidth configured in the uplink or downlink of a cell. The channel bandwidth is measured in MHz and is used as a reference for transmitter and receiver RF requirements.</a:t>
            </a:r>
            <a:endParaRPr lang="en-US" altLang="ja-JP" sz="2000" b="1" dirty="0"/>
          </a:p>
          <a:p>
            <a:r>
              <a:rPr lang="en-US" altLang="ja-JP" sz="2200" b="1" dirty="0"/>
              <a:t>Agreements at RAN4 #NR-AH2 (R4-1706977):</a:t>
            </a:r>
          </a:p>
          <a:p>
            <a:pPr lvl="1">
              <a:lnSpc>
                <a:spcPct val="100000"/>
              </a:lnSpc>
            </a:pPr>
            <a:r>
              <a:rPr lang="en-US" altLang="ja-JP" sz="1800" dirty="0"/>
              <a:t>UE can support different max CBW in DL and UL</a:t>
            </a:r>
          </a:p>
          <a:p>
            <a:pPr lvl="1">
              <a:lnSpc>
                <a:spcPct val="100000"/>
              </a:lnSpc>
            </a:pPr>
            <a:r>
              <a:rPr lang="en-US" altLang="ja-JP" sz="1800" dirty="0"/>
              <a:t>UE can operate with different UL and DL bandwidth.</a:t>
            </a:r>
            <a:endParaRPr lang="en-US" altLang="ja-JP" sz="2000" b="1" dirty="0"/>
          </a:p>
          <a:p>
            <a:r>
              <a:rPr lang="en-US" altLang="ja-JP" sz="2000" b="1" dirty="0"/>
              <a:t>Agreements at RAN4 #84 (R4-1708845):</a:t>
            </a:r>
          </a:p>
          <a:p>
            <a:pPr lvl="1">
              <a:lnSpc>
                <a:spcPct val="100000"/>
              </a:lnSpc>
            </a:pPr>
            <a:r>
              <a:rPr lang="en-US" altLang="ja-JP" sz="1800" dirty="0"/>
              <a:t>UE maximum channel bandwidth is a UE capability. UE can support different max CBW in DL and UL</a:t>
            </a:r>
          </a:p>
          <a:p>
            <a:pPr lvl="1">
              <a:lnSpc>
                <a:spcPct val="100000"/>
              </a:lnSpc>
            </a:pPr>
            <a:endParaRPr lang="en-US" altLang="ja-JP" sz="1800" dirty="0"/>
          </a:p>
          <a:p>
            <a:pPr lvl="2">
              <a:lnSpc>
                <a:spcPct val="100000"/>
              </a:lnSpc>
            </a:pPr>
            <a:r>
              <a:rPr lang="en-US" altLang="ja-JP" sz="1400" dirty="0"/>
              <a:t>It is FFS if the UE capability is per band or a group of bands (such as sub6 and </a:t>
            </a:r>
            <a:r>
              <a:rPr lang="en-US" altLang="ja-JP" sz="1400" dirty="0" err="1"/>
              <a:t>mmWave</a:t>
            </a:r>
            <a:r>
              <a:rPr lang="en-US" altLang="ja-JP" sz="1400" dirty="0"/>
              <a:t>)</a:t>
            </a:r>
          </a:p>
          <a:p>
            <a:pPr lvl="1">
              <a:lnSpc>
                <a:spcPct val="100000"/>
              </a:lnSpc>
            </a:pPr>
            <a:r>
              <a:rPr lang="en-US" altLang="ja-JP" sz="1800" dirty="0"/>
              <a:t>UE shall meet either a single carrier or CA based RF requirements for the channel bandwidths in Slide #3-#4 that is equal to or smaller than UE maximum channel bandwidth for any SCS.</a:t>
            </a:r>
          </a:p>
          <a:p>
            <a:pPr lvl="1">
              <a:lnSpc>
                <a:spcPct val="100000"/>
              </a:lnSpc>
            </a:pPr>
            <a:r>
              <a:rPr lang="en-US" altLang="ja-JP" sz="1800" dirty="0"/>
              <a:t>RAN4 should agree some threshold value for which BW’s should be supported by single CC configuration. </a:t>
            </a:r>
          </a:p>
          <a:p>
            <a:pPr lvl="1"/>
            <a:endParaRPr lang="en-US" altLang="ja-JP" sz="1800" dirty="0"/>
          </a:p>
          <a:p>
            <a:pPr lvl="1"/>
            <a:endParaRPr lang="en-US" altLang="ja-JP" sz="1800" dirty="0"/>
          </a:p>
          <a:p>
            <a:endParaRPr lang="en-US" altLang="ja-JP" sz="2400" dirty="0"/>
          </a:p>
          <a:p>
            <a:endParaRPr kumimoji="1" lang="ja-JP" altLang="en-US" sz="20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2797BCB-C188-4A97-9FE7-53D9876B3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F0C00-8437-4F5A-9BB2-4B9273276E53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65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543530-212C-4D63-B857-EC2C9674F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1051"/>
          </a:xfrm>
        </p:spPr>
        <p:txBody>
          <a:bodyPr>
            <a:normAutofit/>
          </a:bodyPr>
          <a:lstStyle/>
          <a:p>
            <a:r>
              <a:rPr kumimoji="1" lang="en-US" altLang="ja-JP" sz="3600" dirty="0"/>
              <a:t>Current </a:t>
            </a:r>
            <a:r>
              <a:rPr lang="en-US" altLang="ja-JP" sz="3600" dirty="0"/>
              <a:t>operator’s </a:t>
            </a:r>
            <a:r>
              <a:rPr kumimoji="1" lang="en-US" altLang="ja-JP" sz="3600" dirty="0"/>
              <a:t>request (</a:t>
            </a:r>
            <a:r>
              <a:rPr lang="en-US" altLang="ja-JP" sz="3600" dirty="0"/>
              <a:t>for information)</a:t>
            </a:r>
            <a:endParaRPr kumimoji="1" lang="ja-JP" altLang="en-US" sz="36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511F1AF-6988-4FBA-88D3-305FBC98D0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0254"/>
            <a:ext cx="10515600" cy="5538439"/>
          </a:xfrm>
        </p:spPr>
        <p:txBody>
          <a:bodyPr>
            <a:normAutofit/>
          </a:bodyPr>
          <a:lstStyle/>
          <a:p>
            <a:r>
              <a:rPr lang="en-US" altLang="ja-JP" sz="1800" dirty="0"/>
              <a:t>Below 3GHz</a:t>
            </a:r>
            <a:endParaRPr kumimoji="1" lang="en-US" altLang="ja-JP" sz="1800" dirty="0"/>
          </a:p>
          <a:p>
            <a:endParaRPr kumimoji="1" lang="ja-JP" altLang="en-US" sz="18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D424121C-6B8A-4ADE-ABDA-1C68F83EA4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357598"/>
              </p:ext>
            </p:extLst>
          </p:nvPr>
        </p:nvGraphicFramePr>
        <p:xfrm>
          <a:off x="893941" y="1633789"/>
          <a:ext cx="10544990" cy="4363310"/>
        </p:xfrm>
        <a:graphic>
          <a:graphicData uri="http://schemas.openxmlformats.org/drawingml/2006/table">
            <a:tbl>
              <a:tblPr/>
              <a:tblGrid>
                <a:gridCol w="532109">
                  <a:extLst>
                    <a:ext uri="{9D8B030D-6E8A-4147-A177-3AD203B41FA5}">
                      <a16:colId xmlns:a16="http://schemas.microsoft.com/office/drawing/2014/main" val="4028573840"/>
                    </a:ext>
                  </a:extLst>
                </a:gridCol>
                <a:gridCol w="327452">
                  <a:extLst>
                    <a:ext uri="{9D8B030D-6E8A-4147-A177-3AD203B41FA5}">
                      <a16:colId xmlns:a16="http://schemas.microsoft.com/office/drawing/2014/main" val="1036853539"/>
                    </a:ext>
                  </a:extLst>
                </a:gridCol>
                <a:gridCol w="327452">
                  <a:extLst>
                    <a:ext uri="{9D8B030D-6E8A-4147-A177-3AD203B41FA5}">
                      <a16:colId xmlns:a16="http://schemas.microsoft.com/office/drawing/2014/main" val="435718725"/>
                    </a:ext>
                  </a:extLst>
                </a:gridCol>
                <a:gridCol w="327452">
                  <a:extLst>
                    <a:ext uri="{9D8B030D-6E8A-4147-A177-3AD203B41FA5}">
                      <a16:colId xmlns:a16="http://schemas.microsoft.com/office/drawing/2014/main" val="3694908449"/>
                    </a:ext>
                  </a:extLst>
                </a:gridCol>
                <a:gridCol w="327452">
                  <a:extLst>
                    <a:ext uri="{9D8B030D-6E8A-4147-A177-3AD203B41FA5}">
                      <a16:colId xmlns:a16="http://schemas.microsoft.com/office/drawing/2014/main" val="3221369497"/>
                    </a:ext>
                  </a:extLst>
                </a:gridCol>
                <a:gridCol w="327452">
                  <a:extLst>
                    <a:ext uri="{9D8B030D-6E8A-4147-A177-3AD203B41FA5}">
                      <a16:colId xmlns:a16="http://schemas.microsoft.com/office/drawing/2014/main" val="1093583507"/>
                    </a:ext>
                  </a:extLst>
                </a:gridCol>
                <a:gridCol w="327452">
                  <a:extLst>
                    <a:ext uri="{9D8B030D-6E8A-4147-A177-3AD203B41FA5}">
                      <a16:colId xmlns:a16="http://schemas.microsoft.com/office/drawing/2014/main" val="1970294926"/>
                    </a:ext>
                  </a:extLst>
                </a:gridCol>
                <a:gridCol w="327452">
                  <a:extLst>
                    <a:ext uri="{9D8B030D-6E8A-4147-A177-3AD203B41FA5}">
                      <a16:colId xmlns:a16="http://schemas.microsoft.com/office/drawing/2014/main" val="3650044910"/>
                    </a:ext>
                  </a:extLst>
                </a:gridCol>
                <a:gridCol w="757232">
                  <a:extLst>
                    <a:ext uri="{9D8B030D-6E8A-4147-A177-3AD203B41FA5}">
                      <a16:colId xmlns:a16="http://schemas.microsoft.com/office/drawing/2014/main" val="2969274188"/>
                    </a:ext>
                  </a:extLst>
                </a:gridCol>
                <a:gridCol w="30644">
                  <a:extLst>
                    <a:ext uri="{9D8B030D-6E8A-4147-A177-3AD203B41FA5}">
                      <a16:colId xmlns:a16="http://schemas.microsoft.com/office/drawing/2014/main" val="4023595491"/>
                    </a:ext>
                  </a:extLst>
                </a:gridCol>
                <a:gridCol w="363340">
                  <a:extLst>
                    <a:ext uri="{9D8B030D-6E8A-4147-A177-3AD203B41FA5}">
                      <a16:colId xmlns:a16="http://schemas.microsoft.com/office/drawing/2014/main" val="857640575"/>
                    </a:ext>
                  </a:extLst>
                </a:gridCol>
                <a:gridCol w="327452">
                  <a:extLst>
                    <a:ext uri="{9D8B030D-6E8A-4147-A177-3AD203B41FA5}">
                      <a16:colId xmlns:a16="http://schemas.microsoft.com/office/drawing/2014/main" val="2305829177"/>
                    </a:ext>
                  </a:extLst>
                </a:gridCol>
                <a:gridCol w="327452">
                  <a:extLst>
                    <a:ext uri="{9D8B030D-6E8A-4147-A177-3AD203B41FA5}">
                      <a16:colId xmlns:a16="http://schemas.microsoft.com/office/drawing/2014/main" val="2479818452"/>
                    </a:ext>
                  </a:extLst>
                </a:gridCol>
                <a:gridCol w="327452">
                  <a:extLst>
                    <a:ext uri="{9D8B030D-6E8A-4147-A177-3AD203B41FA5}">
                      <a16:colId xmlns:a16="http://schemas.microsoft.com/office/drawing/2014/main" val="1241700258"/>
                    </a:ext>
                  </a:extLst>
                </a:gridCol>
                <a:gridCol w="327452">
                  <a:extLst>
                    <a:ext uri="{9D8B030D-6E8A-4147-A177-3AD203B41FA5}">
                      <a16:colId xmlns:a16="http://schemas.microsoft.com/office/drawing/2014/main" val="677599174"/>
                    </a:ext>
                  </a:extLst>
                </a:gridCol>
                <a:gridCol w="368383">
                  <a:extLst>
                    <a:ext uri="{9D8B030D-6E8A-4147-A177-3AD203B41FA5}">
                      <a16:colId xmlns:a16="http://schemas.microsoft.com/office/drawing/2014/main" val="109053825"/>
                    </a:ext>
                  </a:extLst>
                </a:gridCol>
                <a:gridCol w="368383">
                  <a:extLst>
                    <a:ext uri="{9D8B030D-6E8A-4147-A177-3AD203B41FA5}">
                      <a16:colId xmlns:a16="http://schemas.microsoft.com/office/drawing/2014/main" val="352446371"/>
                    </a:ext>
                  </a:extLst>
                </a:gridCol>
                <a:gridCol w="409315">
                  <a:extLst>
                    <a:ext uri="{9D8B030D-6E8A-4147-A177-3AD203B41FA5}">
                      <a16:colId xmlns:a16="http://schemas.microsoft.com/office/drawing/2014/main" val="3636217497"/>
                    </a:ext>
                  </a:extLst>
                </a:gridCol>
                <a:gridCol w="409315">
                  <a:extLst>
                    <a:ext uri="{9D8B030D-6E8A-4147-A177-3AD203B41FA5}">
                      <a16:colId xmlns:a16="http://schemas.microsoft.com/office/drawing/2014/main" val="3709374978"/>
                    </a:ext>
                  </a:extLst>
                </a:gridCol>
                <a:gridCol w="368383">
                  <a:extLst>
                    <a:ext uri="{9D8B030D-6E8A-4147-A177-3AD203B41FA5}">
                      <a16:colId xmlns:a16="http://schemas.microsoft.com/office/drawing/2014/main" val="3860621738"/>
                    </a:ext>
                  </a:extLst>
                </a:gridCol>
                <a:gridCol w="368383">
                  <a:extLst>
                    <a:ext uri="{9D8B030D-6E8A-4147-A177-3AD203B41FA5}">
                      <a16:colId xmlns:a16="http://schemas.microsoft.com/office/drawing/2014/main" val="839325095"/>
                    </a:ext>
                  </a:extLst>
                </a:gridCol>
                <a:gridCol w="368383">
                  <a:extLst>
                    <a:ext uri="{9D8B030D-6E8A-4147-A177-3AD203B41FA5}">
                      <a16:colId xmlns:a16="http://schemas.microsoft.com/office/drawing/2014/main" val="759099907"/>
                    </a:ext>
                  </a:extLst>
                </a:gridCol>
                <a:gridCol w="368383">
                  <a:extLst>
                    <a:ext uri="{9D8B030D-6E8A-4147-A177-3AD203B41FA5}">
                      <a16:colId xmlns:a16="http://schemas.microsoft.com/office/drawing/2014/main" val="1639018943"/>
                    </a:ext>
                  </a:extLst>
                </a:gridCol>
                <a:gridCol w="368383">
                  <a:extLst>
                    <a:ext uri="{9D8B030D-6E8A-4147-A177-3AD203B41FA5}">
                      <a16:colId xmlns:a16="http://schemas.microsoft.com/office/drawing/2014/main" val="3728890989"/>
                    </a:ext>
                  </a:extLst>
                </a:gridCol>
                <a:gridCol w="327452">
                  <a:extLst>
                    <a:ext uri="{9D8B030D-6E8A-4147-A177-3AD203B41FA5}">
                      <a16:colId xmlns:a16="http://schemas.microsoft.com/office/drawing/2014/main" val="71834643"/>
                    </a:ext>
                  </a:extLst>
                </a:gridCol>
                <a:gridCol w="368383">
                  <a:extLst>
                    <a:ext uri="{9D8B030D-6E8A-4147-A177-3AD203B41FA5}">
                      <a16:colId xmlns:a16="http://schemas.microsoft.com/office/drawing/2014/main" val="1470185597"/>
                    </a:ext>
                  </a:extLst>
                </a:gridCol>
                <a:gridCol w="368383">
                  <a:extLst>
                    <a:ext uri="{9D8B030D-6E8A-4147-A177-3AD203B41FA5}">
                      <a16:colId xmlns:a16="http://schemas.microsoft.com/office/drawing/2014/main" val="1476889191"/>
                    </a:ext>
                  </a:extLst>
                </a:gridCol>
                <a:gridCol w="399082">
                  <a:extLst>
                    <a:ext uri="{9D8B030D-6E8A-4147-A177-3AD203B41FA5}">
                      <a16:colId xmlns:a16="http://schemas.microsoft.com/office/drawing/2014/main" val="551005648"/>
                    </a:ext>
                  </a:extLst>
                </a:gridCol>
                <a:gridCol w="399082">
                  <a:extLst>
                    <a:ext uri="{9D8B030D-6E8A-4147-A177-3AD203B41FA5}">
                      <a16:colId xmlns:a16="http://schemas.microsoft.com/office/drawing/2014/main" val="276427430"/>
                    </a:ext>
                  </a:extLst>
                </a:gridCol>
              </a:tblGrid>
              <a:tr h="188801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NR Band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15kHz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9">
                  <a:txBody>
                    <a:bodyPr/>
                    <a:lstStyle/>
                    <a:p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30kHz</a:t>
                      </a:r>
                      <a:endParaRPr kumimoji="1" lang="ja-JP" altLang="en-US"/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60kHz (for more than 1GHz bands)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3498205"/>
                  </a:ext>
                </a:extLst>
              </a:tr>
              <a:tr h="20663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5MHz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25MHz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30MHz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40MHz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  <a:b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(Note 1)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25MHz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30MHz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40MHz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60MHz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80MHz</a:t>
                      </a:r>
                      <a:b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(Note 2)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 MHz</a:t>
                      </a:r>
                      <a:b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(Note 2)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  <a:b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(Note 1)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  <a:b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(Note 1)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  <a:b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(Note 1)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25MHz</a:t>
                      </a:r>
                      <a:b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(Note 1)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30MHz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40MHz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60MHz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80MHz</a:t>
                      </a:r>
                      <a:b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(Note 2)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 MHz</a:t>
                      </a:r>
                      <a:b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(Note 2)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4095518"/>
                  </a:ext>
                </a:extLst>
              </a:tr>
              <a:tr h="24124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1.427-1.518 GHz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9528694"/>
                  </a:ext>
                </a:extLst>
              </a:tr>
              <a:tr h="18880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1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7019972"/>
                  </a:ext>
                </a:extLst>
              </a:tr>
              <a:tr h="18880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2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381145"/>
                  </a:ext>
                </a:extLst>
              </a:tr>
              <a:tr h="18880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3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6559276"/>
                  </a:ext>
                </a:extLst>
              </a:tr>
              <a:tr h="18880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5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5133769"/>
                  </a:ext>
                </a:extLst>
              </a:tr>
              <a:tr h="18880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4623173"/>
                  </a:ext>
                </a:extLst>
              </a:tr>
              <a:tr h="18880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8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0283413"/>
                  </a:ext>
                </a:extLst>
              </a:tr>
              <a:tr h="18880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20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1232894"/>
                  </a:ext>
                </a:extLst>
              </a:tr>
              <a:tr h="18880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28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6165315"/>
                  </a:ext>
                </a:extLst>
              </a:tr>
              <a:tr h="18880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38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8392070"/>
                  </a:ext>
                </a:extLst>
              </a:tr>
              <a:tr h="18880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41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10810"/>
                  </a:ext>
                </a:extLst>
              </a:tr>
              <a:tr h="18880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50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2383787"/>
                  </a:ext>
                </a:extLst>
              </a:tr>
              <a:tr h="18880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51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8517012"/>
                  </a:ext>
                </a:extLst>
              </a:tr>
              <a:tr h="18880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66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961298"/>
                  </a:ext>
                </a:extLst>
              </a:tr>
              <a:tr h="18880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70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2749485"/>
                  </a:ext>
                </a:extLst>
              </a:tr>
              <a:tr h="18880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71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8808736"/>
                  </a:ext>
                </a:extLst>
              </a:tr>
              <a:tr h="18880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74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9583585"/>
                  </a:ext>
                </a:extLst>
              </a:tr>
              <a:tr h="18880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75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6145775"/>
                  </a:ext>
                </a:extLst>
              </a:tr>
              <a:tr h="19404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76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ゴシック" panose="020B0400000000000000" pitchFamily="50" charset="-128"/>
                        </a:rPr>
                        <a:t>　</a:t>
                      </a:r>
                    </a:p>
                  </a:txBody>
                  <a:tcPr marL="5244" marR="5244" marT="52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1136202"/>
                  </a:ext>
                </a:extLst>
              </a:tr>
              <a:tr h="310997">
                <a:tc gridSpan="29">
                  <a:txBody>
                    <a:bodyPr/>
                    <a:lstStyle/>
                    <a:p>
                      <a:pPr algn="l" rtl="0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Note 1: 90% spectrum utilization may not be achieved</a:t>
                      </a:r>
                      <a:b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Note 2: UE may support this Channel Bandwidth</a:t>
                      </a:r>
                    </a:p>
                  </a:txBody>
                  <a:tcPr marL="5244" marR="5244" marT="52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4008510"/>
                  </a:ext>
                </a:extLst>
              </a:tr>
            </a:tbl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9FEF541-5F0A-4CA2-B525-71F2666778E9}"/>
              </a:ext>
            </a:extLst>
          </p:cNvPr>
          <p:cNvSpPr txBox="1"/>
          <p:nvPr/>
        </p:nvSpPr>
        <p:spPr>
          <a:xfrm>
            <a:off x="959005" y="6051395"/>
            <a:ext cx="7051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Note: 30MHz was agreed to introduce into band n3 in RAN4 #85.</a:t>
            </a:r>
            <a:endParaRPr kumimoji="1" lang="ja-JP" altLang="en-US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651E898-4B15-4124-A748-176D88DBC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F0C00-8437-4F5A-9BB2-4B9273276E53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3739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543530-212C-4D63-B857-EC2C9674F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1051"/>
          </a:xfrm>
        </p:spPr>
        <p:txBody>
          <a:bodyPr>
            <a:normAutofit/>
          </a:bodyPr>
          <a:lstStyle/>
          <a:p>
            <a:r>
              <a:rPr kumimoji="1" lang="en-US" altLang="ja-JP" sz="3600" dirty="0"/>
              <a:t>Current </a:t>
            </a:r>
            <a:r>
              <a:rPr lang="en-US" altLang="ja-JP" sz="3600" dirty="0"/>
              <a:t>operator’s </a:t>
            </a:r>
            <a:r>
              <a:rPr kumimoji="1" lang="en-US" altLang="ja-JP" sz="3600" dirty="0"/>
              <a:t>request (</a:t>
            </a:r>
            <a:r>
              <a:rPr lang="en-US" altLang="ja-JP" sz="3600" dirty="0"/>
              <a:t>for information)</a:t>
            </a:r>
            <a:endParaRPr kumimoji="1" lang="ja-JP" altLang="en-US" sz="36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511F1AF-6988-4FBA-88D3-305FBC98D0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0254"/>
            <a:ext cx="10515600" cy="5538439"/>
          </a:xfrm>
        </p:spPr>
        <p:txBody>
          <a:bodyPr>
            <a:normAutofit/>
          </a:bodyPr>
          <a:lstStyle/>
          <a:p>
            <a:r>
              <a:rPr lang="en-US" altLang="ja-JP" sz="1800" dirty="0"/>
              <a:t>3GHz – 6Ghz [2]</a:t>
            </a:r>
          </a:p>
          <a:p>
            <a:pPr lvl="1"/>
            <a:r>
              <a:rPr lang="en-US" altLang="ja-JP" sz="1400" dirty="0"/>
              <a:t>n77, n78</a:t>
            </a:r>
            <a:endParaRPr kumimoji="1" lang="en-US" altLang="ja-JP" sz="1400" dirty="0"/>
          </a:p>
          <a:p>
            <a:endParaRPr kumimoji="1" lang="en-US" altLang="ja-JP" sz="1800" dirty="0"/>
          </a:p>
          <a:p>
            <a:pPr marL="0" indent="0">
              <a:buNone/>
            </a:pPr>
            <a:endParaRPr lang="en-US" altLang="ja-JP" sz="1800" dirty="0"/>
          </a:p>
          <a:p>
            <a:endParaRPr kumimoji="1" lang="en-US" altLang="ja-JP" sz="1800" dirty="0"/>
          </a:p>
          <a:p>
            <a:endParaRPr lang="en-US" altLang="ja-JP" sz="1800" dirty="0"/>
          </a:p>
          <a:p>
            <a:endParaRPr kumimoji="1" lang="en-US" altLang="ja-JP" sz="1800" dirty="0"/>
          </a:p>
          <a:p>
            <a:endParaRPr lang="en-US" altLang="ja-JP" sz="1800" dirty="0"/>
          </a:p>
          <a:p>
            <a:pPr lvl="1"/>
            <a:r>
              <a:rPr lang="en-US" altLang="ja-JP" sz="1400" dirty="0"/>
              <a:t>n79</a:t>
            </a:r>
          </a:p>
          <a:p>
            <a:pPr lvl="1"/>
            <a:endParaRPr lang="en-US" altLang="ja-JP" sz="14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35E332D5-4CB1-4730-A2FA-EC4594BD8D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884594"/>
              </p:ext>
            </p:extLst>
          </p:nvPr>
        </p:nvGraphicFramePr>
        <p:xfrm>
          <a:off x="2072270" y="1907654"/>
          <a:ext cx="8060477" cy="1735076"/>
        </p:xfrm>
        <a:graphic>
          <a:graphicData uri="http://schemas.openxmlformats.org/drawingml/2006/table">
            <a:tbl>
              <a:tblPr/>
              <a:tblGrid>
                <a:gridCol w="2322186">
                  <a:extLst>
                    <a:ext uri="{9D8B030D-6E8A-4147-A177-3AD203B41FA5}">
                      <a16:colId xmlns:a16="http://schemas.microsoft.com/office/drawing/2014/main" val="2167263115"/>
                    </a:ext>
                  </a:extLst>
                </a:gridCol>
                <a:gridCol w="441407">
                  <a:extLst>
                    <a:ext uri="{9D8B030D-6E8A-4147-A177-3AD203B41FA5}">
                      <a16:colId xmlns:a16="http://schemas.microsoft.com/office/drawing/2014/main" val="2267630620"/>
                    </a:ext>
                  </a:extLst>
                </a:gridCol>
                <a:gridCol w="441407">
                  <a:extLst>
                    <a:ext uri="{9D8B030D-6E8A-4147-A177-3AD203B41FA5}">
                      <a16:colId xmlns:a16="http://schemas.microsoft.com/office/drawing/2014/main" val="3020977409"/>
                    </a:ext>
                  </a:extLst>
                </a:gridCol>
                <a:gridCol w="441407">
                  <a:extLst>
                    <a:ext uri="{9D8B030D-6E8A-4147-A177-3AD203B41FA5}">
                      <a16:colId xmlns:a16="http://schemas.microsoft.com/office/drawing/2014/main" val="3381324284"/>
                    </a:ext>
                  </a:extLst>
                </a:gridCol>
                <a:gridCol w="441407">
                  <a:extLst>
                    <a:ext uri="{9D8B030D-6E8A-4147-A177-3AD203B41FA5}">
                      <a16:colId xmlns:a16="http://schemas.microsoft.com/office/drawing/2014/main" val="1765187648"/>
                    </a:ext>
                  </a:extLst>
                </a:gridCol>
                <a:gridCol w="441407">
                  <a:extLst>
                    <a:ext uri="{9D8B030D-6E8A-4147-A177-3AD203B41FA5}">
                      <a16:colId xmlns:a16="http://schemas.microsoft.com/office/drawing/2014/main" val="1238606496"/>
                    </a:ext>
                  </a:extLst>
                </a:gridCol>
                <a:gridCol w="441407">
                  <a:extLst>
                    <a:ext uri="{9D8B030D-6E8A-4147-A177-3AD203B41FA5}">
                      <a16:colId xmlns:a16="http://schemas.microsoft.com/office/drawing/2014/main" val="471002520"/>
                    </a:ext>
                  </a:extLst>
                </a:gridCol>
                <a:gridCol w="441407">
                  <a:extLst>
                    <a:ext uri="{9D8B030D-6E8A-4147-A177-3AD203B41FA5}">
                      <a16:colId xmlns:a16="http://schemas.microsoft.com/office/drawing/2014/main" val="3569790082"/>
                    </a:ext>
                  </a:extLst>
                </a:gridCol>
                <a:gridCol w="441407">
                  <a:extLst>
                    <a:ext uri="{9D8B030D-6E8A-4147-A177-3AD203B41FA5}">
                      <a16:colId xmlns:a16="http://schemas.microsoft.com/office/drawing/2014/main" val="434923249"/>
                    </a:ext>
                  </a:extLst>
                </a:gridCol>
                <a:gridCol w="441407">
                  <a:extLst>
                    <a:ext uri="{9D8B030D-6E8A-4147-A177-3AD203B41FA5}">
                      <a16:colId xmlns:a16="http://schemas.microsoft.com/office/drawing/2014/main" val="1081979149"/>
                    </a:ext>
                  </a:extLst>
                </a:gridCol>
                <a:gridCol w="441407">
                  <a:extLst>
                    <a:ext uri="{9D8B030D-6E8A-4147-A177-3AD203B41FA5}">
                      <a16:colId xmlns:a16="http://schemas.microsoft.com/office/drawing/2014/main" val="732793039"/>
                    </a:ext>
                  </a:extLst>
                </a:gridCol>
                <a:gridCol w="441407">
                  <a:extLst>
                    <a:ext uri="{9D8B030D-6E8A-4147-A177-3AD203B41FA5}">
                      <a16:colId xmlns:a16="http://schemas.microsoft.com/office/drawing/2014/main" val="1366938545"/>
                    </a:ext>
                  </a:extLst>
                </a:gridCol>
                <a:gridCol w="441407">
                  <a:extLst>
                    <a:ext uri="{9D8B030D-6E8A-4147-A177-3AD203B41FA5}">
                      <a16:colId xmlns:a16="http://schemas.microsoft.com/office/drawing/2014/main" val="4066638576"/>
                    </a:ext>
                  </a:extLst>
                </a:gridCol>
                <a:gridCol w="441407">
                  <a:extLst>
                    <a:ext uri="{9D8B030D-6E8A-4147-A177-3AD203B41FA5}">
                      <a16:colId xmlns:a16="http://schemas.microsoft.com/office/drawing/2014/main" val="3148424814"/>
                    </a:ext>
                  </a:extLst>
                </a:gridCol>
              </a:tblGrid>
              <a:tr h="2478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n77/78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UE channel bandwidth [MHz]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4844195"/>
                  </a:ext>
                </a:extLst>
              </a:tr>
              <a:tr h="24786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Operator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15kHz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30kHz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8893243"/>
                  </a:ext>
                </a:extLst>
              </a:tr>
              <a:tr h="24786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40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40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60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80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865163"/>
                  </a:ext>
                </a:extLst>
              </a:tr>
              <a:tr h="2478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Operator A, B, C, D, 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2734865"/>
                  </a:ext>
                </a:extLst>
              </a:tr>
              <a:tr h="2478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Operator F, G, 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4877057"/>
                  </a:ext>
                </a:extLst>
              </a:tr>
              <a:tr h="2478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Operator H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8399805"/>
                  </a:ext>
                </a:extLst>
              </a:tr>
              <a:tr h="2478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Operator 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2756707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67058DC6-102D-4700-98A0-CEC5CDD6B2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822403"/>
              </p:ext>
            </p:extLst>
          </p:nvPr>
        </p:nvGraphicFramePr>
        <p:xfrm>
          <a:off x="2072270" y="4272291"/>
          <a:ext cx="6529034" cy="973976"/>
        </p:xfrm>
        <a:graphic>
          <a:graphicData uri="http://schemas.openxmlformats.org/drawingml/2006/table">
            <a:tbl>
              <a:tblPr/>
              <a:tblGrid>
                <a:gridCol w="2801464">
                  <a:extLst>
                    <a:ext uri="{9D8B030D-6E8A-4147-A177-3AD203B41FA5}">
                      <a16:colId xmlns:a16="http://schemas.microsoft.com/office/drawing/2014/main" val="1697930533"/>
                    </a:ext>
                  </a:extLst>
                </a:gridCol>
                <a:gridCol w="532510">
                  <a:extLst>
                    <a:ext uri="{9D8B030D-6E8A-4147-A177-3AD203B41FA5}">
                      <a16:colId xmlns:a16="http://schemas.microsoft.com/office/drawing/2014/main" val="254238187"/>
                    </a:ext>
                  </a:extLst>
                </a:gridCol>
                <a:gridCol w="532510">
                  <a:extLst>
                    <a:ext uri="{9D8B030D-6E8A-4147-A177-3AD203B41FA5}">
                      <a16:colId xmlns:a16="http://schemas.microsoft.com/office/drawing/2014/main" val="1443199963"/>
                    </a:ext>
                  </a:extLst>
                </a:gridCol>
                <a:gridCol w="532510">
                  <a:extLst>
                    <a:ext uri="{9D8B030D-6E8A-4147-A177-3AD203B41FA5}">
                      <a16:colId xmlns:a16="http://schemas.microsoft.com/office/drawing/2014/main" val="756382186"/>
                    </a:ext>
                  </a:extLst>
                </a:gridCol>
                <a:gridCol w="532510">
                  <a:extLst>
                    <a:ext uri="{9D8B030D-6E8A-4147-A177-3AD203B41FA5}">
                      <a16:colId xmlns:a16="http://schemas.microsoft.com/office/drawing/2014/main" val="3654519366"/>
                    </a:ext>
                  </a:extLst>
                </a:gridCol>
                <a:gridCol w="532510">
                  <a:extLst>
                    <a:ext uri="{9D8B030D-6E8A-4147-A177-3AD203B41FA5}">
                      <a16:colId xmlns:a16="http://schemas.microsoft.com/office/drawing/2014/main" val="1342483194"/>
                    </a:ext>
                  </a:extLst>
                </a:gridCol>
                <a:gridCol w="532510">
                  <a:extLst>
                    <a:ext uri="{9D8B030D-6E8A-4147-A177-3AD203B41FA5}">
                      <a16:colId xmlns:a16="http://schemas.microsoft.com/office/drawing/2014/main" val="4046129137"/>
                    </a:ext>
                  </a:extLst>
                </a:gridCol>
                <a:gridCol w="532510">
                  <a:extLst>
                    <a:ext uri="{9D8B030D-6E8A-4147-A177-3AD203B41FA5}">
                      <a16:colId xmlns:a16="http://schemas.microsoft.com/office/drawing/2014/main" val="3444834453"/>
                    </a:ext>
                  </a:extLst>
                </a:gridCol>
              </a:tblGrid>
              <a:tr h="2006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n79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UE channel bandwidth [MHz]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0357728"/>
                  </a:ext>
                </a:extLst>
              </a:tr>
              <a:tr h="29257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Operator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15kHz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30kHz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0075386"/>
                  </a:ext>
                </a:extLst>
              </a:tr>
              <a:tr h="20062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40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40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60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80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3076368"/>
                  </a:ext>
                </a:extLst>
              </a:tr>
              <a:tr h="2006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Operator A, B, C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4572472"/>
                  </a:ext>
                </a:extLst>
              </a:tr>
            </a:tbl>
          </a:graphicData>
        </a:graphic>
      </p:graphicFrame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21606CF-8FFE-4CF4-93EA-F0747B441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F0C00-8437-4F5A-9BB2-4B9273276E53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7895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543530-212C-4D63-B857-EC2C9674F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1051"/>
          </a:xfrm>
        </p:spPr>
        <p:txBody>
          <a:bodyPr>
            <a:normAutofit/>
          </a:bodyPr>
          <a:lstStyle/>
          <a:p>
            <a:r>
              <a:rPr kumimoji="1" lang="en-US" altLang="ja-JP" sz="3600" dirty="0"/>
              <a:t>Current </a:t>
            </a:r>
            <a:r>
              <a:rPr lang="en-US" altLang="ja-JP" sz="3600" dirty="0"/>
              <a:t>operator’s </a:t>
            </a:r>
            <a:r>
              <a:rPr kumimoji="1" lang="en-US" altLang="ja-JP" sz="3600" dirty="0"/>
              <a:t>request (</a:t>
            </a:r>
            <a:r>
              <a:rPr lang="en-US" altLang="ja-JP" sz="3600" dirty="0"/>
              <a:t>for information)</a:t>
            </a:r>
            <a:endParaRPr kumimoji="1" lang="ja-JP" altLang="en-US" sz="36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511F1AF-6988-4FBA-88D3-305FBC98D0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0254"/>
            <a:ext cx="10515600" cy="5538439"/>
          </a:xfrm>
        </p:spPr>
        <p:txBody>
          <a:bodyPr>
            <a:normAutofit/>
          </a:bodyPr>
          <a:lstStyle/>
          <a:p>
            <a:r>
              <a:rPr lang="en-US" altLang="ja-JP" sz="1800" dirty="0"/>
              <a:t>24.25-52.6GHz (FR2) [2]</a:t>
            </a:r>
          </a:p>
          <a:p>
            <a:pPr lvl="1"/>
            <a:r>
              <a:rPr lang="en-US" altLang="ja-JP" sz="1400" dirty="0"/>
              <a:t>n257, n258</a:t>
            </a:r>
            <a:endParaRPr kumimoji="1" lang="en-US" altLang="ja-JP" sz="1400" dirty="0"/>
          </a:p>
          <a:p>
            <a:endParaRPr kumimoji="1" lang="en-US" altLang="ja-JP" sz="1800" dirty="0"/>
          </a:p>
          <a:p>
            <a:pPr marL="0" indent="0">
              <a:buNone/>
            </a:pPr>
            <a:endParaRPr lang="en-US" altLang="ja-JP" sz="1800" dirty="0"/>
          </a:p>
          <a:p>
            <a:endParaRPr kumimoji="1" lang="en-US" altLang="ja-JP" sz="1800" dirty="0"/>
          </a:p>
          <a:p>
            <a:endParaRPr lang="en-US" altLang="ja-JP" sz="1800" dirty="0"/>
          </a:p>
          <a:p>
            <a:endParaRPr kumimoji="1" lang="en-US" altLang="ja-JP" sz="1800" dirty="0"/>
          </a:p>
          <a:p>
            <a:endParaRPr lang="en-US" altLang="ja-JP" sz="1800" dirty="0"/>
          </a:p>
          <a:p>
            <a:pPr lvl="1"/>
            <a:r>
              <a:rPr lang="en-US" altLang="ja-JP" sz="1400" dirty="0"/>
              <a:t>n259</a:t>
            </a:r>
          </a:p>
          <a:p>
            <a:pPr lvl="1"/>
            <a:endParaRPr lang="en-US" altLang="ja-JP" sz="1400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8785CDFA-AFA4-4303-8D24-45D2625CA4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861289"/>
              </p:ext>
            </p:extLst>
          </p:nvPr>
        </p:nvGraphicFramePr>
        <p:xfrm>
          <a:off x="2166123" y="2024738"/>
          <a:ext cx="6695376" cy="1335495"/>
        </p:xfrm>
        <a:graphic>
          <a:graphicData uri="http://schemas.openxmlformats.org/drawingml/2006/table">
            <a:tbl>
              <a:tblPr/>
              <a:tblGrid>
                <a:gridCol w="2872837">
                  <a:extLst>
                    <a:ext uri="{9D8B030D-6E8A-4147-A177-3AD203B41FA5}">
                      <a16:colId xmlns:a16="http://schemas.microsoft.com/office/drawing/2014/main" val="702440174"/>
                    </a:ext>
                  </a:extLst>
                </a:gridCol>
                <a:gridCol w="546077">
                  <a:extLst>
                    <a:ext uri="{9D8B030D-6E8A-4147-A177-3AD203B41FA5}">
                      <a16:colId xmlns:a16="http://schemas.microsoft.com/office/drawing/2014/main" val="1669234362"/>
                    </a:ext>
                  </a:extLst>
                </a:gridCol>
                <a:gridCol w="546077">
                  <a:extLst>
                    <a:ext uri="{9D8B030D-6E8A-4147-A177-3AD203B41FA5}">
                      <a16:colId xmlns:a16="http://schemas.microsoft.com/office/drawing/2014/main" val="3468733908"/>
                    </a:ext>
                  </a:extLst>
                </a:gridCol>
                <a:gridCol w="546077">
                  <a:extLst>
                    <a:ext uri="{9D8B030D-6E8A-4147-A177-3AD203B41FA5}">
                      <a16:colId xmlns:a16="http://schemas.microsoft.com/office/drawing/2014/main" val="2884295227"/>
                    </a:ext>
                  </a:extLst>
                </a:gridCol>
                <a:gridCol w="546077">
                  <a:extLst>
                    <a:ext uri="{9D8B030D-6E8A-4147-A177-3AD203B41FA5}">
                      <a16:colId xmlns:a16="http://schemas.microsoft.com/office/drawing/2014/main" val="2444529653"/>
                    </a:ext>
                  </a:extLst>
                </a:gridCol>
                <a:gridCol w="546077">
                  <a:extLst>
                    <a:ext uri="{9D8B030D-6E8A-4147-A177-3AD203B41FA5}">
                      <a16:colId xmlns:a16="http://schemas.microsoft.com/office/drawing/2014/main" val="3211156908"/>
                    </a:ext>
                  </a:extLst>
                </a:gridCol>
                <a:gridCol w="546077">
                  <a:extLst>
                    <a:ext uri="{9D8B030D-6E8A-4147-A177-3AD203B41FA5}">
                      <a16:colId xmlns:a16="http://schemas.microsoft.com/office/drawing/2014/main" val="1176851256"/>
                    </a:ext>
                  </a:extLst>
                </a:gridCol>
                <a:gridCol w="546077">
                  <a:extLst>
                    <a:ext uri="{9D8B030D-6E8A-4147-A177-3AD203B41FA5}">
                      <a16:colId xmlns:a16="http://schemas.microsoft.com/office/drawing/2014/main" val="2814708765"/>
                    </a:ext>
                  </a:extLst>
                </a:gridCol>
              </a:tblGrid>
              <a:tr h="2670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n257/258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UE channel bandwidth [MHz]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6206233"/>
                  </a:ext>
                </a:extLst>
              </a:tr>
              <a:tr h="26709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Operator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60kHz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120kHz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1044106"/>
                  </a:ext>
                </a:extLst>
              </a:tr>
              <a:tr h="26709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400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0759231"/>
                  </a:ext>
                </a:extLst>
              </a:tr>
              <a:tr h="2670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Operator A, B, C, 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0639598"/>
                  </a:ext>
                </a:extLst>
              </a:tr>
              <a:tr h="2670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Operator D, E, J, 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3383861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9DEFFB80-C185-49B2-8AA0-83B107B8A1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813353"/>
              </p:ext>
            </p:extLst>
          </p:nvPr>
        </p:nvGraphicFramePr>
        <p:xfrm>
          <a:off x="2166123" y="4284716"/>
          <a:ext cx="5691772" cy="934056"/>
        </p:xfrm>
        <a:graphic>
          <a:graphicData uri="http://schemas.openxmlformats.org/drawingml/2006/table">
            <a:tbl>
              <a:tblPr/>
              <a:tblGrid>
                <a:gridCol w="2442211">
                  <a:extLst>
                    <a:ext uri="{9D8B030D-6E8A-4147-A177-3AD203B41FA5}">
                      <a16:colId xmlns:a16="http://schemas.microsoft.com/office/drawing/2014/main" val="3607184098"/>
                    </a:ext>
                  </a:extLst>
                </a:gridCol>
                <a:gridCol w="464223">
                  <a:extLst>
                    <a:ext uri="{9D8B030D-6E8A-4147-A177-3AD203B41FA5}">
                      <a16:colId xmlns:a16="http://schemas.microsoft.com/office/drawing/2014/main" val="1972863433"/>
                    </a:ext>
                  </a:extLst>
                </a:gridCol>
                <a:gridCol w="464223">
                  <a:extLst>
                    <a:ext uri="{9D8B030D-6E8A-4147-A177-3AD203B41FA5}">
                      <a16:colId xmlns:a16="http://schemas.microsoft.com/office/drawing/2014/main" val="1090563542"/>
                    </a:ext>
                  </a:extLst>
                </a:gridCol>
                <a:gridCol w="464223">
                  <a:extLst>
                    <a:ext uri="{9D8B030D-6E8A-4147-A177-3AD203B41FA5}">
                      <a16:colId xmlns:a16="http://schemas.microsoft.com/office/drawing/2014/main" val="4037852668"/>
                    </a:ext>
                  </a:extLst>
                </a:gridCol>
                <a:gridCol w="464223">
                  <a:extLst>
                    <a:ext uri="{9D8B030D-6E8A-4147-A177-3AD203B41FA5}">
                      <a16:colId xmlns:a16="http://schemas.microsoft.com/office/drawing/2014/main" val="1754481877"/>
                    </a:ext>
                  </a:extLst>
                </a:gridCol>
                <a:gridCol w="464223">
                  <a:extLst>
                    <a:ext uri="{9D8B030D-6E8A-4147-A177-3AD203B41FA5}">
                      <a16:colId xmlns:a16="http://schemas.microsoft.com/office/drawing/2014/main" val="4248834502"/>
                    </a:ext>
                  </a:extLst>
                </a:gridCol>
                <a:gridCol w="464223">
                  <a:extLst>
                    <a:ext uri="{9D8B030D-6E8A-4147-A177-3AD203B41FA5}">
                      <a16:colId xmlns:a16="http://schemas.microsoft.com/office/drawing/2014/main" val="2374796904"/>
                    </a:ext>
                  </a:extLst>
                </a:gridCol>
                <a:gridCol w="464223">
                  <a:extLst>
                    <a:ext uri="{9D8B030D-6E8A-4147-A177-3AD203B41FA5}">
                      <a16:colId xmlns:a16="http://schemas.microsoft.com/office/drawing/2014/main" val="2276560056"/>
                    </a:ext>
                  </a:extLst>
                </a:gridCol>
              </a:tblGrid>
              <a:tr h="2335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n260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UE channel bandwidth [MHz]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2357915"/>
                  </a:ext>
                </a:extLst>
              </a:tr>
              <a:tr h="23351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Operator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60kHz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120kHz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7147531"/>
                  </a:ext>
                </a:extLst>
              </a:tr>
              <a:tr h="23351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400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0191870"/>
                  </a:ext>
                </a:extLst>
              </a:tr>
              <a:tr h="2335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Operator J, 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444259"/>
                  </a:ext>
                </a:extLst>
              </a:tr>
            </a:tbl>
          </a:graphicData>
        </a:graphic>
      </p:graphicFrame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A7B77EC-B962-4196-AAA7-365B036D0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F0C00-8437-4F5A-9BB2-4B9273276E53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4129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2ACDC3-5A3B-4413-840B-F1583F90D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5B7814B-940E-4194-8D34-CE9F4B1EAE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64273" cy="4667250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For Rel.15 NR UE, RAN4 introduce some threshold value for each frequency range</a:t>
            </a:r>
            <a:r>
              <a:rPr lang="ja-JP" altLang="en-US" sz="2000" dirty="0"/>
              <a:t> </a:t>
            </a:r>
            <a:r>
              <a:rPr lang="en-US" altLang="ja-JP" sz="2000" dirty="0"/>
              <a:t>for which BW’s should be supported by single CC configuration in terms of RF</a:t>
            </a:r>
          </a:p>
          <a:p>
            <a:pPr lvl="1"/>
            <a:r>
              <a:rPr lang="en-US" altLang="ja-JP" sz="1800" dirty="0"/>
              <a:t>Frequency range: below </a:t>
            </a:r>
            <a:r>
              <a:rPr lang="en-US" altLang="ja-JP" sz="1800" dirty="0">
                <a:solidFill>
                  <a:srgbClr val="00B050"/>
                </a:solidFill>
              </a:rPr>
              <a:t>[2.49]</a:t>
            </a:r>
            <a:r>
              <a:rPr lang="en-US" altLang="ja-JP" sz="1800" strike="sngStrike" dirty="0"/>
              <a:t>3</a:t>
            </a:r>
            <a:r>
              <a:rPr lang="en-US" altLang="ja-JP" sz="1800" dirty="0"/>
              <a:t>GHz, </a:t>
            </a:r>
            <a:r>
              <a:rPr lang="en-US" altLang="ja-JP" sz="1800" dirty="0">
                <a:solidFill>
                  <a:srgbClr val="00B050"/>
                </a:solidFill>
              </a:rPr>
              <a:t>[2.49]</a:t>
            </a:r>
            <a:r>
              <a:rPr lang="en-US" altLang="ja-JP" sz="1800" strike="sngStrike" dirty="0"/>
              <a:t>3</a:t>
            </a:r>
            <a:r>
              <a:rPr lang="en-US" altLang="ja-JP" sz="1800" dirty="0"/>
              <a:t>-6GHz, 24.25-52.6GHz (FR2)</a:t>
            </a:r>
          </a:p>
          <a:p>
            <a:pPr lvl="1"/>
            <a:r>
              <a:rPr lang="en-US" altLang="ja-JP" sz="1800" dirty="0"/>
              <a:t>Carrier Aggregation support shall be discussed separately</a:t>
            </a:r>
          </a:p>
          <a:p>
            <a:pPr lvl="1"/>
            <a:r>
              <a:rPr lang="en-US" altLang="ja-JP" sz="1800" dirty="0"/>
              <a:t>FFS: SCS-specific threshold or maximum threshold within SCS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A642B5C-E407-42D3-B8EB-DBF983BAE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F0C00-8437-4F5A-9BB2-4B9273276E53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188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2ACDC3-5A3B-4413-840B-F1583F90D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Proposed threshold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E52D4F-DB2A-4B6B-ACE2-C8C8D77D2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7024"/>
            <a:ext cx="10515600" cy="4682348"/>
          </a:xfrm>
        </p:spPr>
        <p:txBody>
          <a:bodyPr>
            <a:noAutofit/>
          </a:bodyPr>
          <a:lstStyle/>
          <a:p>
            <a:r>
              <a:rPr lang="en-US" altLang="ja-JP" sz="2200" dirty="0"/>
              <a:t>Agree the following threshold values as working assumption</a:t>
            </a:r>
          </a:p>
          <a:p>
            <a:pPr lvl="1"/>
            <a:r>
              <a:rPr lang="en-US" altLang="ja-JP" sz="1800" dirty="0"/>
              <a:t>The values could be revisit if some issues to support those values are identified considering supported MIMO layers, modulation order, </a:t>
            </a:r>
            <a:r>
              <a:rPr lang="en-US" altLang="ja-JP" sz="1800" dirty="0" err="1"/>
              <a:t>etc</a:t>
            </a:r>
            <a:endParaRPr lang="en-US" altLang="ja-JP" sz="1800" dirty="0"/>
          </a:p>
          <a:p>
            <a:pPr lvl="1"/>
            <a:r>
              <a:rPr lang="en-US" altLang="ja-JP" sz="1800" dirty="0"/>
              <a:t>Low cost UE capability (i.e. low data rate devices) </a:t>
            </a:r>
            <a:r>
              <a:rPr lang="en-US" altLang="ja-JP" sz="1800" dirty="0">
                <a:solidFill>
                  <a:srgbClr val="00B050"/>
                </a:solidFill>
              </a:rPr>
              <a:t>for SA NR UE </a:t>
            </a:r>
            <a:r>
              <a:rPr lang="en-US" altLang="ja-JP" sz="1800" dirty="0"/>
              <a:t>is not precluded and is to be handled separately</a:t>
            </a:r>
          </a:p>
          <a:p>
            <a:pPr lvl="1"/>
            <a:endParaRPr lang="en-US" altLang="ja-JP" sz="1800" dirty="0"/>
          </a:p>
          <a:p>
            <a:pPr lvl="1"/>
            <a:endParaRPr lang="en-US" altLang="ja-JP" sz="1800" dirty="0"/>
          </a:p>
          <a:p>
            <a:pPr lvl="1"/>
            <a:endParaRPr lang="en-US" altLang="ja-JP" sz="1800" dirty="0"/>
          </a:p>
          <a:p>
            <a:pPr lvl="1"/>
            <a:endParaRPr lang="en-US" altLang="ja-JP" sz="1800" dirty="0"/>
          </a:p>
          <a:p>
            <a:pPr lvl="1"/>
            <a:endParaRPr lang="en-US" altLang="ja-JP" sz="1800" dirty="0"/>
          </a:p>
          <a:p>
            <a:pPr marL="457200" lvl="1" indent="0">
              <a:buNone/>
            </a:pPr>
            <a:endParaRPr lang="en-US" altLang="ja-JP" sz="1800" dirty="0"/>
          </a:p>
          <a:p>
            <a:pPr lvl="1"/>
            <a:endParaRPr lang="en-US" altLang="ja-JP" sz="1800" dirty="0"/>
          </a:p>
          <a:p>
            <a:pPr lvl="1"/>
            <a:endParaRPr lang="en-US" altLang="ja-JP" sz="1800" dirty="0"/>
          </a:p>
          <a:p>
            <a:pPr lvl="1"/>
            <a:endParaRPr lang="en-US" altLang="ja-JP" sz="1800" dirty="0"/>
          </a:p>
          <a:p>
            <a:pPr lvl="1"/>
            <a:endParaRPr lang="en-US" altLang="ja-JP" sz="1800" dirty="0"/>
          </a:p>
          <a:p>
            <a:pPr lvl="1"/>
            <a:endParaRPr lang="en-US" altLang="ja-JP" sz="1800" dirty="0"/>
          </a:p>
          <a:p>
            <a:pPr lvl="1"/>
            <a:endParaRPr lang="en-US" altLang="ja-JP" sz="1800" dirty="0"/>
          </a:p>
          <a:p>
            <a:pPr lvl="1"/>
            <a:endParaRPr lang="en-US" altLang="ja-JP" sz="16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26F4238-B15A-4FA1-A3B2-E4D591AAF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F0C00-8437-4F5A-9BB2-4B9273276E53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D0892BC-12E6-4ACC-97D8-145FDEFD28C8}"/>
              </a:ext>
            </a:extLst>
          </p:cNvPr>
          <p:cNvSpPr txBox="1"/>
          <p:nvPr/>
        </p:nvSpPr>
        <p:spPr>
          <a:xfrm>
            <a:off x="657156" y="6292820"/>
            <a:ext cx="11279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altLang="ja-JP" sz="2000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2B76D584-9D84-4328-9DD4-9944787B4F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238693"/>
              </p:ext>
            </p:extLst>
          </p:nvPr>
        </p:nvGraphicFramePr>
        <p:xfrm>
          <a:off x="1613647" y="3239567"/>
          <a:ext cx="7052982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9045">
                  <a:extLst>
                    <a:ext uri="{9D8B030D-6E8A-4147-A177-3AD203B41FA5}">
                      <a16:colId xmlns:a16="http://schemas.microsoft.com/office/drawing/2014/main" val="3642517724"/>
                    </a:ext>
                  </a:extLst>
                </a:gridCol>
                <a:gridCol w="1816676">
                  <a:extLst>
                    <a:ext uri="{9D8B030D-6E8A-4147-A177-3AD203B41FA5}">
                      <a16:colId xmlns:a16="http://schemas.microsoft.com/office/drawing/2014/main" val="534180983"/>
                    </a:ext>
                  </a:extLst>
                </a:gridCol>
                <a:gridCol w="3187261">
                  <a:extLst>
                    <a:ext uri="{9D8B030D-6E8A-4147-A177-3AD203B41FA5}">
                      <a16:colId xmlns:a16="http://schemas.microsoft.com/office/drawing/2014/main" val="3111986930"/>
                    </a:ext>
                  </a:extLst>
                </a:gridCol>
              </a:tblGrid>
              <a:tr h="274686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Freq. range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600" b="1" u="sng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rgbClr val="00B050"/>
                          </a:solidFill>
                        </a:rPr>
                        <a:t>Threshold</a:t>
                      </a:r>
                      <a:endParaRPr kumimoji="1" lang="ja-JP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305511"/>
                  </a:ext>
                </a:extLst>
              </a:tr>
              <a:tr h="19699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/>
                        <a:t>Below </a:t>
                      </a:r>
                      <a:r>
                        <a:rPr lang="en-US" altLang="ja-JP" sz="1400" dirty="0">
                          <a:solidFill>
                            <a:srgbClr val="00B050"/>
                          </a:solidFill>
                        </a:rPr>
                        <a:t>[2.49]</a:t>
                      </a:r>
                      <a:r>
                        <a:rPr kumimoji="1" lang="en-US" altLang="ja-JP" sz="1400" dirty="0"/>
                        <a:t>GHz</a:t>
                      </a:r>
                      <a:endParaRPr kumimoji="1" lang="ja-JP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DL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rgbClr val="00B050"/>
                          </a:solidFill>
                        </a:rPr>
                        <a:t>no less than 40MHz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80776541"/>
                  </a:ext>
                </a:extLst>
              </a:tr>
              <a:tr h="196991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rgbClr val="00B050"/>
                          </a:solidFill>
                        </a:rPr>
                        <a:t>no less than 40MHz</a:t>
                      </a:r>
                      <a:endParaRPr kumimoji="1" lang="ja-JP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7146583"/>
                  </a:ext>
                </a:extLst>
              </a:tr>
              <a:tr h="19699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solidFill>
                            <a:srgbClr val="00B050"/>
                          </a:solidFill>
                        </a:rPr>
                        <a:t>[2.49]</a:t>
                      </a:r>
                      <a:r>
                        <a:rPr kumimoji="1" lang="en-US" altLang="ja-JP" sz="1400" dirty="0"/>
                        <a:t>-6GHz</a:t>
                      </a:r>
                      <a:endParaRPr kumimoji="1" lang="ja-JP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DL</a:t>
                      </a:r>
                      <a:endParaRPr kumimoji="1" lang="ja-JP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rgbClr val="00B050"/>
                          </a:solidFill>
                        </a:rPr>
                        <a:t>no less than 60MHz </a:t>
                      </a:r>
                      <a:endParaRPr kumimoji="1" lang="ja-JP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55306479"/>
                  </a:ext>
                </a:extLst>
              </a:tr>
              <a:tr h="196991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UL</a:t>
                      </a:r>
                      <a:endParaRPr kumimoji="1" lang="ja-JP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rgbClr val="00B050"/>
                          </a:solidFill>
                        </a:rPr>
                        <a:t>no less than 60MHz</a:t>
                      </a:r>
                      <a:endParaRPr kumimoji="1" lang="ja-JP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5728076"/>
                  </a:ext>
                </a:extLst>
              </a:tr>
              <a:tr h="19699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/>
                        <a:t>24.25-52.6GHz </a:t>
                      </a:r>
                    </a:p>
                    <a:p>
                      <a:pPr algn="ctr"/>
                      <a:endParaRPr kumimoji="1" lang="ja-JP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DL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rgbClr val="00B050"/>
                          </a:solidFill>
                        </a:rPr>
                        <a:t>no less than 200MHz</a:t>
                      </a:r>
                      <a:endParaRPr kumimoji="1" lang="ja-JP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2722186"/>
                  </a:ext>
                </a:extLst>
              </a:tr>
              <a:tr h="196991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US" altLang="ja-JP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UL</a:t>
                      </a:r>
                      <a:endParaRPr kumimoji="1" lang="ja-JP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rgbClr val="00B050"/>
                          </a:solidFill>
                        </a:rPr>
                        <a:t>no less than 200MHz</a:t>
                      </a:r>
                      <a:endParaRPr kumimoji="1" lang="ja-JP" alt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96166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4076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CD5E55A-7A3A-4D0E-8581-5D98F91FC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ja-JP" sz="2400" dirty="0"/>
              <a:t>R4-1712155	New UE mandatory channel bandwidth for NR band3	China Unicom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ja-JP" sz="2400" dirty="0"/>
              <a:t>R4-1712165	UE Channel Bandwidth support in NR	Dish Network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ja-JP" sz="2400" dirty="0"/>
              <a:t>R4-1713179	Discussion on UE mandatory channel bandwidth for new NR bands	NTT DOCOMO, INC.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ja-JP" sz="2400" dirty="0"/>
              <a:t>R4-1713543	NR channel bandwidth and UE mandatory channel bandwidth for NR Band 3	China Unicom</a:t>
            </a:r>
            <a:endParaRPr kumimoji="1" lang="en-US" altLang="ja-JP" sz="2400" dirty="0"/>
          </a:p>
          <a:p>
            <a:endParaRPr kumimoji="1" lang="ja-JP" altLang="en-US" sz="2400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CC084F9-7003-4AE6-8355-02C8C182A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kumimoji="1" lang="en-US" altLang="ja-JP" dirty="0"/>
              <a:t>References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8C8FF9D-BBDD-4201-9B70-6480F1731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F0C00-8437-4F5A-9BB2-4B9273276E53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6155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</TotalTime>
  <Words>904</Words>
  <Application>Microsoft Office PowerPoint</Application>
  <PresentationFormat>ワイド画面</PresentationFormat>
  <Paragraphs>798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6" baseType="lpstr">
      <vt:lpstr>Arial unicode</vt:lpstr>
      <vt:lpstr>Arial Unicode MS</vt:lpstr>
      <vt:lpstr>ＭＳ 明朝</vt:lpstr>
      <vt:lpstr>游ゴシック</vt:lpstr>
      <vt:lpstr>游ゴシック Light</vt:lpstr>
      <vt:lpstr>Arial</vt:lpstr>
      <vt:lpstr>Times New Roman</vt:lpstr>
      <vt:lpstr>Office テーマ</vt:lpstr>
      <vt:lpstr>WF on UE mandatory channel bandwidth for NR bands</vt:lpstr>
      <vt:lpstr>Background</vt:lpstr>
      <vt:lpstr>Current operator’s request (for information)</vt:lpstr>
      <vt:lpstr>Current operator’s request (for information)</vt:lpstr>
      <vt:lpstr>Current operator’s request (for information)</vt:lpstr>
      <vt:lpstr>Way forward</vt:lpstr>
      <vt:lpstr>Proposed threshold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mandatory channel bandwidth</dc:title>
  <dc:creator>佐野洋介</dc:creator>
  <cp:lastModifiedBy>佐野洋介</cp:lastModifiedBy>
  <cp:revision>74</cp:revision>
  <dcterms:created xsi:type="dcterms:W3CDTF">2017-11-28T03:58:01Z</dcterms:created>
  <dcterms:modified xsi:type="dcterms:W3CDTF">2017-12-01T16:32:41Z</dcterms:modified>
</cp:coreProperties>
</file>