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8" r:id="rId4"/>
    <p:sldId id="267" r:id="rId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74" autoAdjust="0"/>
    <p:restoredTop sz="94660"/>
  </p:normalViewPr>
  <p:slideViewPr>
    <p:cSldViewPr>
      <p:cViewPr varScale="1">
        <p:scale>
          <a:sx n="75" d="100"/>
          <a:sy n="75" d="100"/>
        </p:scale>
        <p:origin x="636" y="60"/>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609600" y="274639"/>
            <a:ext cx="80264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2017/12/1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2017/12/1</a:t>
            </a:fld>
            <a:endParaRPr kumimoji="1" lang="ja-JP" altLang="en-US"/>
          </a:p>
        </p:txBody>
      </p:sp>
      <p:sp>
        <p:nvSpPr>
          <p:cNvPr id="5" name="フッター プレースホルダ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ctrTitle"/>
          </p:nvPr>
        </p:nvSpPr>
        <p:spPr/>
        <p:txBody>
          <a:bodyPr>
            <a:normAutofit/>
          </a:bodyPr>
          <a:lstStyle/>
          <a:p>
            <a:r>
              <a:rPr lang="en-US" altLang="ja-JP" sz="4000" b="1" dirty="0">
                <a:latin typeface="Meiryo UI" pitchFamily="50" charset="-128"/>
                <a:ea typeface="Meiryo UI" pitchFamily="50" charset="-128"/>
                <a:cs typeface="Meiryo UI" pitchFamily="50" charset="-128"/>
              </a:rPr>
              <a:t>WF on MPR for sub6GHz</a:t>
            </a:r>
            <a:endParaRPr lang="ja-JP" altLang="en-US" sz="4000" b="1" dirty="0">
              <a:latin typeface="Meiryo UI" pitchFamily="50" charset="-128"/>
              <a:ea typeface="Meiryo UI" pitchFamily="50" charset="-128"/>
              <a:cs typeface="Meiryo UI" pitchFamily="50" charset="-128"/>
            </a:endParaRPr>
          </a:p>
        </p:txBody>
      </p:sp>
      <p:sp>
        <p:nvSpPr>
          <p:cNvPr id="4099" name="サブタイトル 2"/>
          <p:cNvSpPr>
            <a:spLocks noGrp="1"/>
          </p:cNvSpPr>
          <p:nvPr>
            <p:ph type="subTitle" idx="1"/>
          </p:nvPr>
        </p:nvSpPr>
        <p:spPr>
          <a:xfrm>
            <a:off x="2567608" y="3886200"/>
            <a:ext cx="7056784" cy="1752600"/>
          </a:xfrm>
        </p:spPr>
        <p:txBody>
          <a:bodyPr rtlCol="0">
            <a:normAutofit fontScale="92500" lnSpcReduction="10000"/>
          </a:bodyPr>
          <a:lstStyle/>
          <a:p>
            <a:pPr>
              <a:spcBef>
                <a:spcPct val="0"/>
              </a:spcBef>
              <a:defRPr/>
            </a:pPr>
            <a:r>
              <a:rPr lang="en-US" altLang="ja-JP" b="1" dirty="0">
                <a:solidFill>
                  <a:schemeClr val="tx1"/>
                </a:solidFill>
                <a:latin typeface="Meiryo UI" pitchFamily="50" charset="-128"/>
                <a:ea typeface="Meiryo UI" pitchFamily="50" charset="-128"/>
                <a:cs typeface="Meiryo UI" pitchFamily="50" charset="-128"/>
              </a:rPr>
              <a:t>NTT DOCOMO, </a:t>
            </a:r>
            <a:r>
              <a:rPr lang="en-US" altLang="ja-JP" b="1" dirty="0" smtClean="0">
                <a:solidFill>
                  <a:schemeClr val="tx1"/>
                </a:solidFill>
                <a:latin typeface="Meiryo UI" pitchFamily="50" charset="-128"/>
                <a:ea typeface="Meiryo UI" pitchFamily="50" charset="-128"/>
                <a:cs typeface="Meiryo UI" pitchFamily="50" charset="-128"/>
              </a:rPr>
              <a:t>INC., [Intel, ZTE, Ericsson, LGE, Huawei, Qualcomm, Nokia, CMCC</a:t>
            </a:r>
            <a:r>
              <a:rPr lang="en-US" altLang="ja-JP" b="1" smtClean="0">
                <a:solidFill>
                  <a:schemeClr val="tx1"/>
                </a:solidFill>
                <a:latin typeface="Meiryo UI" pitchFamily="50" charset="-128"/>
                <a:ea typeface="Meiryo UI" pitchFamily="50" charset="-128"/>
                <a:cs typeface="Meiryo UI" pitchFamily="50" charset="-128"/>
              </a:rPr>
              <a:t>, Skyworks]</a:t>
            </a:r>
            <a:endParaRPr lang="ja-JP" altLang="en-US" b="1" dirty="0">
              <a:solidFill>
                <a:schemeClr val="tx1"/>
              </a:solidFill>
              <a:latin typeface="Meiryo UI" pitchFamily="50" charset="-128"/>
              <a:ea typeface="Meiryo UI" pitchFamily="50" charset="-128"/>
              <a:cs typeface="Meiryo UI" pitchFamily="50" charset="-128"/>
            </a:endParaRPr>
          </a:p>
        </p:txBody>
      </p:sp>
      <p:sp>
        <p:nvSpPr>
          <p:cNvPr id="5124" name="テキスト ボックス 1"/>
          <p:cNvSpPr txBox="1">
            <a:spLocks noChangeArrowheads="1"/>
          </p:cNvSpPr>
          <p:nvPr/>
        </p:nvSpPr>
        <p:spPr bwMode="auto">
          <a:xfrm>
            <a:off x="407368" y="188914"/>
            <a:ext cx="118942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1800" b="1" dirty="0">
                <a:latin typeface="Meiryo UI" pitchFamily="50" charset="-128"/>
                <a:ea typeface="Meiryo UI" pitchFamily="50" charset="-128"/>
                <a:cs typeface="Meiryo UI" pitchFamily="50" charset="-128"/>
              </a:rPr>
              <a:t>3GPP TSG-RAN WG4 #85 Meeting				 </a:t>
            </a:r>
          </a:p>
          <a:p>
            <a:pPr eaLnBrk="1" hangingPunct="1">
              <a:spcBef>
                <a:spcPct val="0"/>
              </a:spcBef>
              <a:buFontTx/>
              <a:buNone/>
            </a:pPr>
            <a:r>
              <a:rPr lang="en-US" altLang="ja-JP" sz="1800" b="1" dirty="0">
                <a:latin typeface="Meiryo UI" pitchFamily="50" charset="-128"/>
                <a:ea typeface="Meiryo UI" pitchFamily="50" charset="-128"/>
                <a:cs typeface="Meiryo UI" pitchFamily="50" charset="-128"/>
              </a:rPr>
              <a:t>Reno, US, 27 November - 1 December 2017</a:t>
            </a:r>
            <a:endParaRPr lang="ja-JP" altLang="en-US" sz="1800" b="1" dirty="0">
              <a:latin typeface="Meiryo UI" pitchFamily="50" charset="-128"/>
              <a:ea typeface="Meiryo UI" pitchFamily="50" charset="-128"/>
              <a:cs typeface="Meiryo UI" pitchFamily="50" charset="-128"/>
            </a:endParaRPr>
          </a:p>
        </p:txBody>
      </p:sp>
      <p:sp>
        <p:nvSpPr>
          <p:cNvPr id="5125" name="テキスト ボックス 4"/>
          <p:cNvSpPr txBox="1">
            <a:spLocks noChangeArrowheads="1"/>
          </p:cNvSpPr>
          <p:nvPr/>
        </p:nvSpPr>
        <p:spPr bwMode="auto">
          <a:xfrm>
            <a:off x="10056440" y="188913"/>
            <a:ext cx="1800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1800" b="1" dirty="0">
                <a:latin typeface="Meiryo UI" pitchFamily="50" charset="-128"/>
                <a:ea typeface="Meiryo UI" pitchFamily="50" charset="-128"/>
                <a:cs typeface="Meiryo UI" pitchFamily="50" charset="-128"/>
              </a:rPr>
              <a:t>R4-1714047</a:t>
            </a:r>
            <a:endParaRPr lang="ja-JP" altLang="en-US" sz="1800" dirty="0">
              <a:solidFill>
                <a:srgbClr val="FF0000"/>
              </a:solidFill>
              <a:latin typeface="Arial" charset="0"/>
            </a:endParaRPr>
          </a:p>
        </p:txBody>
      </p:sp>
    </p:spTree>
    <p:extLst>
      <p:ext uri="{BB962C8B-B14F-4D97-AF65-F5344CB8AC3E}">
        <p14:creationId xmlns:p14="http://schemas.microsoft.com/office/powerpoint/2010/main" val="1255740356"/>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49512" y="1124745"/>
            <a:ext cx="10503072" cy="4608512"/>
          </a:xfrm>
        </p:spPr>
        <p:txBody>
          <a:bodyPr>
            <a:noAutofit/>
          </a:bodyPr>
          <a:lstStyle/>
          <a:p>
            <a:r>
              <a:rPr lang="en-US" altLang="ja-JP" sz="2400" b="1" dirty="0">
                <a:latin typeface="Meiryo UI" pitchFamily="50" charset="-128"/>
                <a:ea typeface="Meiryo UI" pitchFamily="50" charset="-128"/>
                <a:cs typeface="Meiryo UI" pitchFamily="50" charset="-128"/>
              </a:rPr>
              <a:t>Tentative MPR for sub6GHz was agreed in RAN4#84bis [1]</a:t>
            </a:r>
          </a:p>
          <a:p>
            <a:r>
              <a:rPr lang="en-US" altLang="ja-JP" sz="2400" b="1" dirty="0">
                <a:latin typeface="Meiryo UI" pitchFamily="50" charset="-128"/>
                <a:ea typeface="Meiryo UI" pitchFamily="50" charset="-128"/>
                <a:cs typeface="Meiryo UI" pitchFamily="50" charset="-128"/>
              </a:rPr>
              <a:t>Companies have checked if the tentative values are acceptable until RAN4#85 and provided their proposals as shown in next slide</a:t>
            </a:r>
          </a:p>
        </p:txBody>
      </p:sp>
      <p:sp>
        <p:nvSpPr>
          <p:cNvPr id="9" name="Title 1"/>
          <p:cNvSpPr>
            <a:spLocks noGrp="1"/>
          </p:cNvSpPr>
          <p:nvPr>
            <p:ph type="title"/>
          </p:nvPr>
        </p:nvSpPr>
        <p:spPr>
          <a:xfrm>
            <a:off x="1631504" y="404664"/>
            <a:ext cx="8928992" cy="504056"/>
          </a:xfrm>
        </p:spPr>
        <p:txBody>
          <a:bodyPr>
            <a:noAutofit/>
          </a:bodyPr>
          <a:lstStyle/>
          <a:p>
            <a:r>
              <a:rPr lang="en-US" altLang="ja-JP" sz="3600" b="1" dirty="0">
                <a:latin typeface="Meiryo UI" pitchFamily="50" charset="-128"/>
                <a:ea typeface="Meiryo UI" pitchFamily="50" charset="-128"/>
                <a:cs typeface="Meiryo UI" pitchFamily="50" charset="-128"/>
              </a:rPr>
              <a:t>Background</a:t>
            </a:r>
            <a:endParaRPr lang="sv-SE" sz="3600" baseline="-25000" dirty="0"/>
          </a:p>
        </p:txBody>
      </p:sp>
      <p:sp>
        <p:nvSpPr>
          <p:cNvPr id="2" name="正方形/長方形 1"/>
          <p:cNvSpPr/>
          <p:nvPr/>
        </p:nvSpPr>
        <p:spPr>
          <a:xfrm>
            <a:off x="4727848" y="6012578"/>
            <a:ext cx="7237174" cy="584775"/>
          </a:xfrm>
          <a:prstGeom prst="rect">
            <a:avLst/>
          </a:prstGeom>
        </p:spPr>
        <p:txBody>
          <a:bodyPr wrap="none">
            <a:spAutoFit/>
          </a:bodyPr>
          <a:lstStyle/>
          <a:p>
            <a:r>
              <a:rPr lang="en-US" altLang="ja-JP" sz="1600" b="1" dirty="0">
                <a:latin typeface="Meiryo UI" pitchFamily="50" charset="-128"/>
                <a:ea typeface="Meiryo UI" pitchFamily="50" charset="-128"/>
                <a:cs typeface="Meiryo UI" pitchFamily="50" charset="-128"/>
              </a:rPr>
              <a:t>[1] R4-1711559, “WF on MPR for Sub-6 NR”, </a:t>
            </a:r>
            <a:br>
              <a:rPr lang="en-US" altLang="ja-JP" sz="1600" b="1" dirty="0">
                <a:latin typeface="Meiryo UI" pitchFamily="50" charset="-128"/>
                <a:ea typeface="Meiryo UI" pitchFamily="50" charset="-128"/>
                <a:cs typeface="Meiryo UI" pitchFamily="50" charset="-128"/>
              </a:rPr>
            </a:br>
            <a:r>
              <a:rPr lang="en-US" altLang="ja-JP" sz="1600" b="1" dirty="0">
                <a:latin typeface="Meiryo UI" pitchFamily="50" charset="-128"/>
                <a:ea typeface="Meiryo UI" pitchFamily="50" charset="-128"/>
                <a:cs typeface="Meiryo UI" pitchFamily="50" charset="-128"/>
              </a:rPr>
              <a:t>                 Qualcomm Incorporated, Nokia, Skyworks Solutions</a:t>
            </a:r>
            <a:endParaRPr lang="ja-JP" altLang="en-US" sz="1600" dirty="0"/>
          </a:p>
        </p:txBody>
      </p:sp>
    </p:spTree>
    <p:extLst>
      <p:ext uri="{BB962C8B-B14F-4D97-AF65-F5344CB8AC3E}">
        <p14:creationId xmlns:p14="http://schemas.microsoft.com/office/powerpoint/2010/main" val="20090247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631504" y="404664"/>
            <a:ext cx="8928992" cy="504056"/>
          </a:xfrm>
        </p:spPr>
        <p:txBody>
          <a:bodyPr>
            <a:noAutofit/>
          </a:bodyPr>
          <a:lstStyle/>
          <a:p>
            <a:r>
              <a:rPr lang="en-US" sz="3600" b="1" dirty="0">
                <a:latin typeface="Meiryo UI" pitchFamily="50" charset="-128"/>
                <a:ea typeface="Meiryo UI" pitchFamily="50" charset="-128"/>
              </a:rPr>
              <a:t>Summary of sub6 MPR in RAN4#85</a:t>
            </a:r>
            <a:endParaRPr lang="sv-SE" sz="3600" baseline="-25000" dirty="0"/>
          </a:p>
        </p:txBody>
      </p:sp>
      <p:graphicFrame>
        <p:nvGraphicFramePr>
          <p:cNvPr id="3" name="表 2"/>
          <p:cNvGraphicFramePr>
            <a:graphicFrameLocks noGrp="1"/>
          </p:cNvGraphicFramePr>
          <p:nvPr>
            <p:extLst>
              <p:ext uri="{D42A27DB-BD31-4B8C-83A1-F6EECF244321}">
                <p14:modId xmlns:p14="http://schemas.microsoft.com/office/powerpoint/2010/main" val="2789794592"/>
              </p:ext>
            </p:extLst>
          </p:nvPr>
        </p:nvGraphicFramePr>
        <p:xfrm>
          <a:off x="466674" y="1070341"/>
          <a:ext cx="11449275" cy="5527011"/>
        </p:xfrm>
        <a:graphic>
          <a:graphicData uri="http://schemas.openxmlformats.org/drawingml/2006/table">
            <a:tbl>
              <a:tblPr/>
              <a:tblGrid>
                <a:gridCol w="741319">
                  <a:extLst>
                    <a:ext uri="{9D8B030D-6E8A-4147-A177-3AD203B41FA5}">
                      <a16:colId xmlns:a16="http://schemas.microsoft.com/office/drawing/2014/main" val="2502447351"/>
                    </a:ext>
                  </a:extLst>
                </a:gridCol>
                <a:gridCol w="635417">
                  <a:extLst>
                    <a:ext uri="{9D8B030D-6E8A-4147-A177-3AD203B41FA5}">
                      <a16:colId xmlns:a16="http://schemas.microsoft.com/office/drawing/2014/main" val="2155054622"/>
                    </a:ext>
                  </a:extLst>
                </a:gridCol>
                <a:gridCol w="553049">
                  <a:extLst>
                    <a:ext uri="{9D8B030D-6E8A-4147-A177-3AD203B41FA5}">
                      <a16:colId xmlns:a16="http://schemas.microsoft.com/office/drawing/2014/main" val="858426540"/>
                    </a:ext>
                  </a:extLst>
                </a:gridCol>
                <a:gridCol w="670717">
                  <a:extLst>
                    <a:ext uri="{9D8B030D-6E8A-4147-A177-3AD203B41FA5}">
                      <a16:colId xmlns:a16="http://schemas.microsoft.com/office/drawing/2014/main" val="2856477386"/>
                    </a:ext>
                  </a:extLst>
                </a:gridCol>
                <a:gridCol w="670717">
                  <a:extLst>
                    <a:ext uri="{9D8B030D-6E8A-4147-A177-3AD203B41FA5}">
                      <a16:colId xmlns:a16="http://schemas.microsoft.com/office/drawing/2014/main" val="2705249724"/>
                    </a:ext>
                  </a:extLst>
                </a:gridCol>
                <a:gridCol w="1000194">
                  <a:extLst>
                    <a:ext uri="{9D8B030D-6E8A-4147-A177-3AD203B41FA5}">
                      <a16:colId xmlns:a16="http://schemas.microsoft.com/office/drawing/2014/main" val="2666624164"/>
                    </a:ext>
                  </a:extLst>
                </a:gridCol>
                <a:gridCol w="1011961">
                  <a:extLst>
                    <a:ext uri="{9D8B030D-6E8A-4147-A177-3AD203B41FA5}">
                      <a16:colId xmlns:a16="http://schemas.microsoft.com/office/drawing/2014/main" val="1424227074"/>
                    </a:ext>
                  </a:extLst>
                </a:gridCol>
                <a:gridCol w="1014901">
                  <a:extLst>
                    <a:ext uri="{9D8B030D-6E8A-4147-A177-3AD203B41FA5}">
                      <a16:colId xmlns:a16="http://schemas.microsoft.com/office/drawing/2014/main" val="579246823"/>
                    </a:ext>
                  </a:extLst>
                </a:gridCol>
                <a:gridCol w="553049">
                  <a:extLst>
                    <a:ext uri="{9D8B030D-6E8A-4147-A177-3AD203B41FA5}">
                      <a16:colId xmlns:a16="http://schemas.microsoft.com/office/drawing/2014/main" val="3465047486"/>
                    </a:ext>
                  </a:extLst>
                </a:gridCol>
                <a:gridCol w="553049">
                  <a:extLst>
                    <a:ext uri="{9D8B030D-6E8A-4147-A177-3AD203B41FA5}">
                      <a16:colId xmlns:a16="http://schemas.microsoft.com/office/drawing/2014/main" val="2275755993"/>
                    </a:ext>
                  </a:extLst>
                </a:gridCol>
                <a:gridCol w="635417">
                  <a:extLst>
                    <a:ext uri="{9D8B030D-6E8A-4147-A177-3AD203B41FA5}">
                      <a16:colId xmlns:a16="http://schemas.microsoft.com/office/drawing/2014/main" val="2341161192"/>
                    </a:ext>
                  </a:extLst>
                </a:gridCol>
                <a:gridCol w="379485">
                  <a:extLst>
                    <a:ext uri="{9D8B030D-6E8A-4147-A177-3AD203B41FA5}">
                      <a16:colId xmlns:a16="http://schemas.microsoft.com/office/drawing/2014/main" val="1598227148"/>
                    </a:ext>
                  </a:extLst>
                </a:gridCol>
                <a:gridCol w="379485">
                  <a:extLst>
                    <a:ext uri="{9D8B030D-6E8A-4147-A177-3AD203B41FA5}">
                      <a16:colId xmlns:a16="http://schemas.microsoft.com/office/drawing/2014/main" val="1946531748"/>
                    </a:ext>
                  </a:extLst>
                </a:gridCol>
                <a:gridCol w="1247302">
                  <a:extLst>
                    <a:ext uri="{9D8B030D-6E8A-4147-A177-3AD203B41FA5}">
                      <a16:colId xmlns:a16="http://schemas.microsoft.com/office/drawing/2014/main" val="619119978"/>
                    </a:ext>
                  </a:extLst>
                </a:gridCol>
                <a:gridCol w="767796">
                  <a:extLst>
                    <a:ext uri="{9D8B030D-6E8A-4147-A177-3AD203B41FA5}">
                      <a16:colId xmlns:a16="http://schemas.microsoft.com/office/drawing/2014/main" val="1175266667"/>
                    </a:ext>
                  </a:extLst>
                </a:gridCol>
                <a:gridCol w="635417">
                  <a:extLst>
                    <a:ext uri="{9D8B030D-6E8A-4147-A177-3AD203B41FA5}">
                      <a16:colId xmlns:a16="http://schemas.microsoft.com/office/drawing/2014/main" val="4136171665"/>
                    </a:ext>
                  </a:extLst>
                </a:gridCol>
              </a:tblGrid>
              <a:tr h="111785">
                <a:tc rowSpan="2" gridSpan="2">
                  <a:txBody>
                    <a:bodyPr/>
                    <a:lstStyle/>
                    <a:p>
                      <a:pPr algn="ctr" fontAlgn="ctr"/>
                      <a:r>
                        <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rPr>
                        <a:t>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endParaRPr kumimoji="1" lang="ja-JP" altLang="en-US"/>
                    </a:p>
                  </a:txBody>
                  <a:tcPr/>
                </a:tc>
                <a:tc rowSpan="2">
                  <a:txBody>
                    <a:bodyPr/>
                    <a:lstStyle/>
                    <a:p>
                      <a:pPr algn="ctr" fontAlgn="ct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Intel</a:t>
                      </a:r>
                      <a:b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b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(2329)</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rowSpan="2">
                  <a:txBody>
                    <a:bodyPr/>
                    <a:lstStyle/>
                    <a:p>
                      <a:pPr algn="ctr" fontAlgn="ctr"/>
                      <a: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t>ZTE</a:t>
                      </a:r>
                      <a:b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br>
                      <a: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t>(2509)</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rowSpan="2">
                  <a:txBody>
                    <a:bodyPr/>
                    <a:lstStyle/>
                    <a:p>
                      <a:pPr algn="ctr" fontAlgn="ctr"/>
                      <a: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t>E///</a:t>
                      </a:r>
                      <a:b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br>
                      <a: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t>(2528)</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rowSpan="2">
                  <a:txBody>
                    <a:bodyPr/>
                    <a:lstStyle/>
                    <a:p>
                      <a:pPr algn="ctr" fontAlgn="ct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LGE</a:t>
                      </a:r>
                      <a:b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b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(2851)</a:t>
                      </a:r>
                    </a:p>
                  </a:txBody>
                  <a:tcPr marL="6175" marR="6175" marT="617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0000"/>
                    </a:solidFill>
                  </a:tcPr>
                </a:tc>
                <a:tc rowSpan="2">
                  <a:txBody>
                    <a:bodyPr/>
                    <a:lstStyle/>
                    <a:p>
                      <a:pPr algn="ctr" fontAlgn="ct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HW</a:t>
                      </a:r>
                      <a:b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b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(3123/3124)</a:t>
                      </a: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solidFill>
                      <a:srgbClr val="C65911"/>
                    </a:solidFill>
                  </a:tcPr>
                </a:tc>
                <a:tc rowSpan="2">
                  <a:txBody>
                    <a:bodyPr/>
                    <a:lstStyle/>
                    <a:p>
                      <a:pPr algn="ctr" fontAlgn="ct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QC</a:t>
                      </a:r>
                      <a:b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b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(3836)</a:t>
                      </a: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solidFill>
                      <a:srgbClr val="00B050"/>
                    </a:solidFill>
                  </a:tcPr>
                </a:tc>
                <a:tc rowSpan="2">
                  <a:txBody>
                    <a:bodyPr/>
                    <a:lstStyle/>
                    <a:p>
                      <a:pPr algn="ctr" fontAlgn="ct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Nokia</a:t>
                      </a:r>
                      <a:b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b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(2446)</a:t>
                      </a: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solidFill>
                      <a:srgbClr val="7030A0"/>
                    </a:solidFill>
                  </a:tcPr>
                </a:tc>
                <a:tc rowSpan="2">
                  <a:txBody>
                    <a:bodyPr/>
                    <a:lstStyle/>
                    <a:p>
                      <a:pPr algn="ctr" fontAlgn="ct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CMCC</a:t>
                      </a:r>
                      <a:b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b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(rev of 2912)</a:t>
                      </a: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extLst>
                  <a:ext uri="{0D108BD9-81ED-4DB2-BD59-A6C34878D82A}">
                    <a16:rowId xmlns:a16="http://schemas.microsoft.com/office/drawing/2014/main" val="962239244"/>
                  </a:ext>
                </a:extLst>
              </a:tr>
              <a:tr h="215263">
                <a:tc gridSpan="2"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endParaRPr lang="ja-JP" altLang="en-US" sz="1000" b="1"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1"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1"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1"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extLst>
                  <a:ext uri="{0D108BD9-81ED-4DB2-BD59-A6C34878D82A}">
                    <a16:rowId xmlns:a16="http://schemas.microsoft.com/office/drawing/2014/main" val="2065155827"/>
                  </a:ext>
                </a:extLst>
              </a:tr>
              <a:tr h="111785">
                <a:tc gridSpan="2">
                  <a:txBody>
                    <a:bodyPr/>
                    <a:lstStyle/>
                    <a:p>
                      <a:pPr algn="ctr" fontAlgn="ctr"/>
                      <a:r>
                        <a:rPr lang="en-US" sz="900" b="1" i="0" u="none" strike="noStrike">
                          <a:solidFill>
                            <a:srgbClr val="000000"/>
                          </a:solidFill>
                          <a:effectLst/>
                          <a:latin typeface="Arial" panose="020B0604020202020204" pitchFamily="34" charset="0"/>
                          <a:ea typeface="ＭＳ Ｐゴシック" panose="020B0600070205080204" pitchFamily="50" charset="-128"/>
                        </a:rPr>
                        <a:t>Allocation type</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gridSpan="8">
                  <a:txBody>
                    <a:bodyPr/>
                    <a:lstStyle/>
                    <a:p>
                      <a:pPr algn="ctr" fontAlgn="ctr"/>
                      <a:r>
                        <a:rPr lang="en-US" sz="900" b="1" i="0" u="none" strike="noStrike">
                          <a:solidFill>
                            <a:srgbClr val="FF0000"/>
                          </a:solidFill>
                          <a:effectLst/>
                          <a:latin typeface="Arial" panose="020B0604020202020204" pitchFamily="34" charset="0"/>
                          <a:ea typeface="ＭＳ Ｐゴシック" panose="020B0600070205080204" pitchFamily="50" charset="-128"/>
                        </a:rPr>
                        <a:t>Outer (max MPR)</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extLst>
                  <a:ext uri="{0D108BD9-81ED-4DB2-BD59-A6C34878D82A}">
                    <a16:rowId xmlns:a16="http://schemas.microsoft.com/office/drawing/2014/main" val="2707298449"/>
                  </a:ext>
                </a:extLst>
              </a:tr>
              <a:tr h="111785">
                <a:tc gridSpan="2">
                  <a:txBody>
                    <a:bodyPr/>
                    <a:lstStyle/>
                    <a:p>
                      <a:pPr algn="ctr" fontAlgn="ctr"/>
                      <a:r>
                        <a:rPr lang="en-US" sz="900" b="1" i="0" u="none" strike="noStrike">
                          <a:solidFill>
                            <a:srgbClr val="000000"/>
                          </a:solidFill>
                          <a:effectLst/>
                          <a:latin typeface="Arial" panose="020B0604020202020204" pitchFamily="34" charset="0"/>
                          <a:ea typeface="ＭＳ Ｐゴシック" panose="020B0600070205080204" pitchFamily="50" charset="-128"/>
                        </a:rPr>
                        <a:t>LCRB</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gridSpan="8">
                  <a:txBody>
                    <a:bodyPr/>
                    <a:lstStyle/>
                    <a:p>
                      <a:pPr algn="ctr" fontAlgn="ctr"/>
                      <a:r>
                        <a:rPr lang="en-US" sz="900" b="1" i="0" u="none" strike="noStrike">
                          <a:solidFill>
                            <a:srgbClr val="000000"/>
                          </a:solidFill>
                          <a:effectLst/>
                          <a:latin typeface="Arial" panose="020B0604020202020204" pitchFamily="34" charset="0"/>
                          <a:ea typeface="ＭＳ Ｐゴシック" panose="020B0600070205080204" pitchFamily="50" charset="-128"/>
                        </a:rPr>
                        <a:t>all</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extLst>
                  <a:ext uri="{0D108BD9-81ED-4DB2-BD59-A6C34878D82A}">
                    <a16:rowId xmlns:a16="http://schemas.microsoft.com/office/drawing/2014/main" val="4034214365"/>
                  </a:ext>
                </a:extLst>
              </a:tr>
              <a:tr h="209166">
                <a:tc gridSpan="2">
                  <a:txBody>
                    <a:bodyPr/>
                    <a:lstStyle/>
                    <a:p>
                      <a:pPr algn="ctr" fontAlgn="ctr"/>
                      <a:r>
                        <a:rPr lang="en-US" sz="900" b="1" i="0" u="none" strike="noStrike">
                          <a:solidFill>
                            <a:srgbClr val="000000"/>
                          </a:solidFill>
                          <a:effectLst/>
                          <a:latin typeface="Arial" panose="020B0604020202020204" pitchFamily="34" charset="0"/>
                          <a:ea typeface="ＭＳ Ｐゴシック" panose="020B0600070205080204" pitchFamily="50" charset="-128"/>
                        </a:rPr>
                        <a:t>Distance from channel edge</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gridSpan="8">
                  <a:txBody>
                    <a:bodyPr/>
                    <a:lstStyle/>
                    <a:p>
                      <a:pPr algn="ctr" fontAlgn="ctr"/>
                      <a:r>
                        <a:rPr lang="en-US" sz="900" b="1" i="0" u="none" strike="noStrike">
                          <a:solidFill>
                            <a:srgbClr val="000000"/>
                          </a:solidFill>
                          <a:effectLst/>
                          <a:latin typeface="Arial" panose="020B0604020202020204" pitchFamily="34" charset="0"/>
                          <a:ea typeface="ＭＳ Ｐゴシック" panose="020B0600070205080204" pitchFamily="50" charset="-128"/>
                        </a:rPr>
                        <a:t>&lt;LCRB/2 from edge</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extLst>
                  <a:ext uri="{0D108BD9-81ED-4DB2-BD59-A6C34878D82A}">
                    <a16:rowId xmlns:a16="http://schemas.microsoft.com/office/drawing/2014/main" val="3002647208"/>
                  </a:ext>
                </a:extLst>
              </a:tr>
              <a:tr h="219416">
                <a:tc>
                  <a:txBody>
                    <a:bodyPr/>
                    <a:lstStyle/>
                    <a:p>
                      <a:pPr algn="ctr" fontAlgn="ctr"/>
                      <a:r>
                        <a:rPr lang="en-US" sz="900" b="1" i="0" u="none" strike="noStrike">
                          <a:solidFill>
                            <a:srgbClr val="000000"/>
                          </a:solidFill>
                          <a:effectLst/>
                          <a:latin typeface="Arial" panose="020B0604020202020204" pitchFamily="34" charset="0"/>
                          <a:ea typeface="ＭＳ Ｐゴシック" panose="020B0600070205080204" pitchFamily="50" charset="-128"/>
                        </a:rPr>
                        <a:t>WF type</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ea typeface="ＭＳ Ｐゴシック" panose="020B0600070205080204" pitchFamily="50" charset="-128"/>
                        </a:rPr>
                        <a:t>modulation</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8">
                  <a:txBody>
                    <a:bodyPr/>
                    <a:lstStyle/>
                    <a:p>
                      <a:pPr algn="ctr" fontAlgn="ctr"/>
                      <a:r>
                        <a:rPr lang="en-US" sz="900" b="1" i="0" u="none" strike="noStrike">
                          <a:solidFill>
                            <a:srgbClr val="000000"/>
                          </a:solidFill>
                          <a:effectLst/>
                          <a:latin typeface="Arial" panose="020B0604020202020204" pitchFamily="34" charset="0"/>
                          <a:ea typeface="ＭＳ Ｐゴシック" panose="020B0600070205080204" pitchFamily="50" charset="-128"/>
                        </a:rPr>
                        <a:t>MPR For all BW and SCS</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fontAlgn="ctr"/>
                      <a: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t>ave</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t>std</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t>med</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t>possible agreement </a:t>
                      </a:r>
                      <a:b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br>
                      <a: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t>by session chairman</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FF0000"/>
                          </a:solidFill>
                          <a:effectLst/>
                          <a:latin typeface="ＭＳ Ｐゴシック" panose="020B0600070205080204" pitchFamily="50" charset="-128"/>
                          <a:ea typeface="ＭＳ Ｐゴシック" panose="020B0600070205080204" pitchFamily="50" charset="-128"/>
                        </a:rPr>
                        <a:t>R4-1711559</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720117690"/>
                  </a:ext>
                </a:extLst>
              </a:tr>
              <a:tr h="111785">
                <a:tc rowSpan="3">
                  <a:txBody>
                    <a:bodyPr/>
                    <a:lstStyle/>
                    <a:p>
                      <a:pPr algn="ctr" fontAlgn="ctr"/>
                      <a:r>
                        <a:rPr lang="en-US" sz="900" b="1" i="0" u="none" strike="noStrike">
                          <a:solidFill>
                            <a:srgbClr val="000000"/>
                          </a:solidFill>
                          <a:effectLst/>
                          <a:latin typeface="Arial" panose="020B0604020202020204" pitchFamily="34" charset="0"/>
                          <a:ea typeface="ＭＳ Ｐゴシック" panose="020B0600070205080204" pitchFamily="50" charset="-128"/>
                        </a:rPr>
                        <a:t>DFT-s-OFDM</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ea typeface="ＭＳ Ｐゴシック" panose="020B0600070205080204" pitchFamily="50" charset="-128"/>
                        </a:rPr>
                        <a:t>PI/2 BPSK</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N/A</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N/A</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N/A</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0.70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0.84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0.50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FF0000"/>
                          </a:solidFill>
                          <a:effectLst/>
                          <a:latin typeface="Arial" panose="020B0604020202020204" pitchFamily="34" charset="0"/>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effectLst/>
                          <a:latin typeface="ＭＳ Ｐゴシック" panose="020B0600070205080204" pitchFamily="50" charset="-128"/>
                          <a:ea typeface="ＭＳ Ｐゴシック" panose="020B0600070205080204" pitchFamily="50" charset="-128"/>
                        </a:rPr>
                        <a:t>dB</a:t>
                      </a: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967576919"/>
                  </a:ext>
                </a:extLst>
              </a:tr>
              <a:tr h="111785">
                <a:tc vMerge="1">
                  <a:txBody>
                    <a:bodyPr/>
                    <a:lstStyle/>
                    <a:p>
                      <a:endParaRPr kumimoji="1" lang="ja-JP" altLang="en-US"/>
                    </a:p>
                  </a:txBody>
                  <a:tcPr/>
                </a:tc>
                <a:tc>
                  <a:txBody>
                    <a:bodyPr/>
                    <a:lstStyle/>
                    <a:p>
                      <a:pPr algn="ctr" fontAlgn="ctr"/>
                      <a:r>
                        <a:rPr lang="en-US" sz="900" b="1" i="0" u="none" strike="noStrike">
                          <a:solidFill>
                            <a:srgbClr val="000000"/>
                          </a:solidFill>
                          <a:effectLst/>
                          <a:latin typeface="Arial" panose="020B0604020202020204" pitchFamily="34" charset="0"/>
                          <a:ea typeface="ＭＳ Ｐゴシック" panose="020B0600070205080204" pitchFamily="50" charset="-128"/>
                        </a:rPr>
                        <a:t>QPSK</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N/A</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0.7</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1.03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0.62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0.70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FF0000"/>
                          </a:solidFill>
                          <a:effectLst/>
                          <a:latin typeface="Arial" panose="020B0604020202020204" pitchFamily="34" charset="0"/>
                          <a:ea typeface="ＭＳ Ｐゴシック" panose="020B0600070205080204" pitchFamily="50" charset="-128"/>
                        </a:rPr>
                        <a:t>[1]</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effectLst/>
                          <a:latin typeface="ＭＳ Ｐゴシック" panose="020B0600070205080204" pitchFamily="50" charset="-128"/>
                          <a:ea typeface="ＭＳ Ｐゴシック" panose="020B0600070205080204" pitchFamily="50" charset="-128"/>
                        </a:rPr>
                        <a:t>dB</a:t>
                      </a: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386888913"/>
                  </a:ext>
                </a:extLst>
              </a:tr>
              <a:tr h="111785">
                <a:tc vMerge="1">
                  <a:txBody>
                    <a:bodyPr/>
                    <a:lstStyle/>
                    <a:p>
                      <a:endParaRPr kumimoji="1" lang="ja-JP" altLang="en-US"/>
                    </a:p>
                  </a:txBody>
                  <a:tcPr/>
                </a:tc>
                <a:tc>
                  <a:txBody>
                    <a:bodyPr/>
                    <a:lstStyle/>
                    <a:p>
                      <a:pPr algn="ctr" fontAlgn="ctr"/>
                      <a:r>
                        <a:rPr lang="en-US" sz="900" b="1" i="0" u="none" strike="noStrike">
                          <a:solidFill>
                            <a:srgbClr val="000000"/>
                          </a:solidFill>
                          <a:effectLst/>
                          <a:latin typeface="Arial" panose="020B0604020202020204" pitchFamily="34" charset="0"/>
                          <a:ea typeface="ＭＳ Ｐゴシック" panose="020B0600070205080204" pitchFamily="50" charset="-128"/>
                        </a:rPr>
                        <a:t>16QAM</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Unicode MS"/>
                          <a:ea typeface="ＭＳ Ｐゴシック" panose="020B0600070205080204" pitchFamily="50" charset="-128"/>
                        </a:rPr>
                        <a:t>N/A</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1.4</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0.95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1.62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0.57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1.50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FF0000"/>
                          </a:solidFill>
                          <a:effectLst/>
                          <a:latin typeface="Arial" panose="020B0604020202020204" pitchFamily="34" charset="0"/>
                          <a:ea typeface="ＭＳ Ｐゴシック" panose="020B0600070205080204" pitchFamily="50" charset="-128"/>
                        </a:rPr>
                        <a:t>[1.5]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effectLst/>
                          <a:latin typeface="ＭＳ Ｐゴシック" panose="020B0600070205080204" pitchFamily="50" charset="-128"/>
                          <a:ea typeface="ＭＳ Ｐゴシック" panose="020B0600070205080204" pitchFamily="50" charset="-128"/>
                        </a:rPr>
                        <a:t>dB</a:t>
                      </a: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056704470"/>
                  </a:ext>
                </a:extLst>
              </a:tr>
              <a:tr h="111785">
                <a:tc rowSpan="4">
                  <a:txBody>
                    <a:bodyPr/>
                    <a:lstStyle/>
                    <a:p>
                      <a:pPr algn="ctr" fontAlgn="ctr"/>
                      <a:r>
                        <a:rPr lang="en-US" sz="800" b="1" i="0" u="none" strike="noStrike">
                          <a:solidFill>
                            <a:srgbClr val="000000"/>
                          </a:solidFill>
                          <a:effectLst/>
                          <a:latin typeface="Arial" panose="020B0604020202020204" pitchFamily="34" charset="0"/>
                          <a:ea typeface="ＭＳ Ｐゴシック" panose="020B0600070205080204" pitchFamily="50" charset="-128"/>
                        </a:rPr>
                        <a:t>CP-OFDM</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1" i="0" u="none" strike="noStrike">
                          <a:solidFill>
                            <a:srgbClr val="000000"/>
                          </a:solidFill>
                          <a:effectLst/>
                          <a:latin typeface="Arial" panose="020B0604020202020204" pitchFamily="34" charset="0"/>
                          <a:ea typeface="ＭＳ Ｐゴシック" panose="020B0600070205080204" pitchFamily="50" charset="-128"/>
                        </a:rPr>
                        <a:t>QPSK</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3.8</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4</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2.15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3.18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0.64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3.25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FF0000"/>
                          </a:solidFill>
                          <a:effectLst/>
                          <a:latin typeface="Arial" panose="020B0604020202020204" pitchFamily="34" charset="0"/>
                          <a:ea typeface="ＭＳ Ｐゴシック" panose="020B0600070205080204" pitchFamily="50" charset="-128"/>
                        </a:rPr>
                        <a:t>[3]</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effectLst/>
                          <a:latin typeface="ＭＳ Ｐゴシック" panose="020B0600070205080204" pitchFamily="50" charset="-128"/>
                          <a:ea typeface="ＭＳ Ｐゴシック" panose="020B0600070205080204" pitchFamily="50" charset="-128"/>
                        </a:rPr>
                        <a:t>dB</a:t>
                      </a: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096422225"/>
                  </a:ext>
                </a:extLst>
              </a:tr>
              <a:tr h="111785">
                <a:tc vMerge="1">
                  <a:txBody>
                    <a:bodyPr/>
                    <a:lstStyle/>
                    <a:p>
                      <a:endParaRPr kumimoji="1" lang="ja-JP" altLang="en-US"/>
                    </a:p>
                  </a:txBody>
                  <a:tcPr/>
                </a:tc>
                <a:tc>
                  <a:txBody>
                    <a:bodyPr/>
                    <a:lstStyle/>
                    <a:p>
                      <a:pPr algn="ctr" fontAlgn="ctr"/>
                      <a:r>
                        <a:rPr lang="en-US" sz="800" b="1" i="0" u="none" strike="noStrike">
                          <a:solidFill>
                            <a:srgbClr val="000000"/>
                          </a:solidFill>
                          <a:effectLst/>
                          <a:latin typeface="Arial" panose="020B0604020202020204" pitchFamily="34" charset="0"/>
                          <a:ea typeface="ＭＳ Ｐゴシック" panose="020B0600070205080204" pitchFamily="50" charset="-128"/>
                        </a:rPr>
                        <a:t>16QAM</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3.1</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4.5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2.2</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3.23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0.71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3.30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FF0000"/>
                          </a:solidFill>
                          <a:effectLst/>
                          <a:latin typeface="Arial" panose="020B0604020202020204" pitchFamily="34" charset="0"/>
                          <a:ea typeface="ＭＳ Ｐゴシック" panose="020B0600070205080204" pitchFamily="50" charset="-128"/>
                        </a:rPr>
                        <a:t>[3]</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effectLst/>
                          <a:latin typeface="ＭＳ Ｐゴシック" panose="020B0600070205080204" pitchFamily="50" charset="-128"/>
                          <a:ea typeface="ＭＳ Ｐゴシック" panose="020B0600070205080204" pitchFamily="50" charset="-128"/>
                        </a:rPr>
                        <a:t>dB</a:t>
                      </a: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166055851"/>
                  </a:ext>
                </a:extLst>
              </a:tr>
              <a:tr h="111785">
                <a:tc vMerge="1">
                  <a:txBody>
                    <a:bodyPr/>
                    <a:lstStyle/>
                    <a:p>
                      <a:endParaRPr kumimoji="1" lang="ja-JP" altLang="en-US"/>
                    </a:p>
                  </a:txBody>
                  <a:tcPr/>
                </a:tc>
                <a:tc>
                  <a:txBody>
                    <a:bodyPr/>
                    <a:lstStyle/>
                    <a:p>
                      <a:pPr algn="ctr" fontAlgn="ctr"/>
                      <a:r>
                        <a:rPr lang="en-US" sz="800" b="1" i="0" u="none" strike="noStrike">
                          <a:solidFill>
                            <a:srgbClr val="000000"/>
                          </a:solidFill>
                          <a:effectLst/>
                          <a:latin typeface="Arial" panose="020B0604020202020204" pitchFamily="34" charset="0"/>
                          <a:ea typeface="ＭＳ Ｐゴシック" panose="020B0600070205080204" pitchFamily="50" charset="-128"/>
                        </a:rPr>
                        <a:t>64QAM</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2.9</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4.5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2.2</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3.20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0.72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3.25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FF0000"/>
                          </a:solidFill>
                          <a:effectLst/>
                          <a:latin typeface="Arial" panose="020B0604020202020204" pitchFamily="34" charset="0"/>
                          <a:ea typeface="ＭＳ Ｐゴシック" panose="020B0600070205080204" pitchFamily="50" charset="-128"/>
                        </a:rPr>
                        <a:t>[3]</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effectLst/>
                          <a:latin typeface="ＭＳ Ｐゴシック" panose="020B0600070205080204" pitchFamily="50" charset="-128"/>
                          <a:ea typeface="ＭＳ Ｐゴシック" panose="020B0600070205080204" pitchFamily="50" charset="-128"/>
                        </a:rPr>
                        <a:t>dB</a:t>
                      </a: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231122203"/>
                  </a:ext>
                </a:extLst>
              </a:tr>
              <a:tr h="111785">
                <a:tc vMerge="1">
                  <a:txBody>
                    <a:bodyPr/>
                    <a:lstStyle/>
                    <a:p>
                      <a:endParaRPr kumimoji="1" lang="ja-JP" altLang="en-US"/>
                    </a:p>
                  </a:txBody>
                  <a:tcPr/>
                </a:tc>
                <a:tc>
                  <a:txBody>
                    <a:bodyPr/>
                    <a:lstStyle/>
                    <a:p>
                      <a:pPr algn="ctr" fontAlgn="ctr"/>
                      <a:r>
                        <a:rPr lang="en-US" sz="800" b="1" i="0" u="none" strike="noStrike">
                          <a:solidFill>
                            <a:srgbClr val="000000"/>
                          </a:solidFill>
                          <a:effectLst/>
                          <a:latin typeface="Arial" panose="020B0604020202020204" pitchFamily="34" charset="0"/>
                          <a:ea typeface="ＭＳ Ｐゴシック" panose="020B0600070205080204" pitchFamily="50" charset="-128"/>
                        </a:rPr>
                        <a:t>256QAM</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7</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N/A</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N/A</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7</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6.5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dirty="0">
                          <a:solidFill>
                            <a:srgbClr val="000000"/>
                          </a:solidFill>
                          <a:effectLst/>
                          <a:latin typeface="Arial Unicode MS"/>
                          <a:ea typeface="ＭＳ Ｐゴシック" panose="020B0600070205080204" pitchFamily="50" charset="-128"/>
                        </a:rPr>
                        <a:t>7</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TBD</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6.50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dirty="0">
                          <a:solidFill>
                            <a:srgbClr val="000000"/>
                          </a:solidFill>
                          <a:effectLst/>
                          <a:latin typeface="Arial Unicode MS"/>
                          <a:ea typeface="ＭＳ Ｐゴシック" panose="020B0600070205080204" pitchFamily="50" charset="-128"/>
                        </a:rPr>
                        <a:t>0.87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900" b="0" i="0" u="none" strike="noStrike" dirty="0">
                          <a:solidFill>
                            <a:srgbClr val="000000"/>
                          </a:solidFill>
                          <a:effectLst/>
                          <a:latin typeface="Arial Unicode MS"/>
                          <a:ea typeface="ＭＳ Ｐゴシック" panose="020B0600070205080204" pitchFamily="50" charset="-128"/>
                        </a:rPr>
                        <a:t>7.00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6</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FF0000"/>
                          </a:solidFill>
                          <a:effectLst/>
                          <a:latin typeface="Arial" panose="020B0604020202020204" pitchFamily="34" charset="0"/>
                          <a:ea typeface="ＭＳ Ｐゴシック" panose="020B0600070205080204" pitchFamily="50" charset="-128"/>
                        </a:rPr>
                        <a:t>[7]</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effectLst/>
                          <a:latin typeface="ＭＳ Ｐゴシック" panose="020B0600070205080204" pitchFamily="50" charset="-128"/>
                          <a:ea typeface="ＭＳ Ｐゴシック" panose="020B0600070205080204" pitchFamily="50" charset="-128"/>
                        </a:rPr>
                        <a:t>dB</a:t>
                      </a: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157141293"/>
                  </a:ext>
                </a:extLst>
              </a:tr>
              <a:tr h="111785">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ja-JP" altLang="en-US" sz="10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ja-JP" altLang="en-US" sz="10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ja-JP" altLang="en-US" sz="10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ja-JP" altLang="en-US" sz="10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ja-JP" altLang="en-US" sz="10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extLst>
                  <a:ext uri="{0D108BD9-81ED-4DB2-BD59-A6C34878D82A}">
                    <a16:rowId xmlns:a16="http://schemas.microsoft.com/office/drawing/2014/main" val="3183103381"/>
                  </a:ext>
                </a:extLst>
              </a:tr>
              <a:tr h="111785">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extLst>
                  <a:ext uri="{0D108BD9-81ED-4DB2-BD59-A6C34878D82A}">
                    <a16:rowId xmlns:a16="http://schemas.microsoft.com/office/drawing/2014/main" val="1173860590"/>
                  </a:ext>
                </a:extLst>
              </a:tr>
              <a:tr h="111785">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extLst>
                  <a:ext uri="{0D108BD9-81ED-4DB2-BD59-A6C34878D82A}">
                    <a16:rowId xmlns:a16="http://schemas.microsoft.com/office/drawing/2014/main" val="4120596129"/>
                  </a:ext>
                </a:extLst>
              </a:tr>
              <a:tr h="111785">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w="635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Intel</a:t>
                      </a:r>
                      <a:b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b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(12329)</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rowSpan="2">
                  <a:txBody>
                    <a:bodyPr/>
                    <a:lstStyle/>
                    <a:p>
                      <a:pPr algn="ctr" fontAlgn="ctr"/>
                      <a: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t>ZTE</a:t>
                      </a:r>
                      <a:b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br>
                      <a: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t>(12509)</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rowSpan="2">
                  <a:txBody>
                    <a:bodyPr/>
                    <a:lstStyle/>
                    <a:p>
                      <a:pPr algn="ctr" fontAlgn="ctr"/>
                      <a: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t>E///</a:t>
                      </a:r>
                      <a:b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br>
                      <a: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t>(12528)</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rowSpan="2">
                  <a:txBody>
                    <a:bodyPr/>
                    <a:lstStyle/>
                    <a:p>
                      <a:pPr algn="ctr" fontAlgn="ct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LGE</a:t>
                      </a:r>
                      <a:b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b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(12851)</a:t>
                      </a:r>
                    </a:p>
                  </a:txBody>
                  <a:tcPr marL="6175" marR="6175" marT="617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0000"/>
                    </a:solidFill>
                  </a:tcPr>
                </a:tc>
                <a:tc rowSpan="2">
                  <a:txBody>
                    <a:bodyPr/>
                    <a:lstStyle/>
                    <a:p>
                      <a:pPr algn="ctr" fontAlgn="ct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HW</a:t>
                      </a:r>
                      <a:b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b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(13123/13124)</a:t>
                      </a: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solidFill>
                      <a:srgbClr val="C65911"/>
                    </a:solidFill>
                  </a:tcPr>
                </a:tc>
                <a:tc rowSpan="2">
                  <a:txBody>
                    <a:bodyPr/>
                    <a:lstStyle/>
                    <a:p>
                      <a:pPr algn="ctr" fontAlgn="ct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QC</a:t>
                      </a:r>
                      <a:b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b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(13836)</a:t>
                      </a: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solidFill>
                      <a:srgbClr val="00B050"/>
                    </a:solidFill>
                  </a:tcPr>
                </a:tc>
                <a:tc rowSpan="2">
                  <a:txBody>
                    <a:bodyPr/>
                    <a:lstStyle/>
                    <a:p>
                      <a:pPr algn="ctr" fontAlgn="ct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Nokia</a:t>
                      </a:r>
                      <a:b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b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(12446)</a:t>
                      </a: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solidFill>
                      <a:srgbClr val="7030A0"/>
                    </a:solidFill>
                  </a:tcPr>
                </a:tc>
                <a:tc rowSpan="2">
                  <a:txBody>
                    <a:bodyPr/>
                    <a:lstStyle/>
                    <a:p>
                      <a:pPr algn="ctr" fontAlgn="ct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CMCC</a:t>
                      </a:r>
                      <a:b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br>
                      <a:r>
                        <a:rPr lang="en-US" sz="1000" b="1" i="0" u="none" strike="noStrike">
                          <a:solidFill>
                            <a:srgbClr val="FFFFFF"/>
                          </a:solidFill>
                          <a:effectLst/>
                          <a:latin typeface="ＭＳ Ｐゴシック" panose="020B0600070205080204" pitchFamily="50" charset="-128"/>
                          <a:ea typeface="ＭＳ Ｐゴシック" panose="020B0600070205080204" pitchFamily="50" charset="-128"/>
                        </a:rPr>
                        <a:t>(rev of 2912)</a:t>
                      </a: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extLst>
                  <a:ext uri="{0D108BD9-81ED-4DB2-BD59-A6C34878D82A}">
                    <a16:rowId xmlns:a16="http://schemas.microsoft.com/office/drawing/2014/main" val="827050614"/>
                  </a:ext>
                </a:extLst>
              </a:tr>
              <a:tr h="215263">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extLst>
                  <a:ext uri="{0D108BD9-81ED-4DB2-BD59-A6C34878D82A}">
                    <a16:rowId xmlns:a16="http://schemas.microsoft.com/office/drawing/2014/main" val="2162454068"/>
                  </a:ext>
                </a:extLst>
              </a:tr>
              <a:tr h="120738">
                <a:tc gridSpan="2">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Allocation type</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gridSpan="8">
                  <a:txBody>
                    <a:bodyPr/>
                    <a:lstStyle/>
                    <a:p>
                      <a:pPr algn="ctr" fontAlgn="ctr"/>
                      <a:r>
                        <a:rPr lang="en-US" sz="900" b="0" i="0" u="none" strike="noStrike">
                          <a:solidFill>
                            <a:srgbClr val="FF0000"/>
                          </a:solidFill>
                          <a:effectLst/>
                          <a:latin typeface="Arial Unicode MS"/>
                          <a:ea typeface="ＭＳ Ｐゴシック" panose="020B0600070205080204" pitchFamily="50" charset="-128"/>
                        </a:rPr>
                        <a:t>Inner (min MPR)</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extLst>
                  <a:ext uri="{0D108BD9-81ED-4DB2-BD59-A6C34878D82A}">
                    <a16:rowId xmlns:a16="http://schemas.microsoft.com/office/drawing/2014/main" val="2250804995"/>
                  </a:ext>
                </a:extLst>
              </a:tr>
              <a:tr h="120738">
                <a:tc gridSpan="2">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LCRB</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gridSpan="8">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≤LCRBmax/2</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extLst>
                  <a:ext uri="{0D108BD9-81ED-4DB2-BD59-A6C34878D82A}">
                    <a16:rowId xmlns:a16="http://schemas.microsoft.com/office/drawing/2014/main" val="520404068"/>
                  </a:ext>
                </a:extLst>
              </a:tr>
              <a:tr h="209166">
                <a:tc gridSpan="2">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Distance from channel edge</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gridSpan="8">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≥LCRB/2 from edge</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a:noFill/>
                    </a:lnL>
                    <a:lnR>
                      <a:noFill/>
                    </a:lnR>
                    <a:lnT>
                      <a:noFill/>
                    </a:lnT>
                    <a:lnB>
                      <a:noFill/>
                    </a:lnB>
                  </a:tcPr>
                </a:tc>
                <a:extLst>
                  <a:ext uri="{0D108BD9-81ED-4DB2-BD59-A6C34878D82A}">
                    <a16:rowId xmlns:a16="http://schemas.microsoft.com/office/drawing/2014/main" val="1925703873"/>
                  </a:ext>
                </a:extLst>
              </a:tr>
              <a:tr h="263428">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WF type</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modulation</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8">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MPR For all BW and SCS</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fontAlgn="ctr"/>
                      <a: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t>ave</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t>std</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ＭＳ Ｐゴシック" panose="020B0600070205080204" pitchFamily="50" charset="-128"/>
                          <a:ea typeface="ＭＳ Ｐゴシック" panose="020B0600070205080204" pitchFamily="50" charset="-128"/>
                        </a:rPr>
                        <a:t>med</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t>possible agreement </a:t>
                      </a:r>
                      <a:b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br>
                      <a:r>
                        <a:rPr lang="en-US" sz="1000" b="1" i="0" u="none" strike="noStrike">
                          <a:solidFill>
                            <a:srgbClr val="000000"/>
                          </a:solidFill>
                          <a:effectLst/>
                          <a:latin typeface="ＭＳ Ｐゴシック" panose="020B0600070205080204" pitchFamily="50" charset="-128"/>
                          <a:ea typeface="ＭＳ Ｐゴシック" panose="020B0600070205080204" pitchFamily="50" charset="-128"/>
                        </a:rPr>
                        <a:t>by session chairman</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FF0000"/>
                          </a:solidFill>
                          <a:effectLst/>
                          <a:latin typeface="ＭＳ Ｐゴシック" panose="020B0600070205080204" pitchFamily="50" charset="-128"/>
                          <a:ea typeface="ＭＳ Ｐゴシック" panose="020B0600070205080204" pitchFamily="50" charset="-128"/>
                        </a:rPr>
                        <a:t>R4-1711559</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555102365"/>
                  </a:ext>
                </a:extLst>
              </a:tr>
              <a:tr h="111785">
                <a:tc rowSpan="5">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DFT-s-OFDM</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PI/2 BPSK</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N/A</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N/A</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N/A</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0.10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0.22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dirty="0">
                          <a:solidFill>
                            <a:srgbClr val="000000"/>
                          </a:solidFill>
                          <a:effectLst/>
                          <a:latin typeface="Arial Unicode MS"/>
                          <a:ea typeface="ＭＳ Ｐゴシック" panose="020B0600070205080204" pitchFamily="50" charset="-128"/>
                        </a:rPr>
                        <a:t>0.00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000" b="0" i="0" u="none" strike="noStrike">
                          <a:solidFill>
                            <a:srgbClr val="000000"/>
                          </a:solidFill>
                          <a:effectLst/>
                          <a:latin typeface="ＭＳ Ｐゴシック" panose="020B0600070205080204" pitchFamily="50" charset="-128"/>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ctr"/>
                      <a:r>
                        <a:rPr lang="en-US" altLang="ja-JP" sz="900" b="0" i="0" u="none" strike="noStrike">
                          <a:solidFill>
                            <a:srgbClr val="FF0000"/>
                          </a:solidFill>
                          <a:effectLst/>
                          <a:latin typeface="Arial" panose="020B0604020202020204" pitchFamily="34" charset="0"/>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effectLst/>
                          <a:latin typeface="ＭＳ Ｐゴシック" panose="020B0600070205080204" pitchFamily="50" charset="-128"/>
                          <a:ea typeface="ＭＳ Ｐゴシック" panose="020B0600070205080204" pitchFamily="50" charset="-128"/>
                        </a:rPr>
                        <a:t>dB</a:t>
                      </a: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219774319"/>
                  </a:ext>
                </a:extLst>
              </a:tr>
              <a:tr h="111785">
                <a:tc vMerge="1">
                  <a:txBody>
                    <a:bodyPr/>
                    <a:lstStyle/>
                    <a:p>
                      <a:endParaRPr kumimoji="1" lang="ja-JP" altLang="en-US"/>
                    </a:p>
                  </a:txBody>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QPSK</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N/A</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0.14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0.24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dirty="0">
                          <a:solidFill>
                            <a:srgbClr val="000000"/>
                          </a:solidFill>
                          <a:effectLst/>
                          <a:latin typeface="Arial Unicode MS"/>
                          <a:ea typeface="ＭＳ Ｐゴシック" panose="020B0600070205080204" pitchFamily="50" charset="-128"/>
                        </a:rPr>
                        <a:t>0.00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000" b="0" i="0" u="none" strike="noStrike">
                          <a:solidFill>
                            <a:srgbClr val="000000"/>
                          </a:solidFill>
                          <a:effectLst/>
                          <a:latin typeface="ＭＳ Ｐゴシック" panose="020B0600070205080204" pitchFamily="50" charset="-128"/>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ctr"/>
                      <a:r>
                        <a:rPr lang="en-US" altLang="ja-JP" sz="900" b="0" i="0" u="none" strike="noStrike">
                          <a:solidFill>
                            <a:srgbClr val="FF0000"/>
                          </a:solidFill>
                          <a:effectLst/>
                          <a:latin typeface="Arial" panose="020B0604020202020204" pitchFamily="34" charset="0"/>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effectLst/>
                          <a:latin typeface="ＭＳ Ｐゴシック" panose="020B0600070205080204" pitchFamily="50" charset="-128"/>
                          <a:ea typeface="ＭＳ Ｐゴシック" panose="020B0600070205080204" pitchFamily="50" charset="-128"/>
                        </a:rPr>
                        <a:t>dB</a:t>
                      </a: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127238398"/>
                  </a:ext>
                </a:extLst>
              </a:tr>
              <a:tr h="111785">
                <a:tc vMerge="1">
                  <a:txBody>
                    <a:bodyPr/>
                    <a:lstStyle/>
                    <a:p>
                      <a:endParaRPr kumimoji="1" lang="ja-JP" altLang="en-US"/>
                    </a:p>
                  </a:txBody>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16QAM</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N/A</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0.4</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0.41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0.45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dirty="0">
                          <a:solidFill>
                            <a:srgbClr val="000000"/>
                          </a:solidFill>
                          <a:effectLst/>
                          <a:latin typeface="Arial Unicode MS"/>
                          <a:ea typeface="ＭＳ Ｐゴシック" panose="020B0600070205080204" pitchFamily="50" charset="-128"/>
                        </a:rPr>
                        <a:t>0.40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000" b="0" i="0" u="none" strike="noStrike">
                          <a:solidFill>
                            <a:srgbClr val="000000"/>
                          </a:solidFill>
                          <a:effectLst/>
                          <a:latin typeface="ＭＳ Ｐゴシック" panose="020B0600070205080204" pitchFamily="50" charset="-128"/>
                          <a:ea typeface="ＭＳ Ｐゴシック" panose="020B0600070205080204" pitchFamily="50" charset="-128"/>
                        </a:rPr>
                        <a:t>0.5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900" b="0" i="0" u="none" strike="noStrike">
                          <a:solidFill>
                            <a:srgbClr val="FF0000"/>
                          </a:solidFill>
                          <a:effectLst/>
                          <a:latin typeface="Arial" panose="020B0604020202020204" pitchFamily="34" charset="0"/>
                          <a:ea typeface="ＭＳ Ｐゴシック" panose="020B0600070205080204" pitchFamily="50" charset="-128"/>
                        </a:rPr>
                        <a:t>[0.5]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effectLst/>
                          <a:latin typeface="ＭＳ Ｐゴシック" panose="020B0600070205080204" pitchFamily="50" charset="-128"/>
                          <a:ea typeface="ＭＳ Ｐゴシック" panose="020B0600070205080204" pitchFamily="50" charset="-128"/>
                        </a:rPr>
                        <a:t>dB</a:t>
                      </a: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501819424"/>
                  </a:ext>
                </a:extLst>
              </a:tr>
              <a:tr h="111785">
                <a:tc vMerge="1">
                  <a:txBody>
                    <a:bodyPr/>
                    <a:lstStyle/>
                    <a:p>
                      <a:endParaRPr kumimoji="1" lang="ja-JP" altLang="en-US"/>
                    </a:p>
                  </a:txBody>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64QAM</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N/A</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1.2</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1.06</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1.61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0.57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dirty="0">
                          <a:solidFill>
                            <a:srgbClr val="000000"/>
                          </a:solidFill>
                          <a:effectLst/>
                          <a:latin typeface="Arial Unicode MS"/>
                          <a:ea typeface="ＭＳ Ｐゴシック" panose="020B0600070205080204" pitchFamily="50" charset="-128"/>
                        </a:rPr>
                        <a:t>1.50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000" b="0" i="0" u="none" strike="noStrike">
                          <a:solidFill>
                            <a:srgbClr val="000000"/>
                          </a:solidFill>
                          <a:effectLst/>
                          <a:latin typeface="ＭＳ Ｐゴシック" panose="020B0600070205080204" pitchFamily="50" charset="-128"/>
                          <a:ea typeface="ＭＳ Ｐゴシック" panose="020B0600070205080204" pitchFamily="50" charset="-128"/>
                        </a:rPr>
                        <a:t>1.5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FF0000"/>
                          </a:solidFill>
                          <a:effectLst/>
                          <a:latin typeface="Arial" panose="020B0604020202020204" pitchFamily="34" charset="0"/>
                          <a:ea typeface="ＭＳ Ｐゴシック" panose="020B0600070205080204" pitchFamily="50" charset="-128"/>
                        </a:rPr>
                        <a:t>[2]</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248928512"/>
                  </a:ext>
                </a:extLst>
              </a:tr>
              <a:tr h="111785">
                <a:tc vMerge="1">
                  <a:txBody>
                    <a:bodyPr/>
                    <a:lstStyle/>
                    <a:p>
                      <a:endParaRPr kumimoji="1" lang="ja-JP" altLang="en-US"/>
                    </a:p>
                  </a:txBody>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256QAM</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4.5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N/A</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900" b="0" i="0" u="none" strike="noStrike">
                          <a:solidFill>
                            <a:srgbClr val="000000"/>
                          </a:solidFill>
                          <a:effectLst/>
                          <a:latin typeface="Arial Unicode MS"/>
                          <a:ea typeface="ＭＳ Ｐゴシック" panose="020B0600070205080204" pitchFamily="50" charset="-128"/>
                        </a:rPr>
                        <a:t>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4.5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4.5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TBD</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4.30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0.76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900" b="0" i="0" u="none" strike="noStrike" dirty="0">
                          <a:solidFill>
                            <a:srgbClr val="000000"/>
                          </a:solidFill>
                          <a:effectLst/>
                          <a:latin typeface="Arial Unicode MS"/>
                          <a:ea typeface="ＭＳ Ｐゴシック" panose="020B0600070205080204" pitchFamily="50" charset="-128"/>
                        </a:rPr>
                        <a:t>4.50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4.5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ctr"/>
                      <a:r>
                        <a:rPr lang="en-US" altLang="ja-JP" sz="900" b="0" i="0" u="none" strike="noStrike">
                          <a:solidFill>
                            <a:srgbClr val="FF0000"/>
                          </a:solidFill>
                          <a:effectLst/>
                          <a:latin typeface="Arial" panose="020B0604020202020204" pitchFamily="34" charset="0"/>
                          <a:ea typeface="ＭＳ Ｐゴシック" panose="020B0600070205080204" pitchFamily="50" charset="-128"/>
                        </a:rPr>
                        <a:t>[5]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ja-JP" altLang="en-US" sz="10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669562323"/>
                  </a:ext>
                </a:extLst>
              </a:tr>
              <a:tr h="111785">
                <a:tc rowSpan="3">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CP-OFDM</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QPSK</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1.4</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1.11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0.78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dirty="0">
                          <a:solidFill>
                            <a:srgbClr val="000000"/>
                          </a:solidFill>
                          <a:effectLst/>
                          <a:latin typeface="Arial Unicode MS"/>
                          <a:ea typeface="ＭＳ Ｐゴシック" panose="020B0600070205080204" pitchFamily="50" charset="-128"/>
                        </a:rPr>
                        <a:t>1.20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000" b="0" i="0" u="none" strike="noStrike">
                          <a:solidFill>
                            <a:srgbClr val="000000"/>
                          </a:solidFill>
                          <a:effectLst/>
                          <a:latin typeface="ＭＳ Ｐゴシック" panose="020B0600070205080204" pitchFamily="50" charset="-128"/>
                          <a:ea typeface="ＭＳ Ｐゴシック" panose="020B0600070205080204" pitchFamily="50" charset="-128"/>
                        </a:rPr>
                        <a:t>1</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FF0000"/>
                          </a:solidFill>
                          <a:effectLst/>
                          <a:latin typeface="Arial" panose="020B0604020202020204" pitchFamily="34" charset="0"/>
                          <a:ea typeface="ＭＳ Ｐゴシック" panose="020B0600070205080204" pitchFamily="50" charset="-128"/>
                        </a:rPr>
                        <a:t>[0.5]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effectLst/>
                          <a:latin typeface="ＭＳ Ｐゴシック" panose="020B0600070205080204" pitchFamily="50" charset="-128"/>
                          <a:ea typeface="ＭＳ Ｐゴシック" panose="020B0600070205080204" pitchFamily="50" charset="-128"/>
                        </a:rPr>
                        <a:t>dB</a:t>
                      </a: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516925538"/>
                  </a:ext>
                </a:extLst>
              </a:tr>
              <a:tr h="111785">
                <a:tc vMerge="1">
                  <a:txBody>
                    <a:bodyPr/>
                    <a:lstStyle/>
                    <a:p>
                      <a:endParaRPr kumimoji="1" lang="ja-JP" altLang="en-US"/>
                    </a:p>
                  </a:txBody>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16QAM</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0.8</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1.60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0.98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dirty="0">
                          <a:solidFill>
                            <a:srgbClr val="000000"/>
                          </a:solidFill>
                          <a:effectLst/>
                          <a:latin typeface="Arial Unicode MS"/>
                          <a:ea typeface="ＭＳ Ｐゴシック" panose="020B0600070205080204" pitchFamily="50" charset="-128"/>
                        </a:rPr>
                        <a:t>1.75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000" b="0" i="0" u="none" strike="noStrike">
                          <a:solidFill>
                            <a:srgbClr val="000000"/>
                          </a:solidFill>
                          <a:effectLst/>
                          <a:latin typeface="ＭＳ Ｐゴシック" panose="020B0600070205080204" pitchFamily="50" charset="-128"/>
                          <a:ea typeface="ＭＳ Ｐゴシック" panose="020B0600070205080204" pitchFamily="50" charset="-128"/>
                        </a:rPr>
                        <a:t>2</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FF0000"/>
                          </a:solidFill>
                          <a:effectLst/>
                          <a:latin typeface="Arial" panose="020B0604020202020204" pitchFamily="34" charset="0"/>
                          <a:ea typeface="ＭＳ Ｐゴシック" panose="020B0600070205080204" pitchFamily="50" charset="-128"/>
                        </a:rPr>
                        <a:t>[1.5]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solidFill>
                            <a:srgbClr val="000000"/>
                          </a:solidFill>
                          <a:effectLst/>
                          <a:latin typeface="ＭＳ Ｐゴシック" panose="020B0600070205080204" pitchFamily="50" charset="-128"/>
                          <a:ea typeface="ＭＳ Ｐゴシック" panose="020B0600070205080204" pitchFamily="50" charset="-128"/>
                        </a:rPr>
                        <a:t>dB</a:t>
                      </a: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37590600"/>
                  </a:ext>
                </a:extLst>
              </a:tr>
              <a:tr h="111785">
                <a:tc vMerge="1">
                  <a:txBody>
                    <a:bodyPr/>
                    <a:lstStyle/>
                    <a:p>
                      <a:endParaRPr kumimoji="1" lang="ja-JP" altLang="en-US"/>
                    </a:p>
                  </a:txBody>
                  <a:tcPr/>
                </a:tc>
                <a:tc>
                  <a:txBody>
                    <a:bodyPr/>
                    <a:lstStyle/>
                    <a:p>
                      <a:pPr algn="ctr" fontAlgn="ctr"/>
                      <a:r>
                        <a:rPr lang="en-US" sz="900" b="0" i="0" u="none" strike="noStrike">
                          <a:solidFill>
                            <a:srgbClr val="000000"/>
                          </a:solidFill>
                          <a:effectLst/>
                          <a:latin typeface="Arial Unicode MS"/>
                          <a:ea typeface="ＭＳ Ｐゴシック" panose="020B0600070205080204" pitchFamily="50" charset="-128"/>
                        </a:rPr>
                        <a:t>64QAM</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2.9</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4.5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2.5</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2.2</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3.14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000000"/>
                          </a:solidFill>
                          <a:effectLst/>
                          <a:latin typeface="Arial Unicode MS"/>
                          <a:ea typeface="ＭＳ Ｐゴシック" panose="020B0600070205080204" pitchFamily="50" charset="-128"/>
                        </a:rPr>
                        <a:t>0.71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dirty="0">
                          <a:solidFill>
                            <a:srgbClr val="000000"/>
                          </a:solidFill>
                          <a:effectLst/>
                          <a:latin typeface="Arial Unicode MS"/>
                          <a:ea typeface="ＭＳ Ｐゴシック" panose="020B0600070205080204" pitchFamily="50" charset="-128"/>
                        </a:rPr>
                        <a:t>3.00 </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000" b="0" i="0" u="none" strike="noStrike">
                          <a:solidFill>
                            <a:srgbClr val="000000"/>
                          </a:solidFill>
                          <a:effectLst/>
                          <a:latin typeface="ＭＳ Ｐゴシック" panose="020B0600070205080204" pitchFamily="50" charset="-128"/>
                          <a:ea typeface="ＭＳ Ｐゴシック" panose="020B0600070205080204" pitchFamily="50" charset="-128"/>
                        </a:rPr>
                        <a:t>3</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900" b="0" i="0" u="none" strike="noStrike">
                          <a:solidFill>
                            <a:srgbClr val="FF0000"/>
                          </a:solidFill>
                          <a:effectLst/>
                          <a:latin typeface="Arial" panose="020B0604020202020204" pitchFamily="34" charset="0"/>
                          <a:ea typeface="ＭＳ Ｐゴシック" panose="020B0600070205080204" pitchFamily="50" charset="-128"/>
                        </a:rPr>
                        <a:t>[3]</a:t>
                      </a:r>
                    </a:p>
                  </a:txBody>
                  <a:tcPr marL="6175" marR="6175" marT="61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rgbClr val="000000"/>
                          </a:solidFill>
                          <a:effectLst/>
                          <a:latin typeface="ＭＳ Ｐゴシック" panose="020B0600070205080204" pitchFamily="50" charset="-128"/>
                          <a:ea typeface="ＭＳ Ｐゴシック" panose="020B0600070205080204" pitchFamily="50" charset="-128"/>
                        </a:rPr>
                        <a:t>dB</a:t>
                      </a:r>
                    </a:p>
                  </a:txBody>
                  <a:tcPr marL="6175" marR="6175" marT="6175" marB="0" anchor="ctr">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956853477"/>
                  </a:ext>
                </a:extLst>
              </a:tr>
            </a:tbl>
          </a:graphicData>
        </a:graphic>
      </p:graphicFrame>
      <p:cxnSp>
        <p:nvCxnSpPr>
          <p:cNvPr id="13" name="直線コネクタ 12"/>
          <p:cNvCxnSpPr/>
          <p:nvPr/>
        </p:nvCxnSpPr>
        <p:spPr>
          <a:xfrm flipV="1">
            <a:off x="10200456" y="4221088"/>
            <a:ext cx="360040" cy="1152128"/>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p:cNvSpPr txBox="1"/>
          <p:nvPr/>
        </p:nvSpPr>
        <p:spPr>
          <a:xfrm>
            <a:off x="8783394" y="3759424"/>
            <a:ext cx="2657843" cy="461665"/>
          </a:xfrm>
          <a:prstGeom prst="rect">
            <a:avLst/>
          </a:prstGeom>
          <a:noFill/>
        </p:spPr>
        <p:txBody>
          <a:bodyPr wrap="none" rtlCol="0">
            <a:spAutoFit/>
          </a:bodyPr>
          <a:lstStyle/>
          <a:p>
            <a:r>
              <a:rPr lang="en-US" altLang="ja-JP" sz="2400" b="1" dirty="0">
                <a:solidFill>
                  <a:srgbClr val="00B050"/>
                </a:solidFill>
              </a:rPr>
              <a:t>Agreed in RAN4#85</a:t>
            </a:r>
            <a:endParaRPr lang="ja-JP" altLang="en-US" sz="2400" b="1" dirty="0">
              <a:solidFill>
                <a:srgbClr val="00B050"/>
              </a:solidFill>
            </a:endParaRPr>
          </a:p>
        </p:txBody>
      </p:sp>
    </p:spTree>
    <p:extLst>
      <p:ext uri="{BB962C8B-B14F-4D97-AF65-F5344CB8AC3E}">
        <p14:creationId xmlns:p14="http://schemas.microsoft.com/office/powerpoint/2010/main" val="28240695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4"/>
          <p:cNvSpPr>
            <a:spLocks noChangeArrowheads="1"/>
          </p:cNvSpPr>
          <p:nvPr/>
        </p:nvSpPr>
        <p:spPr bwMode="auto">
          <a:xfrm>
            <a:off x="1055440" y="1124744"/>
            <a:ext cx="10225136" cy="554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76176" rIns="91440" bIns="114264" numCol="1" anchor="t" anchorCtr="0" compatLnSpc="1">
            <a:prstTxWarp prst="textNoShape">
              <a:avLst/>
            </a:prstTxWarp>
            <a:noAutofit/>
          </a:bodyPr>
          <a:lstStyle/>
          <a:p>
            <a:pPr eaLnBrk="0" fontAlgn="base" hangingPunct="0">
              <a:spcBef>
                <a:spcPct val="0"/>
              </a:spcBef>
              <a:spcAft>
                <a:spcPct val="0"/>
              </a:spcAft>
            </a:pPr>
            <a:r>
              <a:rPr kumimoji="0" lang="en-GB" altLang="ja-JP" dirty="0">
                <a:latin typeface="Arial" panose="020B0604020202020204" pitchFamily="34" charset="0"/>
                <a:cs typeface="Times New Roman" panose="02020603050405020304" pitchFamily="18" charset="0"/>
              </a:rPr>
              <a:t>6.2.2	</a:t>
            </a:r>
            <a:r>
              <a:rPr kumimoji="0" lang="en-GB" altLang="zh-CN" dirty="0">
                <a:latin typeface="Arial" panose="020B0604020202020204" pitchFamily="34" charset="0"/>
                <a:cs typeface="Times New Roman" panose="02020603050405020304" pitchFamily="18" charset="0"/>
              </a:rPr>
              <a:t>UE </a:t>
            </a:r>
            <a:r>
              <a:rPr kumimoji="0" lang="en-GB" altLang="ja-JP" dirty="0">
                <a:latin typeface="Arial" panose="020B0604020202020204" pitchFamily="34" charset="0"/>
                <a:cs typeface="Times New Roman" panose="02020603050405020304" pitchFamily="18" charset="0"/>
              </a:rPr>
              <a:t>maximum output power reduction</a:t>
            </a:r>
          </a:p>
          <a:p>
            <a:pPr eaLnBrk="0" fontAlgn="base" hangingPunct="0">
              <a:spcBef>
                <a:spcPct val="0"/>
              </a:spcBef>
              <a:spcAft>
                <a:spcPct val="0"/>
              </a:spcAft>
            </a:pPr>
            <a:r>
              <a:rPr kumimoji="0" lang="en-GB" altLang="ja-JP" sz="1100" dirty="0">
                <a:latin typeface="Times New Roman" panose="02020603050405020304" pitchFamily="18" charset="0"/>
                <a:ea typeface="SimSun" panose="02010600030101010101" pitchFamily="2" charset="-122"/>
                <a:cs typeface="Times New Roman" panose="02020603050405020304" pitchFamily="18" charset="0"/>
              </a:rPr>
              <a:t>UE is allowed to reduce the maximum output power due to higher order modulations and transmit bandwidth configurations. For UE Power Class 3, the allowed maximum power reduction (MPR) is defined in Table 6.2.2-1.</a:t>
            </a:r>
          </a:p>
          <a:p>
            <a:pPr eaLnBrk="0" fontAlgn="base" hangingPunct="0">
              <a:spcBef>
                <a:spcPct val="0"/>
              </a:spcBef>
              <a:spcAft>
                <a:spcPct val="0"/>
              </a:spcAft>
            </a:pPr>
            <a:endParaRPr kumimoji="0" lang="en-GB" altLang="ja-JP" sz="1000" dirty="0"/>
          </a:p>
          <a:p>
            <a:pPr algn="ctr" eaLnBrk="0" fontAlgn="base" hangingPunct="0">
              <a:spcBef>
                <a:spcPct val="0"/>
              </a:spcBef>
              <a:spcAft>
                <a:spcPct val="0"/>
              </a:spcAft>
            </a:pPr>
            <a:r>
              <a:rPr kumimoji="0" lang="en-GB" altLang="ja-JP" sz="1100" b="1" dirty="0">
                <a:latin typeface="Arial" panose="020B0604020202020204" pitchFamily="34" charset="0"/>
                <a:ea typeface="SimSun" panose="02010600030101010101" pitchFamily="2" charset="-122"/>
                <a:cs typeface="Arial" panose="020B0604020202020204" pitchFamily="34" charset="0"/>
              </a:rPr>
              <a:t>Table 6.2.2-1 Maximum power reduction (MPR) for power class 3</a:t>
            </a:r>
          </a:p>
          <a:p>
            <a:pPr eaLnBrk="0" fontAlgn="base" hangingPunct="0">
              <a:spcBef>
                <a:spcPct val="0"/>
              </a:spcBef>
              <a:spcAft>
                <a:spcPct val="0"/>
              </a:spcAft>
            </a:pPr>
            <a:endParaRPr kumimoji="0" lang="en-GB" altLang="ja-JP" sz="1100" b="1" dirty="0">
              <a:latin typeface="Arial" panose="020B0604020202020204" pitchFamily="34" charset="0"/>
              <a:ea typeface="SimSun" panose="02010600030101010101" pitchFamily="2" charset="-122"/>
              <a:cs typeface="Arial" panose="020B0604020202020204" pitchFamily="34" charset="0"/>
            </a:endParaRPr>
          </a:p>
          <a:p>
            <a:pPr eaLnBrk="0" fontAlgn="base" hangingPunct="0">
              <a:spcBef>
                <a:spcPct val="0"/>
              </a:spcBef>
              <a:spcAft>
                <a:spcPct val="0"/>
              </a:spcAft>
            </a:pPr>
            <a:endParaRPr kumimoji="0" lang="en-GB" altLang="ja-JP" sz="1100" b="1" dirty="0">
              <a:latin typeface="Arial" panose="020B0604020202020204" pitchFamily="34" charset="0"/>
              <a:ea typeface="SimSun" panose="02010600030101010101" pitchFamily="2" charset="-122"/>
              <a:cs typeface="Arial" panose="020B0604020202020204" pitchFamily="34" charset="0"/>
            </a:endParaRPr>
          </a:p>
          <a:p>
            <a:pPr eaLnBrk="0" fontAlgn="base" hangingPunct="0">
              <a:spcBef>
                <a:spcPct val="0"/>
              </a:spcBef>
              <a:spcAft>
                <a:spcPct val="0"/>
              </a:spcAft>
            </a:pPr>
            <a:endParaRPr kumimoji="0" lang="en-GB" altLang="ja-JP" sz="1100" b="1" dirty="0">
              <a:latin typeface="Arial" panose="020B0604020202020204" pitchFamily="34" charset="0"/>
              <a:ea typeface="SimSun" panose="02010600030101010101" pitchFamily="2" charset="-122"/>
              <a:cs typeface="Arial" panose="020B0604020202020204" pitchFamily="34" charset="0"/>
            </a:endParaRPr>
          </a:p>
          <a:p>
            <a:pPr eaLnBrk="0" fontAlgn="base" hangingPunct="0">
              <a:spcBef>
                <a:spcPct val="0"/>
              </a:spcBef>
              <a:spcAft>
                <a:spcPct val="0"/>
              </a:spcAft>
            </a:pPr>
            <a:endParaRPr kumimoji="0" lang="en-GB" altLang="ja-JP" sz="1100" b="1" dirty="0">
              <a:latin typeface="Arial" panose="020B0604020202020204" pitchFamily="34" charset="0"/>
              <a:ea typeface="SimSun" panose="02010600030101010101" pitchFamily="2" charset="-122"/>
              <a:cs typeface="Arial" panose="020B0604020202020204" pitchFamily="34" charset="0"/>
            </a:endParaRPr>
          </a:p>
          <a:p>
            <a:pPr eaLnBrk="0" fontAlgn="base" hangingPunct="0">
              <a:spcBef>
                <a:spcPct val="0"/>
              </a:spcBef>
              <a:spcAft>
                <a:spcPct val="0"/>
              </a:spcAft>
            </a:pPr>
            <a:endParaRPr kumimoji="0" lang="en-GB" altLang="ja-JP" sz="1100" b="1" dirty="0">
              <a:latin typeface="Arial" panose="020B0604020202020204" pitchFamily="34" charset="0"/>
              <a:ea typeface="SimSun" panose="02010600030101010101" pitchFamily="2" charset="-122"/>
              <a:cs typeface="Arial" panose="020B0604020202020204" pitchFamily="34" charset="0"/>
            </a:endParaRPr>
          </a:p>
          <a:p>
            <a:pPr eaLnBrk="0" fontAlgn="base" hangingPunct="0">
              <a:spcBef>
                <a:spcPct val="0"/>
              </a:spcBef>
              <a:spcAft>
                <a:spcPct val="0"/>
              </a:spcAft>
            </a:pPr>
            <a:endParaRPr kumimoji="0" lang="en-GB" altLang="ja-JP" sz="1100" b="1" dirty="0">
              <a:latin typeface="Arial" panose="020B0604020202020204" pitchFamily="34" charset="0"/>
              <a:ea typeface="SimSun" panose="02010600030101010101" pitchFamily="2" charset="-122"/>
              <a:cs typeface="Arial" panose="020B0604020202020204" pitchFamily="34" charset="0"/>
            </a:endParaRPr>
          </a:p>
          <a:p>
            <a:pPr eaLnBrk="0" fontAlgn="base" hangingPunct="0">
              <a:spcBef>
                <a:spcPct val="0"/>
              </a:spcBef>
              <a:spcAft>
                <a:spcPct val="0"/>
              </a:spcAft>
            </a:pPr>
            <a:endParaRPr kumimoji="0" lang="en-GB" altLang="ja-JP" sz="1100" b="1" dirty="0">
              <a:latin typeface="Arial" panose="020B0604020202020204" pitchFamily="34" charset="0"/>
              <a:ea typeface="SimSun" panose="02010600030101010101" pitchFamily="2" charset="-122"/>
              <a:cs typeface="Arial" panose="020B0604020202020204" pitchFamily="34" charset="0"/>
            </a:endParaRPr>
          </a:p>
          <a:p>
            <a:pPr eaLnBrk="0" fontAlgn="base" hangingPunct="0">
              <a:spcBef>
                <a:spcPct val="0"/>
              </a:spcBef>
              <a:spcAft>
                <a:spcPct val="0"/>
              </a:spcAft>
            </a:pPr>
            <a:endParaRPr kumimoji="0" lang="en-GB" altLang="ja-JP" sz="1100" b="1" dirty="0">
              <a:latin typeface="Arial" panose="020B0604020202020204" pitchFamily="34" charset="0"/>
              <a:ea typeface="SimSun" panose="02010600030101010101" pitchFamily="2" charset="-122"/>
              <a:cs typeface="Arial" panose="020B0604020202020204" pitchFamily="34" charset="0"/>
            </a:endParaRPr>
          </a:p>
          <a:p>
            <a:pPr eaLnBrk="0" fontAlgn="base" hangingPunct="0">
              <a:spcBef>
                <a:spcPct val="0"/>
              </a:spcBef>
              <a:spcAft>
                <a:spcPct val="0"/>
              </a:spcAft>
            </a:pPr>
            <a:endParaRPr kumimoji="0" lang="en-GB" altLang="ja-JP" sz="1100" b="1" dirty="0">
              <a:latin typeface="Arial" panose="020B0604020202020204" pitchFamily="34" charset="0"/>
              <a:ea typeface="SimSun" panose="02010600030101010101" pitchFamily="2" charset="-122"/>
              <a:cs typeface="Arial" panose="020B0604020202020204" pitchFamily="34" charset="0"/>
            </a:endParaRPr>
          </a:p>
          <a:p>
            <a:pPr eaLnBrk="0" fontAlgn="base" hangingPunct="0">
              <a:spcBef>
                <a:spcPct val="0"/>
              </a:spcBef>
              <a:spcAft>
                <a:spcPct val="0"/>
              </a:spcAft>
            </a:pPr>
            <a:endParaRPr kumimoji="0" lang="en-GB" altLang="ja-JP" sz="1100" b="1" dirty="0">
              <a:latin typeface="Arial" panose="020B0604020202020204" pitchFamily="34" charset="0"/>
              <a:ea typeface="SimSun" panose="02010600030101010101" pitchFamily="2" charset="-122"/>
              <a:cs typeface="Arial" panose="020B0604020202020204" pitchFamily="34" charset="0"/>
            </a:endParaRPr>
          </a:p>
          <a:p>
            <a:pPr eaLnBrk="0" fontAlgn="base" hangingPunct="0">
              <a:spcBef>
                <a:spcPct val="0"/>
              </a:spcBef>
              <a:spcAft>
                <a:spcPct val="0"/>
              </a:spcAft>
            </a:pPr>
            <a:endParaRPr kumimoji="0" lang="en-GB" altLang="ja-JP" sz="1100" b="1" dirty="0">
              <a:latin typeface="Arial" panose="020B0604020202020204" pitchFamily="34" charset="0"/>
              <a:ea typeface="SimSun" panose="02010600030101010101" pitchFamily="2" charset="-122"/>
              <a:cs typeface="Arial" panose="020B0604020202020204" pitchFamily="34" charset="0"/>
            </a:endParaRPr>
          </a:p>
          <a:p>
            <a:pPr eaLnBrk="0" fontAlgn="base" hangingPunct="0">
              <a:spcBef>
                <a:spcPct val="0"/>
              </a:spcBef>
              <a:spcAft>
                <a:spcPct val="0"/>
              </a:spcAft>
            </a:pPr>
            <a:endParaRPr kumimoji="0" lang="en-GB" altLang="ja-JP" sz="1100" b="1" dirty="0">
              <a:latin typeface="Arial" panose="020B0604020202020204" pitchFamily="34" charset="0"/>
              <a:ea typeface="SimSun" panose="02010600030101010101" pitchFamily="2" charset="-122"/>
              <a:cs typeface="Arial" panose="020B0604020202020204" pitchFamily="34" charset="0"/>
            </a:endParaRPr>
          </a:p>
          <a:p>
            <a:pPr eaLnBrk="0" fontAlgn="base" hangingPunct="0">
              <a:spcBef>
                <a:spcPct val="0"/>
              </a:spcBef>
              <a:spcAft>
                <a:spcPct val="0"/>
              </a:spcAft>
            </a:pPr>
            <a:endParaRPr kumimoji="0" lang="en-GB" altLang="ja-JP" sz="1100" b="1" dirty="0">
              <a:latin typeface="Arial" panose="020B0604020202020204" pitchFamily="34" charset="0"/>
              <a:ea typeface="SimSun" panose="02010600030101010101" pitchFamily="2" charset="-122"/>
              <a:cs typeface="Arial" panose="020B0604020202020204" pitchFamily="34" charset="0"/>
            </a:endParaRPr>
          </a:p>
          <a:p>
            <a:pPr eaLnBrk="0" fontAlgn="base" hangingPunct="0">
              <a:spcBef>
                <a:spcPct val="0"/>
              </a:spcBef>
              <a:spcAft>
                <a:spcPct val="0"/>
              </a:spcAft>
            </a:pPr>
            <a:endParaRPr kumimoji="0" lang="en-GB" altLang="ja-JP" sz="1100" b="1" dirty="0">
              <a:latin typeface="Arial" panose="020B0604020202020204" pitchFamily="34" charset="0"/>
              <a:ea typeface="SimSun" panose="02010600030101010101" pitchFamily="2" charset="-122"/>
              <a:cs typeface="Arial" panose="020B0604020202020204" pitchFamily="34" charset="0"/>
            </a:endParaRPr>
          </a:p>
          <a:p>
            <a:pPr eaLnBrk="0" fontAlgn="base" hangingPunct="0">
              <a:spcBef>
                <a:spcPct val="0"/>
              </a:spcBef>
              <a:spcAft>
                <a:spcPct val="0"/>
              </a:spcAft>
            </a:pPr>
            <a:endParaRPr kumimoji="0" lang="en-GB" altLang="ja-JP" sz="1100" b="1" dirty="0">
              <a:latin typeface="Arial" panose="020B0604020202020204" pitchFamily="34" charset="0"/>
              <a:ea typeface="SimSun" panose="02010600030101010101" pitchFamily="2" charset="-122"/>
              <a:cs typeface="Arial" panose="020B0604020202020204" pitchFamily="34" charset="0"/>
            </a:endParaRPr>
          </a:p>
          <a:p>
            <a:pPr eaLnBrk="0" fontAlgn="base" hangingPunct="0">
              <a:spcBef>
                <a:spcPct val="0"/>
              </a:spcBef>
              <a:spcAft>
                <a:spcPct val="0"/>
              </a:spcAft>
            </a:pPr>
            <a:endParaRPr kumimoji="0" lang="en-GB" altLang="ja-JP" sz="1100" b="1" dirty="0">
              <a:latin typeface="Arial" panose="020B0604020202020204" pitchFamily="34" charset="0"/>
              <a:ea typeface="SimSun" panose="02010600030101010101" pitchFamily="2" charset="-122"/>
              <a:cs typeface="Arial" panose="020B0604020202020204" pitchFamily="34" charset="0"/>
            </a:endParaRPr>
          </a:p>
          <a:p>
            <a:pPr eaLnBrk="0" fontAlgn="base" hangingPunct="0">
              <a:spcBef>
                <a:spcPct val="0"/>
              </a:spcBef>
              <a:spcAft>
                <a:spcPct val="0"/>
              </a:spcAft>
            </a:pPr>
            <a:endParaRPr kumimoji="0" lang="en-GB" altLang="ja-JP" sz="1000" dirty="0"/>
          </a:p>
          <a:p>
            <a:pPr eaLnBrk="0" fontAlgn="base" hangingPunct="0">
              <a:spcBef>
                <a:spcPct val="0"/>
              </a:spcBef>
              <a:spcAft>
                <a:spcPct val="0"/>
              </a:spcAft>
            </a:pPr>
            <a:r>
              <a:rPr kumimoji="0" lang="en-US" altLang="ja-JP" sz="1100" dirty="0">
                <a:latin typeface="Times New Roman" panose="02020603050405020304" pitchFamily="18" charset="0"/>
                <a:ea typeface="SimSun" panose="02010600030101010101" pitchFamily="2" charset="-122"/>
                <a:cs typeface="Times New Roman" panose="02020603050405020304" pitchFamily="18" charset="0"/>
              </a:rPr>
              <a:t>Where the following parameters are defined to specify valid RB allocation ranges for Outer and Inner RB allocations:</a:t>
            </a:r>
            <a:endParaRPr kumimoji="0" lang="en-US" altLang="ja-JP" sz="1000" dirty="0"/>
          </a:p>
          <a:p>
            <a:pPr lvl="1" eaLnBrk="0" fontAlgn="base" hangingPunct="0">
              <a:spcBef>
                <a:spcPct val="0"/>
              </a:spcBef>
              <a:spcAft>
                <a:spcPct val="0"/>
              </a:spcAft>
            </a:pPr>
            <a:r>
              <a:rPr kumimoji="0" lang="en-US" altLang="ja-JP" sz="1100" dirty="0" err="1">
                <a:latin typeface="Times New Roman" panose="02020603050405020304" pitchFamily="18" charset="0"/>
                <a:ea typeface="SimSun" panose="02010600030101010101" pitchFamily="2" charset="-122"/>
                <a:cs typeface="Times New Roman" panose="02020603050405020304" pitchFamily="18" charset="0"/>
              </a:rPr>
              <a:t>L</a:t>
            </a:r>
            <a:r>
              <a:rPr kumimoji="0" lang="en-US" altLang="ja-JP" sz="1100" baseline="-30000" dirty="0" err="1">
                <a:latin typeface="Times New Roman" panose="02020603050405020304" pitchFamily="18" charset="0"/>
                <a:ea typeface="SimSun" panose="02010600030101010101" pitchFamily="2" charset="-122"/>
                <a:cs typeface="Times New Roman" panose="02020603050405020304" pitchFamily="18" charset="0"/>
              </a:rPr>
              <a:t>CRBmax</a:t>
            </a:r>
            <a:r>
              <a:rPr kumimoji="0" lang="en-US" altLang="ja-JP" sz="1100" baseline="-30000" dirty="0">
                <a:latin typeface="Times New Roman" panose="02020603050405020304" pitchFamily="18" charset="0"/>
                <a:ea typeface="SimSun" panose="02010600030101010101" pitchFamily="2" charset="-122"/>
                <a:cs typeface="Times New Roman" panose="02020603050405020304" pitchFamily="18" charset="0"/>
              </a:rPr>
              <a:t> </a:t>
            </a:r>
            <a:r>
              <a:rPr kumimoji="0" lang="en-US" altLang="ja-JP" sz="1100" dirty="0">
                <a:latin typeface="Times New Roman" panose="02020603050405020304" pitchFamily="18" charset="0"/>
                <a:ea typeface="SimSun" panose="02010600030101010101" pitchFamily="2" charset="-122"/>
                <a:cs typeface="Times New Roman" panose="02020603050405020304" pitchFamily="18" charset="0"/>
              </a:rPr>
              <a:t>is the maximum number of RB for a given Channel bandwidth and sub-carrier spacing derived from </a:t>
            </a:r>
            <a:r>
              <a:rPr kumimoji="0" lang="en-US" altLang="ja-JP" sz="1100" dirty="0" err="1">
                <a:latin typeface="Times New Roman" panose="02020603050405020304" pitchFamily="18" charset="0"/>
                <a:ea typeface="SimSun" panose="02010600030101010101" pitchFamily="2" charset="-122"/>
                <a:cs typeface="Times New Roman" panose="02020603050405020304" pitchFamily="18" charset="0"/>
              </a:rPr>
              <a:t>from</a:t>
            </a:r>
            <a:r>
              <a:rPr kumimoji="0" lang="en-US" altLang="ja-JP" sz="1100" dirty="0">
                <a:latin typeface="Times New Roman" panose="02020603050405020304" pitchFamily="18" charset="0"/>
                <a:ea typeface="SimSun" panose="02010600030101010101" pitchFamily="2" charset="-122"/>
                <a:cs typeface="Times New Roman" panose="02020603050405020304" pitchFamily="18" charset="0"/>
              </a:rPr>
              <a:t> spectrum utilization.</a:t>
            </a:r>
            <a:endParaRPr kumimoji="0" lang="en-US" altLang="ja-JP" sz="1000" dirty="0"/>
          </a:p>
          <a:p>
            <a:pPr lvl="1" eaLnBrk="0" fontAlgn="base" hangingPunct="0">
              <a:spcBef>
                <a:spcPct val="0"/>
              </a:spcBef>
              <a:spcAft>
                <a:spcPct val="0"/>
              </a:spcAft>
            </a:pPr>
            <a:r>
              <a:rPr kumimoji="0" lang="en-US" altLang="ja-JP" sz="1100" dirty="0" err="1">
                <a:latin typeface="Times New Roman" panose="02020603050405020304" pitchFamily="18" charset="0"/>
                <a:ea typeface="SimSun" panose="02010600030101010101" pitchFamily="2" charset="-122"/>
                <a:cs typeface="Times New Roman" panose="02020603050405020304" pitchFamily="18" charset="0"/>
              </a:rPr>
              <a:t>RB</a:t>
            </a:r>
            <a:r>
              <a:rPr kumimoji="0" lang="en-US" altLang="ja-JP" sz="1100" baseline="-30000" dirty="0" err="1">
                <a:latin typeface="Times New Roman" panose="02020603050405020304" pitchFamily="18" charset="0"/>
                <a:ea typeface="SimSun" panose="02010600030101010101" pitchFamily="2" charset="-122"/>
                <a:cs typeface="Times New Roman" panose="02020603050405020304" pitchFamily="18" charset="0"/>
              </a:rPr>
              <a:t>startLow</a:t>
            </a:r>
            <a:r>
              <a:rPr kumimoji="0" lang="en-US" altLang="ja-JP" sz="1100" dirty="0">
                <a:latin typeface="Times New Roman" panose="02020603050405020304" pitchFamily="18" charset="0"/>
                <a:ea typeface="SimSun" panose="02010600030101010101" pitchFamily="2" charset="-122"/>
                <a:cs typeface="Times New Roman" panose="02020603050405020304" pitchFamily="18" charset="0"/>
              </a:rPr>
              <a:t> = L</a:t>
            </a:r>
            <a:r>
              <a:rPr kumimoji="0" lang="en-US" altLang="ja-JP" sz="1100" baseline="-30000" dirty="0">
                <a:latin typeface="Times New Roman" panose="02020603050405020304" pitchFamily="18" charset="0"/>
                <a:ea typeface="SimSun" panose="02010600030101010101" pitchFamily="2" charset="-122"/>
                <a:cs typeface="Times New Roman" panose="02020603050405020304" pitchFamily="18" charset="0"/>
              </a:rPr>
              <a:t>CRB</a:t>
            </a:r>
            <a:r>
              <a:rPr kumimoji="0" lang="en-US" altLang="ja-JP" sz="1100" dirty="0">
                <a:latin typeface="Times New Roman" panose="02020603050405020304" pitchFamily="18" charset="0"/>
                <a:ea typeface="SimSun" panose="02010600030101010101" pitchFamily="2" charset="-122"/>
                <a:cs typeface="Times New Roman" panose="02020603050405020304" pitchFamily="18" charset="0"/>
              </a:rPr>
              <a:t>/2 rounded down to next integer with floor at 1</a:t>
            </a:r>
            <a:endParaRPr kumimoji="0" lang="en-US" altLang="ja-JP" sz="1000" dirty="0"/>
          </a:p>
          <a:p>
            <a:pPr lvl="1" eaLnBrk="0" fontAlgn="base" hangingPunct="0">
              <a:spcBef>
                <a:spcPct val="0"/>
              </a:spcBef>
              <a:spcAft>
                <a:spcPct val="0"/>
              </a:spcAft>
            </a:pPr>
            <a:r>
              <a:rPr kumimoji="0" lang="en-US" altLang="ja-JP" sz="1100" dirty="0" err="1">
                <a:latin typeface="Times New Roman" panose="02020603050405020304" pitchFamily="18" charset="0"/>
                <a:ea typeface="SimSun" panose="02010600030101010101" pitchFamily="2" charset="-122"/>
                <a:cs typeface="Times New Roman" panose="02020603050405020304" pitchFamily="18" charset="0"/>
              </a:rPr>
              <a:t>RB</a:t>
            </a:r>
            <a:r>
              <a:rPr kumimoji="0" lang="en-US" altLang="ja-JP" sz="1100" baseline="-30000" dirty="0" err="1">
                <a:latin typeface="Times New Roman" panose="02020603050405020304" pitchFamily="18" charset="0"/>
                <a:ea typeface="SimSun" panose="02010600030101010101" pitchFamily="2" charset="-122"/>
                <a:cs typeface="Times New Roman" panose="02020603050405020304" pitchFamily="18" charset="0"/>
              </a:rPr>
              <a:t>startHigh</a:t>
            </a:r>
            <a:r>
              <a:rPr kumimoji="0" lang="en-US" altLang="ja-JP" sz="1100" dirty="0">
                <a:latin typeface="Times New Roman" panose="02020603050405020304" pitchFamily="18" charset="0"/>
                <a:ea typeface="SimSun" panose="02010600030101010101" pitchFamily="2" charset="-122"/>
                <a:cs typeface="Times New Roman" panose="02020603050405020304" pitchFamily="18" charset="0"/>
              </a:rPr>
              <a:t> = </a:t>
            </a:r>
            <a:r>
              <a:rPr kumimoji="0" lang="en-GB" altLang="ja-JP" sz="1100" dirty="0" err="1">
                <a:latin typeface="Times New Roman" panose="02020603050405020304" pitchFamily="18" charset="0"/>
                <a:ea typeface="SimSun" panose="02010600030101010101" pitchFamily="2" charset="-122"/>
                <a:cs typeface="Times New Roman" panose="02020603050405020304" pitchFamily="18" charset="0"/>
              </a:rPr>
              <a:t>L</a:t>
            </a:r>
            <a:r>
              <a:rPr kumimoji="0" lang="en-GB" altLang="ja-JP" sz="1100" baseline="-30000" dirty="0" err="1">
                <a:latin typeface="Times New Roman" panose="02020603050405020304" pitchFamily="18" charset="0"/>
                <a:ea typeface="SimSun" panose="02010600030101010101" pitchFamily="2" charset="-122"/>
                <a:cs typeface="Times New Roman" panose="02020603050405020304" pitchFamily="18" charset="0"/>
              </a:rPr>
              <a:t>CRBmax</a:t>
            </a:r>
            <a:r>
              <a:rPr kumimoji="0" lang="en-GB" altLang="ja-JP" sz="1100" dirty="0">
                <a:latin typeface="Times New Roman" panose="02020603050405020304" pitchFamily="18" charset="0"/>
                <a:ea typeface="SimSun" panose="02010600030101010101" pitchFamily="2" charset="-122"/>
                <a:cs typeface="Times New Roman" panose="02020603050405020304" pitchFamily="18" charset="0"/>
              </a:rPr>
              <a:t> – </a:t>
            </a:r>
            <a:r>
              <a:rPr kumimoji="0" lang="en-GB" altLang="ja-JP" sz="1100" dirty="0" err="1">
                <a:latin typeface="Times New Roman" panose="02020603050405020304" pitchFamily="18" charset="0"/>
                <a:ea typeface="SimSun" panose="02010600030101010101" pitchFamily="2" charset="-122"/>
                <a:cs typeface="Times New Roman" panose="02020603050405020304" pitchFamily="18" charset="0"/>
              </a:rPr>
              <a:t>RBs</a:t>
            </a:r>
            <a:r>
              <a:rPr kumimoji="0" lang="en-GB" altLang="ja-JP" sz="1100" baseline="-30000" dirty="0" err="1">
                <a:latin typeface="Times New Roman" panose="02020603050405020304" pitchFamily="18" charset="0"/>
                <a:ea typeface="SimSun" panose="02010600030101010101" pitchFamily="2" charset="-122"/>
                <a:cs typeface="Times New Roman" panose="02020603050405020304" pitchFamily="18" charset="0"/>
              </a:rPr>
              <a:t>tartLow</a:t>
            </a:r>
            <a:r>
              <a:rPr kumimoji="0" lang="en-GB" altLang="ja-JP" sz="1100" dirty="0">
                <a:latin typeface="Times New Roman" panose="02020603050405020304" pitchFamily="18" charset="0"/>
                <a:ea typeface="SimSun" panose="02010600030101010101" pitchFamily="2" charset="-122"/>
                <a:cs typeface="Times New Roman" panose="02020603050405020304" pitchFamily="18" charset="0"/>
              </a:rPr>
              <a:t> – L</a:t>
            </a:r>
            <a:r>
              <a:rPr kumimoji="0" lang="en-GB" altLang="ja-JP" sz="1100" baseline="-30000" dirty="0">
                <a:latin typeface="Times New Roman" panose="02020603050405020304" pitchFamily="18" charset="0"/>
                <a:ea typeface="SimSun" panose="02010600030101010101" pitchFamily="2" charset="-122"/>
                <a:cs typeface="Times New Roman" panose="02020603050405020304" pitchFamily="18" charset="0"/>
              </a:rPr>
              <a:t>CRB</a:t>
            </a:r>
            <a:endParaRPr kumimoji="0" lang="en-GB" altLang="ja-JP" sz="1000" dirty="0"/>
          </a:p>
          <a:p>
            <a:pPr eaLnBrk="0" fontAlgn="base" hangingPunct="0">
              <a:spcBef>
                <a:spcPct val="0"/>
              </a:spcBef>
              <a:spcAft>
                <a:spcPct val="0"/>
              </a:spcAft>
            </a:pPr>
            <a:r>
              <a:rPr kumimoji="0" lang="en-US" altLang="ja-JP" sz="1100" dirty="0">
                <a:latin typeface="Times New Roman" panose="02020603050405020304" pitchFamily="18" charset="0"/>
                <a:ea typeface="SimSun" panose="02010600030101010101" pitchFamily="2" charset="-122"/>
                <a:cs typeface="Times New Roman" panose="02020603050405020304" pitchFamily="18" charset="0"/>
              </a:rPr>
              <a:t>Where Inner RB allocation range is specified as follows: Inner RB allocation are L</a:t>
            </a:r>
            <a:r>
              <a:rPr kumimoji="0" lang="en-US" altLang="ja-JP" sz="1100" baseline="-30000" dirty="0">
                <a:latin typeface="Times New Roman" panose="02020603050405020304" pitchFamily="18" charset="0"/>
                <a:ea typeface="SimSun" panose="02010600030101010101" pitchFamily="2" charset="-122"/>
                <a:cs typeface="Times New Roman" panose="02020603050405020304" pitchFamily="18" charset="0"/>
              </a:rPr>
              <a:t>CRB</a:t>
            </a:r>
            <a:r>
              <a:rPr kumimoji="0" lang="en-US" altLang="ja-JP" sz="1100" dirty="0">
                <a:latin typeface="Times New Roman" panose="02020603050405020304" pitchFamily="18" charset="0"/>
                <a:ea typeface="SimSun" panose="02010600030101010101" pitchFamily="2" charset="-122"/>
                <a:cs typeface="Times New Roman" panose="02020603050405020304" pitchFamily="18" charset="0"/>
              </a:rPr>
              <a:t>/2 away from each edge of the maximum RB allocation for all L</a:t>
            </a:r>
            <a:r>
              <a:rPr kumimoji="0" lang="en-US" altLang="ja-JP" sz="1100" baseline="-30000" dirty="0">
                <a:latin typeface="Times New Roman" panose="02020603050405020304" pitchFamily="18" charset="0"/>
                <a:ea typeface="SimSun" panose="02010600030101010101" pitchFamily="2" charset="-122"/>
                <a:cs typeface="Times New Roman" panose="02020603050405020304" pitchFamily="18" charset="0"/>
              </a:rPr>
              <a:t>CRB</a:t>
            </a:r>
            <a:r>
              <a:rPr kumimoji="0" lang="en-US" altLang="ja-JP" sz="1100" dirty="0">
                <a:latin typeface="Times New Roman" panose="02020603050405020304" pitchFamily="18" charset="0"/>
                <a:ea typeface="SimSun" panose="02010600030101010101" pitchFamily="2" charset="-122"/>
                <a:cs typeface="Times New Roman" panose="02020603050405020304" pitchFamily="18" charset="0"/>
              </a:rPr>
              <a:t> ≤ </a:t>
            </a:r>
            <a:r>
              <a:rPr kumimoji="0" lang="en-US" altLang="ja-JP" sz="1100" dirty="0" err="1">
                <a:latin typeface="Times New Roman" panose="02020603050405020304" pitchFamily="18" charset="0"/>
                <a:ea typeface="SimSun" panose="02010600030101010101" pitchFamily="2" charset="-122"/>
                <a:cs typeface="Times New Roman" panose="02020603050405020304" pitchFamily="18" charset="0"/>
              </a:rPr>
              <a:t>L</a:t>
            </a:r>
            <a:r>
              <a:rPr kumimoji="0" lang="en-US" altLang="ja-JP" sz="1100" baseline="-30000" dirty="0" err="1">
                <a:latin typeface="Times New Roman" panose="02020603050405020304" pitchFamily="18" charset="0"/>
                <a:ea typeface="SimSun" panose="02010600030101010101" pitchFamily="2" charset="-122"/>
                <a:cs typeface="Times New Roman" panose="02020603050405020304" pitchFamily="18" charset="0"/>
              </a:rPr>
              <a:t>CRBmax</a:t>
            </a:r>
            <a:r>
              <a:rPr kumimoji="0" lang="en-US" altLang="ja-JP" sz="1100" dirty="0">
                <a:latin typeface="Times New Roman" panose="02020603050405020304" pitchFamily="18" charset="0"/>
                <a:ea typeface="SimSun" panose="02010600030101010101" pitchFamily="2" charset="-122"/>
                <a:cs typeface="Times New Roman" panose="02020603050405020304" pitchFamily="18" charset="0"/>
              </a:rPr>
              <a:t>/2 rounded up to the next integer</a:t>
            </a:r>
            <a:r>
              <a:rPr kumimoji="0" lang="en-US" altLang="ja-JP" sz="1100" baseline="-30000" dirty="0">
                <a:latin typeface="Times New Roman" panose="02020603050405020304" pitchFamily="18" charset="0"/>
                <a:ea typeface="SimSun" panose="02010600030101010101" pitchFamily="2" charset="-122"/>
                <a:cs typeface="Times New Roman" panose="02020603050405020304" pitchFamily="18" charset="0"/>
              </a:rPr>
              <a:t>.</a:t>
            </a:r>
            <a:endParaRPr kumimoji="0" lang="en-US" altLang="ja-JP" sz="1000" dirty="0"/>
          </a:p>
          <a:p>
            <a:pPr lvl="1" eaLnBrk="0" fontAlgn="base" hangingPunct="0">
              <a:spcBef>
                <a:spcPct val="0"/>
              </a:spcBef>
              <a:spcAft>
                <a:spcPct val="0"/>
              </a:spcAft>
            </a:pPr>
            <a:r>
              <a:rPr kumimoji="0" lang="en-US" altLang="ja-JP" sz="1100" dirty="0" err="1">
                <a:latin typeface="Times New Roman" panose="02020603050405020304" pitchFamily="18" charset="0"/>
                <a:ea typeface="SimSun" panose="02010600030101010101" pitchFamily="2" charset="-122"/>
                <a:cs typeface="Times New Roman" panose="02020603050405020304" pitchFamily="18" charset="0"/>
              </a:rPr>
              <a:t>RB</a:t>
            </a:r>
            <a:r>
              <a:rPr kumimoji="0" lang="en-US" altLang="ja-JP" sz="1100" baseline="-30000" dirty="0" err="1">
                <a:latin typeface="Times New Roman" panose="02020603050405020304" pitchFamily="18" charset="0"/>
                <a:ea typeface="SimSun" panose="02010600030101010101" pitchFamily="2" charset="-122"/>
                <a:cs typeface="Times New Roman" panose="02020603050405020304" pitchFamily="18" charset="0"/>
              </a:rPr>
              <a:t>startInner</a:t>
            </a:r>
            <a:r>
              <a:rPr kumimoji="0" lang="en-US" altLang="ja-JP" sz="1100" dirty="0">
                <a:latin typeface="Times New Roman" panose="02020603050405020304" pitchFamily="18" charset="0"/>
                <a:ea typeface="SimSun" panose="02010600030101010101" pitchFamily="2" charset="-122"/>
                <a:cs typeface="Times New Roman" panose="02020603050405020304" pitchFamily="18" charset="0"/>
              </a:rPr>
              <a:t> : valid </a:t>
            </a:r>
            <a:r>
              <a:rPr kumimoji="0" lang="en-US" altLang="ja-JP" sz="1100" dirty="0" err="1">
                <a:latin typeface="Times New Roman" panose="02020603050405020304" pitchFamily="18" charset="0"/>
                <a:ea typeface="SimSun" panose="02010600030101010101" pitchFamily="2" charset="-122"/>
                <a:cs typeface="Times New Roman" panose="02020603050405020304" pitchFamily="18" charset="0"/>
              </a:rPr>
              <a:t>RB</a:t>
            </a:r>
            <a:r>
              <a:rPr kumimoji="0" lang="en-US" altLang="ja-JP" sz="1100" baseline="-30000" dirty="0" err="1">
                <a:latin typeface="Times New Roman" panose="02020603050405020304" pitchFamily="18" charset="0"/>
                <a:ea typeface="SimSun" panose="02010600030101010101" pitchFamily="2" charset="-122"/>
                <a:cs typeface="Times New Roman" panose="02020603050405020304" pitchFamily="18" charset="0"/>
              </a:rPr>
              <a:t>start</a:t>
            </a:r>
            <a:r>
              <a:rPr kumimoji="0" lang="en-US" altLang="ja-JP" sz="1100" dirty="0">
                <a:latin typeface="Times New Roman" panose="02020603050405020304" pitchFamily="18" charset="0"/>
                <a:ea typeface="SimSun" panose="02010600030101010101" pitchFamily="2" charset="-122"/>
                <a:cs typeface="Times New Roman" panose="02020603050405020304" pitchFamily="18" charset="0"/>
              </a:rPr>
              <a:t> values for Inner RB allocations</a:t>
            </a:r>
            <a:endParaRPr kumimoji="0" lang="en-US" altLang="ja-JP" sz="1000" dirty="0"/>
          </a:p>
          <a:p>
            <a:pPr lvl="1" eaLnBrk="0" fontAlgn="base" hangingPunct="0">
              <a:spcBef>
                <a:spcPct val="0"/>
              </a:spcBef>
              <a:spcAft>
                <a:spcPct val="0"/>
              </a:spcAft>
            </a:pPr>
            <a:r>
              <a:rPr kumimoji="0" lang="en-US" altLang="ja-JP" sz="1100" dirty="0">
                <a:latin typeface="Times New Roman" panose="02020603050405020304" pitchFamily="18" charset="0"/>
                <a:ea typeface="SimSun" panose="02010600030101010101" pitchFamily="2" charset="-122"/>
                <a:cs typeface="Times New Roman" panose="02020603050405020304" pitchFamily="18" charset="0"/>
              </a:rPr>
              <a:t>For L</a:t>
            </a:r>
            <a:r>
              <a:rPr kumimoji="0" lang="en-US" altLang="ja-JP" sz="1100" baseline="-30000" dirty="0">
                <a:latin typeface="Times New Roman" panose="02020603050405020304" pitchFamily="18" charset="0"/>
                <a:ea typeface="SimSun" panose="02010600030101010101" pitchFamily="2" charset="-122"/>
                <a:cs typeface="Times New Roman" panose="02020603050405020304" pitchFamily="18" charset="0"/>
              </a:rPr>
              <a:t>CRB</a:t>
            </a:r>
            <a:r>
              <a:rPr kumimoji="0" lang="en-US" altLang="ja-JP" sz="1100" dirty="0">
                <a:latin typeface="Times New Roman" panose="02020603050405020304" pitchFamily="18" charset="0"/>
                <a:ea typeface="SimSun" panose="02010600030101010101" pitchFamily="2" charset="-122"/>
                <a:cs typeface="Times New Roman" panose="02020603050405020304" pitchFamily="18" charset="0"/>
              </a:rPr>
              <a:t> ≤ </a:t>
            </a:r>
            <a:r>
              <a:rPr kumimoji="0" lang="en-US" altLang="ja-JP" sz="1100" dirty="0" err="1">
                <a:latin typeface="Times New Roman" panose="02020603050405020304" pitchFamily="18" charset="0"/>
                <a:ea typeface="SimSun" panose="02010600030101010101" pitchFamily="2" charset="-122"/>
                <a:cs typeface="Times New Roman" panose="02020603050405020304" pitchFamily="18" charset="0"/>
              </a:rPr>
              <a:t>L</a:t>
            </a:r>
            <a:r>
              <a:rPr kumimoji="0" lang="en-US" altLang="ja-JP" sz="1100" baseline="-30000" dirty="0" err="1">
                <a:latin typeface="Times New Roman" panose="02020603050405020304" pitchFamily="18" charset="0"/>
                <a:ea typeface="SimSun" panose="02010600030101010101" pitchFamily="2" charset="-122"/>
                <a:cs typeface="Times New Roman" panose="02020603050405020304" pitchFamily="18" charset="0"/>
              </a:rPr>
              <a:t>CRBmax</a:t>
            </a:r>
            <a:r>
              <a:rPr kumimoji="0" lang="en-US" altLang="ja-JP" sz="1100" dirty="0">
                <a:latin typeface="Times New Roman" panose="02020603050405020304" pitchFamily="18" charset="0"/>
                <a:ea typeface="SimSun" panose="02010600030101010101" pitchFamily="2" charset="-122"/>
                <a:cs typeface="Times New Roman" panose="02020603050405020304" pitchFamily="18" charset="0"/>
              </a:rPr>
              <a:t>/2 rounded up to the next integer, </a:t>
            </a:r>
            <a:r>
              <a:rPr kumimoji="0" lang="en-US" altLang="ja-JP" sz="1100" dirty="0" err="1">
                <a:latin typeface="Times New Roman" panose="02020603050405020304" pitchFamily="18" charset="0"/>
                <a:ea typeface="SimSun" panose="02010600030101010101" pitchFamily="2" charset="-122"/>
                <a:cs typeface="Times New Roman" panose="02020603050405020304" pitchFamily="18" charset="0"/>
              </a:rPr>
              <a:t>RB</a:t>
            </a:r>
            <a:r>
              <a:rPr kumimoji="0" lang="en-US" altLang="ja-JP" sz="1100" baseline="-30000" dirty="0" err="1">
                <a:latin typeface="Times New Roman" panose="02020603050405020304" pitchFamily="18" charset="0"/>
                <a:ea typeface="SimSun" panose="02010600030101010101" pitchFamily="2" charset="-122"/>
                <a:cs typeface="Times New Roman" panose="02020603050405020304" pitchFamily="18" charset="0"/>
              </a:rPr>
              <a:t>startLow</a:t>
            </a:r>
            <a:r>
              <a:rPr kumimoji="0" lang="en-US" altLang="ja-JP" sz="1100" baseline="-30000" dirty="0">
                <a:latin typeface="Times New Roman" panose="02020603050405020304" pitchFamily="18" charset="0"/>
                <a:ea typeface="SimSun" panose="02010600030101010101" pitchFamily="2" charset="-122"/>
                <a:cs typeface="Times New Roman" panose="02020603050405020304" pitchFamily="18" charset="0"/>
              </a:rPr>
              <a:t> </a:t>
            </a:r>
            <a:r>
              <a:rPr kumimoji="0" lang="en-US" altLang="ja-JP" sz="1100" dirty="0">
                <a:latin typeface="Times New Roman" panose="02020603050405020304" pitchFamily="18" charset="0"/>
                <a:ea typeface="SimSun" panose="02010600030101010101" pitchFamily="2" charset="-122"/>
                <a:cs typeface="Times New Roman" panose="02020603050405020304" pitchFamily="18" charset="0"/>
              </a:rPr>
              <a:t>≤ </a:t>
            </a:r>
            <a:r>
              <a:rPr kumimoji="0" lang="en-US" altLang="ja-JP" sz="1100" dirty="0" err="1">
                <a:latin typeface="Times New Roman" panose="02020603050405020304" pitchFamily="18" charset="0"/>
                <a:ea typeface="SimSun" panose="02010600030101010101" pitchFamily="2" charset="-122"/>
                <a:cs typeface="Times New Roman" panose="02020603050405020304" pitchFamily="18" charset="0"/>
              </a:rPr>
              <a:t>RB</a:t>
            </a:r>
            <a:r>
              <a:rPr kumimoji="0" lang="en-US" altLang="ja-JP" sz="1100" baseline="-30000" dirty="0" err="1">
                <a:latin typeface="Times New Roman" panose="02020603050405020304" pitchFamily="18" charset="0"/>
                <a:ea typeface="SimSun" panose="02010600030101010101" pitchFamily="2" charset="-122"/>
                <a:cs typeface="Times New Roman" panose="02020603050405020304" pitchFamily="18" charset="0"/>
              </a:rPr>
              <a:t>startInner</a:t>
            </a:r>
            <a:r>
              <a:rPr kumimoji="0" lang="en-US" altLang="ja-JP" sz="1100" baseline="-30000" dirty="0">
                <a:latin typeface="Times New Roman" panose="02020603050405020304" pitchFamily="18" charset="0"/>
                <a:ea typeface="SimSun" panose="02010600030101010101" pitchFamily="2" charset="-122"/>
                <a:cs typeface="Times New Roman" panose="02020603050405020304" pitchFamily="18" charset="0"/>
              </a:rPr>
              <a:t> </a:t>
            </a:r>
            <a:r>
              <a:rPr kumimoji="0" lang="en-US" altLang="ja-JP" sz="1100" dirty="0">
                <a:latin typeface="Times New Roman" panose="02020603050405020304" pitchFamily="18" charset="0"/>
                <a:ea typeface="SimSun" panose="02010600030101010101" pitchFamily="2" charset="-122"/>
                <a:cs typeface="Times New Roman" panose="02020603050405020304" pitchFamily="18" charset="0"/>
              </a:rPr>
              <a:t>≤ </a:t>
            </a:r>
            <a:r>
              <a:rPr kumimoji="0" lang="en-US" altLang="ja-JP" sz="1100" dirty="0" err="1">
                <a:latin typeface="Times New Roman" panose="02020603050405020304" pitchFamily="18" charset="0"/>
                <a:ea typeface="SimSun" panose="02010600030101010101" pitchFamily="2" charset="-122"/>
                <a:cs typeface="Times New Roman" panose="02020603050405020304" pitchFamily="18" charset="0"/>
              </a:rPr>
              <a:t>RB</a:t>
            </a:r>
            <a:r>
              <a:rPr kumimoji="0" lang="en-US" altLang="ja-JP" sz="1100" baseline="-30000" dirty="0" err="1">
                <a:latin typeface="Times New Roman" panose="02020603050405020304" pitchFamily="18" charset="0"/>
                <a:ea typeface="SimSun" panose="02010600030101010101" pitchFamily="2" charset="-122"/>
                <a:cs typeface="Times New Roman" panose="02020603050405020304" pitchFamily="18" charset="0"/>
              </a:rPr>
              <a:t>startHigh</a:t>
            </a:r>
            <a:endParaRPr kumimoji="0" lang="en-US" altLang="ja-JP" sz="1000" dirty="0"/>
          </a:p>
          <a:p>
            <a:pPr eaLnBrk="0" fontAlgn="base" hangingPunct="0">
              <a:spcBef>
                <a:spcPct val="0"/>
              </a:spcBef>
              <a:spcAft>
                <a:spcPct val="0"/>
              </a:spcAft>
            </a:pPr>
            <a:r>
              <a:rPr kumimoji="0" lang="en-US" altLang="ja-JP" sz="1100" dirty="0">
                <a:latin typeface="Times New Roman" panose="02020603050405020304" pitchFamily="18" charset="0"/>
                <a:ea typeface="SimSun" panose="02010600030101010101" pitchFamily="2" charset="-122"/>
                <a:cs typeface="Times New Roman" panose="02020603050405020304" pitchFamily="18" charset="0"/>
              </a:rPr>
              <a:t>Where Outer RB allocation range </a:t>
            </a:r>
            <a:r>
              <a:rPr kumimoji="0" lang="en-GB" altLang="ja-JP" sz="1100" dirty="0">
                <a:latin typeface="Times New Roman" panose="02020603050405020304" pitchFamily="18" charset="0"/>
                <a:ea typeface="SimSun" panose="02010600030101010101" pitchFamily="2" charset="-122"/>
                <a:cs typeface="Times New Roman" panose="02020603050405020304" pitchFamily="18" charset="0"/>
              </a:rPr>
              <a:t>is all allocations which are not Inner RB allocation</a:t>
            </a:r>
            <a:endParaRPr kumimoji="0" lang="en-GB" altLang="ja-JP" sz="1000" dirty="0"/>
          </a:p>
          <a:p>
            <a:pPr eaLnBrk="0" fontAlgn="base" hangingPunct="0">
              <a:spcBef>
                <a:spcPct val="0"/>
              </a:spcBef>
              <a:spcAft>
                <a:spcPct val="0"/>
              </a:spcAft>
            </a:pPr>
            <a:r>
              <a:rPr kumimoji="0" lang="en-GB" altLang="ja-JP" sz="1100" dirty="0">
                <a:latin typeface="Times New Roman" panose="02020603050405020304" pitchFamily="18" charset="0"/>
                <a:ea typeface="SimSun" panose="02010600030101010101" pitchFamily="2" charset="-122"/>
                <a:cs typeface="Times New Roman" panose="02020603050405020304" pitchFamily="18" charset="0"/>
              </a:rPr>
              <a:t>             For the UE maximum output power modified by MPR, the power limits specified in </a:t>
            </a:r>
            <a:r>
              <a:rPr kumimoji="0" lang="en-GB" altLang="ja-JP" sz="1100" dirty="0" err="1">
                <a:latin typeface="Times New Roman" panose="02020603050405020304" pitchFamily="18" charset="0"/>
                <a:ea typeface="SimSun" panose="02010600030101010101" pitchFamily="2" charset="-122"/>
                <a:cs typeface="Times New Roman" panose="02020603050405020304" pitchFamily="18" charset="0"/>
              </a:rPr>
              <a:t>subclause</a:t>
            </a:r>
            <a:r>
              <a:rPr kumimoji="0" lang="en-GB" altLang="ja-JP" sz="1100" dirty="0">
                <a:latin typeface="Times New Roman" panose="02020603050405020304" pitchFamily="18" charset="0"/>
                <a:ea typeface="SimSun" panose="02010600030101010101" pitchFamily="2" charset="-122"/>
                <a:cs typeface="Times New Roman" panose="02020603050405020304" pitchFamily="18" charset="0"/>
              </a:rPr>
              <a:t> 6.2.5 apply.</a:t>
            </a:r>
            <a:endParaRPr kumimoji="0" lang="en-GB" altLang="ja-JP" sz="2400" dirty="0">
              <a:latin typeface="Arial" panose="020B0604020202020204" pitchFamily="34" charset="0"/>
            </a:endParaRPr>
          </a:p>
        </p:txBody>
      </p:sp>
      <p:sp>
        <p:nvSpPr>
          <p:cNvPr id="9" name="Title 1"/>
          <p:cNvSpPr>
            <a:spLocks noGrp="1"/>
          </p:cNvSpPr>
          <p:nvPr>
            <p:ph type="title"/>
          </p:nvPr>
        </p:nvSpPr>
        <p:spPr>
          <a:xfrm>
            <a:off x="1631504" y="332656"/>
            <a:ext cx="8928992" cy="504056"/>
          </a:xfrm>
        </p:spPr>
        <p:txBody>
          <a:bodyPr>
            <a:noAutofit/>
          </a:bodyPr>
          <a:lstStyle/>
          <a:p>
            <a:r>
              <a:rPr lang="en-US" sz="3600" b="1" dirty="0">
                <a:latin typeface="Meiryo UI" pitchFamily="50" charset="-128"/>
                <a:ea typeface="Meiryo UI" pitchFamily="50" charset="-128"/>
              </a:rPr>
              <a:t>TS 38.101-1 after RAN4#85</a:t>
            </a:r>
            <a:endParaRPr lang="sv-SE" sz="3600" baseline="-25000" dirty="0"/>
          </a:p>
        </p:txBody>
      </p:sp>
      <p:graphicFrame>
        <p:nvGraphicFramePr>
          <p:cNvPr id="11" name="表 10"/>
          <p:cNvGraphicFramePr>
            <a:graphicFrameLocks noGrp="1"/>
          </p:cNvGraphicFramePr>
          <p:nvPr>
            <p:extLst>
              <p:ext uri="{D42A27DB-BD31-4B8C-83A1-F6EECF244321}">
                <p14:modId xmlns:p14="http://schemas.microsoft.com/office/powerpoint/2010/main" val="1431391605"/>
              </p:ext>
            </p:extLst>
          </p:nvPr>
        </p:nvGraphicFramePr>
        <p:xfrm>
          <a:off x="2783632" y="2204865"/>
          <a:ext cx="6729924" cy="2611897"/>
        </p:xfrm>
        <a:graphic>
          <a:graphicData uri="http://schemas.openxmlformats.org/drawingml/2006/table">
            <a:tbl>
              <a:tblPr firstRow="1" firstCol="1" lastRow="1" lastCol="1" bandRow="1" bandCol="1"/>
              <a:tblGrid>
                <a:gridCol w="2361786">
                  <a:extLst>
                    <a:ext uri="{9D8B030D-6E8A-4147-A177-3AD203B41FA5}">
                      <a16:colId xmlns:a16="http://schemas.microsoft.com/office/drawing/2014/main" val="3884879070"/>
                    </a:ext>
                  </a:extLst>
                </a:gridCol>
                <a:gridCol w="2262289">
                  <a:extLst>
                    <a:ext uri="{9D8B030D-6E8A-4147-A177-3AD203B41FA5}">
                      <a16:colId xmlns:a16="http://schemas.microsoft.com/office/drawing/2014/main" val="4139622876"/>
                    </a:ext>
                  </a:extLst>
                </a:gridCol>
                <a:gridCol w="2105849">
                  <a:extLst>
                    <a:ext uri="{9D8B030D-6E8A-4147-A177-3AD203B41FA5}">
                      <a16:colId xmlns:a16="http://schemas.microsoft.com/office/drawing/2014/main" val="1556449773"/>
                    </a:ext>
                  </a:extLst>
                </a:gridCol>
              </a:tblGrid>
              <a:tr h="235081">
                <a:tc rowSpan="2">
                  <a:txBody>
                    <a:bodyPr/>
                    <a:lstStyle/>
                    <a:p>
                      <a:pPr algn="ctr">
                        <a:spcAft>
                          <a:spcPts val="0"/>
                        </a:spcAft>
                      </a:pPr>
                      <a:r>
                        <a:rPr lang="en-GB" sz="1500" b="1" dirty="0">
                          <a:effectLst/>
                          <a:latin typeface="Arial" panose="020B0604020202020204" pitchFamily="34" charset="0"/>
                          <a:ea typeface="SimSun" panose="02010600030101010101" pitchFamily="2" charset="-122"/>
                          <a:cs typeface="Arial" panose="020B0604020202020204" pitchFamily="34" charset="0"/>
                        </a:rPr>
                        <a:t>Modulation</a:t>
                      </a:r>
                      <a:endParaRPr lang="ja-JP" sz="1500" b="1" dirty="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GB" sz="1500" b="1">
                          <a:effectLst/>
                          <a:latin typeface="Arial" panose="020B0604020202020204" pitchFamily="34" charset="0"/>
                          <a:ea typeface="SimSun" panose="02010600030101010101" pitchFamily="2" charset="-122"/>
                          <a:cs typeface="Arial" panose="020B0604020202020204" pitchFamily="34" charset="0"/>
                        </a:rPr>
                        <a:t>MPR (dB)</a:t>
                      </a:r>
                      <a:endParaRPr lang="ja-JP" sz="1500" b="1">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3814738561"/>
                  </a:ext>
                </a:extLst>
              </a:tr>
              <a:tr h="261087">
                <a:tc vMerge="1">
                  <a:txBody>
                    <a:bodyPr/>
                    <a:lstStyle/>
                    <a:p>
                      <a:endParaRPr kumimoji="1" lang="ja-JP" altLang="en-US"/>
                    </a:p>
                  </a:txBody>
                  <a:tcPr/>
                </a:tc>
                <a:tc>
                  <a:txBody>
                    <a:bodyPr/>
                    <a:lstStyle/>
                    <a:p>
                      <a:pPr algn="ctr">
                        <a:spcAft>
                          <a:spcPts val="0"/>
                        </a:spcAft>
                      </a:pPr>
                      <a:r>
                        <a:rPr lang="en-GB" sz="1500" b="1">
                          <a:effectLst/>
                          <a:latin typeface="Arial" panose="020B0604020202020204" pitchFamily="34" charset="0"/>
                          <a:ea typeface="SimSun" panose="02010600030101010101" pitchFamily="2" charset="-122"/>
                          <a:cs typeface="Arial" panose="020B0604020202020204" pitchFamily="34" charset="0"/>
                        </a:rPr>
                        <a:t>Outer RB allocations</a:t>
                      </a:r>
                      <a:endParaRPr lang="ja-JP" sz="1500" b="1">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500" b="1">
                          <a:effectLst/>
                          <a:latin typeface="Arial" panose="020B0604020202020204" pitchFamily="34" charset="0"/>
                          <a:ea typeface="SimSun" panose="02010600030101010101" pitchFamily="2" charset="-122"/>
                          <a:cs typeface="Arial" panose="020B0604020202020204" pitchFamily="34" charset="0"/>
                        </a:rPr>
                        <a:t>Inner RB allocations</a:t>
                      </a:r>
                      <a:endParaRPr lang="ja-JP" sz="1500" b="1">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424112"/>
                  </a:ext>
                </a:extLst>
              </a:tr>
              <a:tr h="235081">
                <a:tc>
                  <a:txBody>
                    <a:bodyPr/>
                    <a:lstStyle/>
                    <a:p>
                      <a:pPr algn="ctr">
                        <a:spcAft>
                          <a:spcPts val="0"/>
                        </a:spcAft>
                      </a:pPr>
                      <a:r>
                        <a:rPr lang="en-GB" sz="1500">
                          <a:effectLst/>
                          <a:latin typeface="Arial" panose="020B0604020202020204" pitchFamily="34" charset="0"/>
                          <a:ea typeface="SimSun" panose="02010600030101010101" pitchFamily="2" charset="-122"/>
                          <a:cs typeface="Arial" panose="020B0604020202020204" pitchFamily="34" charset="0"/>
                        </a:rPr>
                        <a:t>DFT-s-OFDM PI/2 BPSK</a:t>
                      </a:r>
                      <a:endParaRPr lang="ja-JP" sz="150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500" dirty="0">
                          <a:effectLst/>
                          <a:latin typeface="Arial" panose="020B0604020202020204" pitchFamily="34" charset="0"/>
                          <a:ea typeface="SimSun" panose="02010600030101010101" pitchFamily="2" charset="-122"/>
                          <a:cs typeface="Arial" panose="020B0604020202020204" pitchFamily="34" charset="0"/>
                        </a:rPr>
                        <a:t>≤ </a:t>
                      </a:r>
                      <a:r>
                        <a:rPr lang="en-CA" sz="1500" dirty="0">
                          <a:effectLst/>
                          <a:latin typeface="Arial" panose="020B0604020202020204" pitchFamily="34" charset="0"/>
                          <a:ea typeface="SimSun" panose="02010600030101010101" pitchFamily="2" charset="-122"/>
                          <a:cs typeface="Arial" panose="020B0604020202020204" pitchFamily="34" charset="0"/>
                        </a:rPr>
                        <a:t>TBD</a:t>
                      </a:r>
                      <a:endParaRPr lang="ja-JP" sz="1500" dirty="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altLang="ja-JP" sz="1500" b="1" dirty="0" smtClean="0">
                          <a:solidFill>
                            <a:srgbClr val="0000FF"/>
                          </a:solidFill>
                          <a:effectLst/>
                          <a:latin typeface="Arial" panose="020B0604020202020204" pitchFamily="34" charset="0"/>
                          <a:ea typeface="SimSun" panose="02010600030101010101" pitchFamily="2" charset="-122"/>
                          <a:cs typeface="Arial" panose="020B0604020202020204" pitchFamily="34" charset="0"/>
                        </a:rPr>
                        <a:t>0</a:t>
                      </a:r>
                      <a:endParaRPr lang="ja-JP" sz="1500" b="1" dirty="0">
                        <a:solidFill>
                          <a:srgbClr val="0000FF"/>
                        </a:solidFill>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7693065"/>
                  </a:ext>
                </a:extLst>
              </a:tr>
              <a:tr h="235081">
                <a:tc>
                  <a:txBody>
                    <a:bodyPr/>
                    <a:lstStyle/>
                    <a:p>
                      <a:pPr algn="ctr">
                        <a:spcAft>
                          <a:spcPts val="0"/>
                        </a:spcAft>
                      </a:pPr>
                      <a:r>
                        <a:rPr lang="en-GB" sz="1500">
                          <a:effectLst/>
                          <a:latin typeface="Arial" panose="020B0604020202020204" pitchFamily="34" charset="0"/>
                          <a:ea typeface="SimSun" panose="02010600030101010101" pitchFamily="2" charset="-122"/>
                          <a:cs typeface="Arial" panose="020B0604020202020204" pitchFamily="34" charset="0"/>
                        </a:rPr>
                        <a:t>DFT-s-OFDM QPSK</a:t>
                      </a:r>
                      <a:endParaRPr lang="ja-JP" sz="150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500">
                          <a:effectLst/>
                          <a:latin typeface="Arial" panose="020B0604020202020204" pitchFamily="34" charset="0"/>
                          <a:ea typeface="SimSun" panose="02010600030101010101" pitchFamily="2" charset="-122"/>
                          <a:cs typeface="Arial" panose="020B0604020202020204" pitchFamily="34" charset="0"/>
                        </a:rPr>
                        <a:t>≤ </a:t>
                      </a:r>
                      <a:r>
                        <a:rPr lang="en-CA" sz="1500">
                          <a:effectLst/>
                          <a:latin typeface="Arial" panose="020B0604020202020204" pitchFamily="34" charset="0"/>
                          <a:ea typeface="SimSun" panose="02010600030101010101" pitchFamily="2" charset="-122"/>
                          <a:cs typeface="Arial" panose="020B0604020202020204" pitchFamily="34" charset="0"/>
                        </a:rPr>
                        <a:t>TBD</a:t>
                      </a:r>
                      <a:endParaRPr lang="ja-JP" sz="150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500" b="1" dirty="0" smtClean="0">
                          <a:solidFill>
                            <a:srgbClr val="0000FF"/>
                          </a:solidFill>
                          <a:effectLst/>
                          <a:latin typeface="Arial" panose="020B0604020202020204" pitchFamily="34" charset="0"/>
                          <a:ea typeface="SimSun" panose="02010600030101010101" pitchFamily="2" charset="-122"/>
                          <a:cs typeface="Arial" panose="020B0604020202020204" pitchFamily="34" charset="0"/>
                        </a:rPr>
                        <a:t>0</a:t>
                      </a:r>
                      <a:endParaRPr lang="ja-JP" sz="1500" b="1" dirty="0">
                        <a:solidFill>
                          <a:srgbClr val="0000FF"/>
                        </a:solidFill>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835039"/>
                  </a:ext>
                </a:extLst>
              </a:tr>
              <a:tr h="235081">
                <a:tc>
                  <a:txBody>
                    <a:bodyPr/>
                    <a:lstStyle/>
                    <a:p>
                      <a:pPr algn="ctr">
                        <a:spcAft>
                          <a:spcPts val="0"/>
                        </a:spcAft>
                      </a:pPr>
                      <a:r>
                        <a:rPr lang="en-GB" sz="1500">
                          <a:effectLst/>
                          <a:latin typeface="Arial" panose="020B0604020202020204" pitchFamily="34" charset="0"/>
                          <a:ea typeface="SimSun" panose="02010600030101010101" pitchFamily="2" charset="-122"/>
                          <a:cs typeface="Arial" panose="020B0604020202020204" pitchFamily="34" charset="0"/>
                        </a:rPr>
                        <a:t>DFT-s-OFDM 16 QAM</a:t>
                      </a:r>
                      <a:endParaRPr lang="ja-JP" sz="150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500">
                          <a:effectLst/>
                          <a:latin typeface="Arial" panose="020B0604020202020204" pitchFamily="34" charset="0"/>
                          <a:ea typeface="SimSun" panose="02010600030101010101" pitchFamily="2" charset="-122"/>
                          <a:cs typeface="Arial" panose="020B0604020202020204" pitchFamily="34" charset="0"/>
                        </a:rPr>
                        <a:t>≤ </a:t>
                      </a:r>
                      <a:r>
                        <a:rPr lang="en-CA" sz="1500">
                          <a:effectLst/>
                          <a:latin typeface="Arial" panose="020B0604020202020204" pitchFamily="34" charset="0"/>
                          <a:ea typeface="SimSun" panose="02010600030101010101" pitchFamily="2" charset="-122"/>
                          <a:cs typeface="Arial" panose="020B0604020202020204" pitchFamily="34" charset="0"/>
                        </a:rPr>
                        <a:t>TBD</a:t>
                      </a:r>
                      <a:endParaRPr lang="ja-JP" sz="150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500">
                          <a:effectLst/>
                          <a:latin typeface="Arial" panose="020B0604020202020204" pitchFamily="34" charset="0"/>
                          <a:ea typeface="SimSun" panose="02010600030101010101" pitchFamily="2" charset="-122"/>
                          <a:cs typeface="Arial" panose="020B0604020202020204" pitchFamily="34" charset="0"/>
                        </a:rPr>
                        <a:t>≤ </a:t>
                      </a:r>
                      <a:r>
                        <a:rPr lang="en-CA" sz="1500">
                          <a:effectLst/>
                          <a:latin typeface="Arial" panose="020B0604020202020204" pitchFamily="34" charset="0"/>
                          <a:ea typeface="SimSun" panose="02010600030101010101" pitchFamily="2" charset="-122"/>
                          <a:cs typeface="Arial" panose="020B0604020202020204" pitchFamily="34" charset="0"/>
                        </a:rPr>
                        <a:t>TBD</a:t>
                      </a:r>
                      <a:endParaRPr lang="ja-JP" sz="150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2373893"/>
                  </a:ext>
                </a:extLst>
              </a:tr>
              <a:tr h="235081">
                <a:tc>
                  <a:txBody>
                    <a:bodyPr/>
                    <a:lstStyle/>
                    <a:p>
                      <a:pPr algn="ctr">
                        <a:spcAft>
                          <a:spcPts val="0"/>
                        </a:spcAft>
                      </a:pPr>
                      <a:r>
                        <a:rPr lang="en-GB" sz="1500">
                          <a:effectLst/>
                          <a:latin typeface="Arial" panose="020B0604020202020204" pitchFamily="34" charset="0"/>
                          <a:ea typeface="SimSun" panose="02010600030101010101" pitchFamily="2" charset="-122"/>
                          <a:cs typeface="Arial" panose="020B0604020202020204" pitchFamily="34" charset="0"/>
                        </a:rPr>
                        <a:t>DFT-s-OFDM 64 QAM</a:t>
                      </a:r>
                      <a:endParaRPr lang="ja-JP" sz="150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GB" sz="1500">
                          <a:effectLst/>
                          <a:latin typeface="Arial" panose="020B0604020202020204" pitchFamily="34" charset="0"/>
                          <a:ea typeface="SimSun" panose="02010600030101010101" pitchFamily="2" charset="-122"/>
                          <a:cs typeface="Arial" panose="020B0604020202020204" pitchFamily="34" charset="0"/>
                        </a:rPr>
                        <a:t>≤ </a:t>
                      </a:r>
                      <a:r>
                        <a:rPr lang="en-CA" sz="1500">
                          <a:effectLst/>
                          <a:latin typeface="Arial" panose="020B0604020202020204" pitchFamily="34" charset="0"/>
                          <a:ea typeface="SimSun" panose="02010600030101010101" pitchFamily="2" charset="-122"/>
                          <a:cs typeface="Arial" panose="020B0604020202020204" pitchFamily="34" charset="0"/>
                        </a:rPr>
                        <a:t>TBD</a:t>
                      </a:r>
                      <a:endParaRPr lang="ja-JP" sz="150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3283531113"/>
                  </a:ext>
                </a:extLst>
              </a:tr>
              <a:tr h="235081">
                <a:tc>
                  <a:txBody>
                    <a:bodyPr/>
                    <a:lstStyle/>
                    <a:p>
                      <a:pPr algn="ctr">
                        <a:spcAft>
                          <a:spcPts val="0"/>
                        </a:spcAft>
                      </a:pPr>
                      <a:r>
                        <a:rPr lang="en-GB" sz="1500">
                          <a:effectLst/>
                          <a:latin typeface="Arial" panose="020B0604020202020204" pitchFamily="34" charset="0"/>
                          <a:ea typeface="SimSun" panose="02010600030101010101" pitchFamily="2" charset="-122"/>
                          <a:cs typeface="Arial" panose="020B0604020202020204" pitchFamily="34" charset="0"/>
                        </a:rPr>
                        <a:t>DFT-s-OFDM 256 QAM</a:t>
                      </a:r>
                      <a:endParaRPr lang="ja-JP" sz="150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500" b="1" dirty="0" smtClean="0">
                          <a:solidFill>
                            <a:srgbClr val="0000FF"/>
                          </a:solidFill>
                          <a:effectLst/>
                          <a:latin typeface="Arial" panose="020B0604020202020204" pitchFamily="34" charset="0"/>
                          <a:ea typeface="SimSun" panose="02010600030101010101" pitchFamily="2" charset="-122"/>
                          <a:cs typeface="Arial" panose="020B0604020202020204" pitchFamily="34" charset="0"/>
                        </a:rPr>
                        <a:t>4.5</a:t>
                      </a:r>
                      <a:endParaRPr kumimoji="1" lang="ja-JP" altLang="en-US" sz="1500" dirty="0"/>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500" dirty="0"/>
                    </a:p>
                  </a:txBody>
                  <a:tcPr marL="110565" marR="1105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4722688"/>
                  </a:ext>
                </a:extLst>
              </a:tr>
              <a:tr h="235081">
                <a:tc>
                  <a:txBody>
                    <a:bodyPr/>
                    <a:lstStyle/>
                    <a:p>
                      <a:pPr algn="ctr">
                        <a:spcAft>
                          <a:spcPts val="0"/>
                        </a:spcAft>
                      </a:pPr>
                      <a:r>
                        <a:rPr lang="en-GB" sz="1500">
                          <a:effectLst/>
                          <a:latin typeface="Arial" panose="020B0604020202020204" pitchFamily="34" charset="0"/>
                          <a:ea typeface="SimSun" panose="02010600030101010101" pitchFamily="2" charset="-122"/>
                          <a:cs typeface="Arial" panose="020B0604020202020204" pitchFamily="34" charset="0"/>
                        </a:rPr>
                        <a:t>CP-OFDM QPSK</a:t>
                      </a:r>
                      <a:endParaRPr lang="ja-JP" sz="150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500">
                          <a:effectLst/>
                          <a:latin typeface="Arial" panose="020B0604020202020204" pitchFamily="34" charset="0"/>
                          <a:ea typeface="SimSun" panose="02010600030101010101" pitchFamily="2" charset="-122"/>
                          <a:cs typeface="Arial" panose="020B0604020202020204" pitchFamily="34" charset="0"/>
                        </a:rPr>
                        <a:t>≤ </a:t>
                      </a:r>
                      <a:r>
                        <a:rPr lang="en-CA" sz="1500">
                          <a:effectLst/>
                          <a:latin typeface="Arial" panose="020B0604020202020204" pitchFamily="34" charset="0"/>
                          <a:ea typeface="SimSun" panose="02010600030101010101" pitchFamily="2" charset="-122"/>
                          <a:cs typeface="Arial" panose="020B0604020202020204" pitchFamily="34" charset="0"/>
                        </a:rPr>
                        <a:t>TBD</a:t>
                      </a:r>
                      <a:endParaRPr lang="ja-JP" sz="150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500" dirty="0">
                          <a:effectLst/>
                          <a:latin typeface="Arial" panose="020B0604020202020204" pitchFamily="34" charset="0"/>
                          <a:ea typeface="SimSun" panose="02010600030101010101" pitchFamily="2" charset="-122"/>
                          <a:cs typeface="Arial" panose="020B0604020202020204" pitchFamily="34" charset="0"/>
                        </a:rPr>
                        <a:t>≤</a:t>
                      </a:r>
                      <a:r>
                        <a:rPr lang="en-CA" sz="1500" dirty="0">
                          <a:effectLst/>
                          <a:latin typeface="Arial" panose="020B0604020202020204" pitchFamily="34" charset="0"/>
                          <a:ea typeface="SimSun" panose="02010600030101010101" pitchFamily="2" charset="-122"/>
                          <a:cs typeface="Arial" panose="020B0604020202020204" pitchFamily="34" charset="0"/>
                        </a:rPr>
                        <a:t> TBD</a:t>
                      </a:r>
                      <a:endParaRPr lang="ja-JP" sz="1500" dirty="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6576002"/>
                  </a:ext>
                </a:extLst>
              </a:tr>
              <a:tr h="235081">
                <a:tc>
                  <a:txBody>
                    <a:bodyPr/>
                    <a:lstStyle/>
                    <a:p>
                      <a:pPr algn="ctr">
                        <a:spcAft>
                          <a:spcPts val="0"/>
                        </a:spcAft>
                      </a:pPr>
                      <a:r>
                        <a:rPr lang="en-GB" sz="1500">
                          <a:effectLst/>
                          <a:latin typeface="Arial" panose="020B0604020202020204" pitchFamily="34" charset="0"/>
                          <a:ea typeface="SimSun" panose="02010600030101010101" pitchFamily="2" charset="-122"/>
                          <a:cs typeface="Arial" panose="020B0604020202020204" pitchFamily="34" charset="0"/>
                        </a:rPr>
                        <a:t>CP-OFDM 16 QAM</a:t>
                      </a:r>
                      <a:endParaRPr lang="ja-JP" sz="150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500">
                          <a:effectLst/>
                          <a:latin typeface="Arial" panose="020B0604020202020204" pitchFamily="34" charset="0"/>
                          <a:ea typeface="SimSun" panose="02010600030101010101" pitchFamily="2" charset="-122"/>
                          <a:cs typeface="Arial" panose="020B0604020202020204" pitchFamily="34" charset="0"/>
                        </a:rPr>
                        <a:t>≤ </a:t>
                      </a:r>
                      <a:r>
                        <a:rPr lang="en-CA" sz="1500">
                          <a:effectLst/>
                          <a:latin typeface="Arial" panose="020B0604020202020204" pitchFamily="34" charset="0"/>
                          <a:ea typeface="SimSun" panose="02010600030101010101" pitchFamily="2" charset="-122"/>
                          <a:cs typeface="Arial" panose="020B0604020202020204" pitchFamily="34" charset="0"/>
                        </a:rPr>
                        <a:t>TBD</a:t>
                      </a:r>
                      <a:endParaRPr lang="ja-JP" sz="150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500" dirty="0">
                          <a:effectLst/>
                          <a:latin typeface="Arial" panose="020B0604020202020204" pitchFamily="34" charset="0"/>
                          <a:ea typeface="SimSun" panose="02010600030101010101" pitchFamily="2" charset="-122"/>
                          <a:cs typeface="Arial" panose="020B0604020202020204" pitchFamily="34" charset="0"/>
                        </a:rPr>
                        <a:t>≤ </a:t>
                      </a:r>
                      <a:r>
                        <a:rPr lang="en-CA" sz="1500" dirty="0">
                          <a:effectLst/>
                          <a:latin typeface="Arial" panose="020B0604020202020204" pitchFamily="34" charset="0"/>
                          <a:ea typeface="SimSun" panose="02010600030101010101" pitchFamily="2" charset="-122"/>
                          <a:cs typeface="Arial" panose="020B0604020202020204" pitchFamily="34" charset="0"/>
                        </a:rPr>
                        <a:t>TBD</a:t>
                      </a:r>
                      <a:endParaRPr lang="ja-JP" sz="1500" dirty="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6437493"/>
                  </a:ext>
                </a:extLst>
              </a:tr>
              <a:tr h="235081">
                <a:tc>
                  <a:txBody>
                    <a:bodyPr/>
                    <a:lstStyle/>
                    <a:p>
                      <a:pPr algn="ctr">
                        <a:spcAft>
                          <a:spcPts val="0"/>
                        </a:spcAft>
                      </a:pPr>
                      <a:r>
                        <a:rPr lang="en-GB" sz="1500">
                          <a:effectLst/>
                          <a:latin typeface="Arial" panose="020B0604020202020204" pitchFamily="34" charset="0"/>
                          <a:ea typeface="SimSun" panose="02010600030101010101" pitchFamily="2" charset="-122"/>
                          <a:cs typeface="Arial" panose="020B0604020202020204" pitchFamily="34" charset="0"/>
                        </a:rPr>
                        <a:t>CP-OFDM 64 QAM</a:t>
                      </a:r>
                      <a:endParaRPr lang="ja-JP" sz="150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GB" sz="1500" dirty="0">
                          <a:effectLst/>
                          <a:latin typeface="Arial" panose="020B0604020202020204" pitchFamily="34" charset="0"/>
                          <a:ea typeface="SimSun" panose="02010600030101010101" pitchFamily="2" charset="-122"/>
                          <a:cs typeface="Arial" panose="020B0604020202020204" pitchFamily="34" charset="0"/>
                        </a:rPr>
                        <a:t>≤ </a:t>
                      </a:r>
                      <a:r>
                        <a:rPr lang="en-CA" sz="1500" dirty="0">
                          <a:effectLst/>
                          <a:latin typeface="Arial" panose="020B0604020202020204" pitchFamily="34" charset="0"/>
                          <a:ea typeface="SimSun" panose="02010600030101010101" pitchFamily="2" charset="-122"/>
                          <a:cs typeface="Arial" panose="020B0604020202020204" pitchFamily="34" charset="0"/>
                        </a:rPr>
                        <a:t>TBD</a:t>
                      </a:r>
                      <a:endParaRPr lang="ja-JP" sz="1500" dirty="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671053524"/>
                  </a:ext>
                </a:extLst>
              </a:tr>
              <a:tr h="235081">
                <a:tc>
                  <a:txBody>
                    <a:bodyPr/>
                    <a:lstStyle/>
                    <a:p>
                      <a:pPr algn="ctr">
                        <a:spcAft>
                          <a:spcPts val="0"/>
                        </a:spcAft>
                      </a:pPr>
                      <a:r>
                        <a:rPr lang="en-GB" sz="1500" dirty="0">
                          <a:effectLst/>
                          <a:latin typeface="Arial" panose="020B0604020202020204" pitchFamily="34" charset="0"/>
                          <a:ea typeface="SimSun" panose="02010600030101010101" pitchFamily="2" charset="-122"/>
                          <a:cs typeface="Arial" panose="020B0604020202020204" pitchFamily="34" charset="0"/>
                        </a:rPr>
                        <a:t>CP-OFDM 256 QAM</a:t>
                      </a:r>
                      <a:endParaRPr lang="ja-JP" sz="1500" dirty="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GB" sz="1500" dirty="0">
                          <a:effectLst/>
                          <a:latin typeface="Arial" panose="020B0604020202020204" pitchFamily="34" charset="0"/>
                          <a:ea typeface="SimSun" panose="02010600030101010101" pitchFamily="2" charset="-122"/>
                          <a:cs typeface="Arial" panose="020B0604020202020204" pitchFamily="34" charset="0"/>
                        </a:rPr>
                        <a:t>≤ </a:t>
                      </a:r>
                      <a:r>
                        <a:rPr lang="en-CA" sz="1500" dirty="0">
                          <a:effectLst/>
                          <a:latin typeface="Arial" panose="020B0604020202020204" pitchFamily="34" charset="0"/>
                          <a:ea typeface="SimSun" panose="02010600030101010101" pitchFamily="2" charset="-122"/>
                          <a:cs typeface="Arial" panose="020B0604020202020204" pitchFamily="34" charset="0"/>
                        </a:rPr>
                        <a:t>TBD</a:t>
                      </a:r>
                      <a:endParaRPr lang="ja-JP" sz="1500" dirty="0">
                        <a:effectLst/>
                        <a:latin typeface="Arial" panose="020B0604020202020204" pitchFamily="34" charset="0"/>
                        <a:ea typeface="SimSun" panose="02010600030101010101" pitchFamily="2" charset="-122"/>
                        <a:cs typeface="Times New Roman" panose="02020603050405020304" pitchFamily="18" charset="0"/>
                      </a:endParaRPr>
                    </a:p>
                  </a:txBody>
                  <a:tcPr marL="110565" marR="1105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250265440"/>
                  </a:ext>
                </a:extLst>
              </a:tr>
            </a:tbl>
          </a:graphicData>
        </a:graphic>
      </p:graphicFrame>
    </p:spTree>
    <p:extLst>
      <p:ext uri="{BB962C8B-B14F-4D97-AF65-F5344CB8AC3E}">
        <p14:creationId xmlns:p14="http://schemas.microsoft.com/office/powerpoint/2010/main" val="34204121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76176" rIns="91440" bIns="114264"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sz="1400" b="0" i="0" u="none" strike="noStrike" cap="none" normalizeH="0" baseline="0" dirty="0" smtClean="0">
            <a:ln>
              <a:noFill/>
            </a:ln>
            <a:solidFill>
              <a:schemeClr val="tx1"/>
            </a:solidFill>
            <a:effectLst/>
            <a:latin typeface="Arial" panose="020B0604020202020204" pitchFamily="34" charset="0"/>
            <a:cs typeface="Times New Roman" panose="02020603050405020304" pitchFamily="18" charset="0"/>
          </a:defRPr>
        </a:defPPr>
      </a:lstStyle>
    </a:spDef>
  </a:objectDefaults>
  <a:extraClrSchemeLst/>
</a:theme>
</file>

<file path=docProps/app.xml><?xml version="1.0" encoding="utf-8"?>
<Properties xmlns="http://schemas.openxmlformats.org/officeDocument/2006/extended-properties" xmlns:vt="http://schemas.openxmlformats.org/officeDocument/2006/docPropsVTypes">
  <TotalTime>224</TotalTime>
  <Words>495</Words>
  <Application>Microsoft Office PowerPoint</Application>
  <PresentationFormat>ワイド画面</PresentationFormat>
  <Paragraphs>341</Paragraphs>
  <Slides>4</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4</vt:i4>
      </vt:variant>
    </vt:vector>
  </HeadingPairs>
  <TitlesOfParts>
    <vt:vector size="13" baseType="lpstr">
      <vt:lpstr>Arial Unicode MS</vt:lpstr>
      <vt:lpstr>Meiryo UI</vt:lpstr>
      <vt:lpstr>ＭＳ Ｐゴシック</vt:lpstr>
      <vt:lpstr>宋体</vt:lpstr>
      <vt:lpstr>宋体</vt:lpstr>
      <vt:lpstr>Arial</vt:lpstr>
      <vt:lpstr>Calibri</vt:lpstr>
      <vt:lpstr>Times New Roman</vt:lpstr>
      <vt:lpstr>Office テーマ</vt:lpstr>
      <vt:lpstr>WF on MPR for sub6GHz</vt:lpstr>
      <vt:lpstr>Background</vt:lpstr>
      <vt:lpstr>Summary of sub6 MPR in RAN4#85</vt:lpstr>
      <vt:lpstr>TS 38.101-1 after RAN4#85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MPR evaluation assumption</dc:title>
  <dc:creator>5839953</dc:creator>
  <cp:lastModifiedBy>DCM2</cp:lastModifiedBy>
  <cp:revision>211</cp:revision>
  <dcterms:created xsi:type="dcterms:W3CDTF">2017-06-28T16:38:30Z</dcterms:created>
  <dcterms:modified xsi:type="dcterms:W3CDTF">2017-12-01T00:29:50Z</dcterms:modified>
</cp:coreProperties>
</file>