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1" autoAdjust="0"/>
    <p:restoredTop sz="94660"/>
  </p:normalViewPr>
  <p:slideViewPr>
    <p:cSldViewPr snapToGrid="0">
      <p:cViewPr varScale="1">
        <p:scale>
          <a:sx n="90" d="100"/>
          <a:sy n="90" d="100"/>
        </p:scale>
        <p:origin x="56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A97AE-5B0A-4856-822B-DCDF5736B2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1BA19-27E7-4FCF-A1F9-E15ED465CF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79D8C9-3F38-4ADA-BF1D-EAA4568E9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E083-9FAE-49A0-8DB6-77836D460DB0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8BEA83-78EC-4ECC-82DA-912226E67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86FDC-30C2-456D-988A-CB5AA33AA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D0B18-B107-4C91-B203-E19A25CD7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011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EE4B5-78EF-4A66-A948-A284133C5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4464C9-A43D-4E1A-A96D-BE4D4BC12F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FE7B19-CAF2-4986-B27E-17B993328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E083-9FAE-49A0-8DB6-77836D460DB0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A12AAB-170A-4ABC-802F-3FDF64CA0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47475-57A8-43FB-87EB-45196A22C2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D0B18-B107-4C91-B203-E19A25CD7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741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35EFF2B-543F-4EEE-A5C6-01D697BDF4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5F4609-D147-422C-AE5E-A8EE0A139E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57620E-9452-4B97-9E06-59922393D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E083-9FAE-49A0-8DB6-77836D460DB0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E9F57B-D094-4899-A608-45DCF6F81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C7FCF0-3ED1-42C7-BB04-92DC251C7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D0B18-B107-4C91-B203-E19A25CD7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59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0A503-6CE6-4BDD-BDA3-1B28D1F91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A3852C-AB39-4901-B177-FB7E1AC7C9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721AFA-21B2-4F54-B962-5F041F359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E083-9FAE-49A0-8DB6-77836D460DB0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B762EB-BD07-4F17-A9F9-5EF47900C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FB126A-F919-4697-8B40-DEB4EDF74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D0B18-B107-4C91-B203-E19A25CD7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624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DFC59-08EA-440F-9D27-B0699D988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C00611-9984-4433-BC59-0B88E98F43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C346E2-C9E4-4E3C-BAD2-3163BDFB1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E083-9FAE-49A0-8DB6-77836D460DB0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AEF972-1A03-4155-A5B5-754A1403E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292372-FE36-4B82-BA56-9DDAD2C3A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D0B18-B107-4C91-B203-E19A25CD7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79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88BCB-C5C3-4F33-9293-F2C42F6B1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F6C054-A649-42E8-944F-3C1E0B7B3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406FD1-CD8C-453C-AD21-37ADC0DE82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C7558B-8F38-49D4-AD7E-1471CA18C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E083-9FAE-49A0-8DB6-77836D460DB0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040613-9FFC-43AB-B336-133186455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3B2746-A3FE-420F-B077-923424A5F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D0B18-B107-4C91-B203-E19A25CD7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640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8EE03-41D8-44B6-BB1F-7583B2E1D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A7F224-E804-458F-B129-BA78DB2E4F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2A7BCA-D197-4A48-9869-DBBEE8C9C3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194434-FD6E-4F10-B183-368FC768D3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F4DFB0-A159-4B7C-BF4E-9908002976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26929B6-91F1-4A4E-9C85-43F909766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E083-9FAE-49A0-8DB6-77836D460DB0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EDD858-DAEB-4C3F-942D-DFC1CC1E6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50DD74-75BF-4E57-AFCB-C41F3D26D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D0B18-B107-4C91-B203-E19A25CD7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952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BFC9D6-DCD5-4F5C-AE18-02E6180E5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DA10C0-B982-4F5D-B44B-8CB5B4932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E083-9FAE-49A0-8DB6-77836D460DB0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2BFCA5-1CCE-4912-B96E-53FE35989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96B6EC-FE3D-4B93-AAB9-FC5F44348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D0B18-B107-4C91-B203-E19A25CD7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92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935C1C-C2A7-4BD4-BFAC-632D9B322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E083-9FAE-49A0-8DB6-77836D460DB0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E74BAF-84B0-4915-B7DF-ABF612345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EA4A42-F13B-4D6B-9680-16115AF63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D0B18-B107-4C91-B203-E19A25CD7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199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15BB3-2C14-4E83-A315-39DA959E7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225BC2-39D9-434F-B389-4A4CD2A858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45FE66-B9A7-4499-A0B8-B6800EE40C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39AC09-0EA1-4A80-8BD7-1A3D79329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E083-9FAE-49A0-8DB6-77836D460DB0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0D0873-2DE9-44DD-AAD9-07F53E5B0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2DD46A-A55F-4040-A6EB-7125F0119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D0B18-B107-4C91-B203-E19A25CD7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184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1D674-71ED-4238-824E-20155AD2D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97C88E-7875-496B-9C09-02A84F5B14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ECFBE-F97F-4695-AAAF-943F7997A0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E8C819-2F54-4FE0-B92B-7FF3481EF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6E083-9FAE-49A0-8DB6-77836D460DB0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6388C3-219E-42B1-9645-95C5D76B3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CB0AD9-0B7C-4946-AC65-AE37AB742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D0B18-B107-4C91-B203-E19A25CD7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201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59D545-AE9A-4CF2-A446-601150531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54A4DB-B8CF-4F3E-9609-AB5021005C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A4EC52-0E7B-45A7-8192-1F17525ED0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6E083-9FAE-49A0-8DB6-77836D460DB0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EB0E2D-C9B4-4379-9CEE-24D7F7D6AE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26A7A0-A6DF-4BEA-8E5C-BD39D86709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7D0B18-B107-4C91-B203-E19A25CD70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241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21FFF-6395-4103-9D62-1A83AE628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72970"/>
            <a:ext cx="9144000" cy="2333215"/>
          </a:xfrm>
        </p:spPr>
        <p:txBody>
          <a:bodyPr>
            <a:normAutofit/>
          </a:bodyPr>
          <a:lstStyle/>
          <a:p>
            <a:r>
              <a:rPr lang="en-GB" dirty="0"/>
              <a:t>Way forward on Cell Naming Principles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D81A17-6B79-408C-A17C-378EF592C5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27183"/>
            <a:ext cx="9144000" cy="1185530"/>
          </a:xfrm>
        </p:spPr>
        <p:txBody>
          <a:bodyPr/>
          <a:lstStyle/>
          <a:p>
            <a:r>
              <a:rPr lang="en-US" dirty="0"/>
              <a:t>Nokia, Nokia Shanghai Bell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9FFC0C6-ECAF-49E2-9FAB-B1D8EF69F6DF}"/>
              </a:ext>
            </a:extLst>
          </p:cNvPr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#85 	                                                                                                                        R4-1713930</a:t>
            </a:r>
            <a:endParaRPr lang="en-US" b="1" dirty="0">
              <a:solidFill>
                <a:srgbClr val="FF0000"/>
              </a:solidFill>
            </a:endParaRPr>
          </a:p>
          <a:p>
            <a:pPr hangingPunct="0"/>
            <a:r>
              <a:rPr lang="en-GB" b="1" dirty="0"/>
              <a:t>Reno, Nevada, USA, November 27</a:t>
            </a:r>
            <a:r>
              <a:rPr lang="en-GB" b="1" baseline="30000" dirty="0"/>
              <a:t>th</a:t>
            </a:r>
            <a:r>
              <a:rPr lang="en-GB" b="1" dirty="0"/>
              <a:t> – December 1</a:t>
            </a:r>
            <a:r>
              <a:rPr lang="en-GB" b="1" baseline="30000" dirty="0"/>
              <a:t>st</a:t>
            </a:r>
            <a:r>
              <a:rPr lang="en-GB" b="1" dirty="0"/>
              <a:t> 2017</a:t>
            </a:r>
          </a:p>
          <a:p>
            <a:pPr hangingPunct="0"/>
            <a:r>
              <a:rPr lang="en-GB" b="1" dirty="0"/>
              <a:t>Agenda Item: 9.7.1.1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06336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6F541-2C34-4B68-98A0-BE51CB52D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A389D-98F0-4838-BD41-2472F2961E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Naming of LTE cells, NR cells, E-UTRA dual connectivity and E-UTRA-NR dual connectivity in 36.133 and 38.133 has been discussed in RAN4.</a:t>
            </a:r>
          </a:p>
          <a:p>
            <a:r>
              <a:rPr lang="en-US" dirty="0"/>
              <a:t>Agreements during online session:</a:t>
            </a:r>
          </a:p>
          <a:p>
            <a:pPr lvl="1" hangingPunct="0"/>
            <a:r>
              <a:rPr lang="en-US" dirty="0"/>
              <a:t>‘a cell’, ‘an SCell’ and ‘a PSCell’ in 36.133 always refer to an LTE cell.</a:t>
            </a:r>
          </a:p>
          <a:p>
            <a:pPr lvl="1" hangingPunct="0"/>
            <a:r>
              <a:rPr lang="en-US" dirty="0"/>
              <a:t>LTE cells in 38.133 are referred to as ‘E-UTRA cell’, ‘E-UTRA SCell, and ‘E-UTRA PCell’.</a:t>
            </a:r>
          </a:p>
          <a:p>
            <a:pPr lvl="1" hangingPunct="0"/>
            <a:r>
              <a:rPr lang="en-US" dirty="0"/>
              <a:t>In 36.133, E-UTRA-NR dual connectivity will be used. Do not change the term of dual connectivity in 36.133 if it is applied to LTE dual connectivity.</a:t>
            </a:r>
          </a:p>
        </p:txBody>
      </p:sp>
    </p:spTree>
    <p:extLst>
      <p:ext uri="{BB962C8B-B14F-4D97-AF65-F5344CB8AC3E}">
        <p14:creationId xmlns:p14="http://schemas.microsoft.com/office/powerpoint/2010/main" val="332317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6F541-2C34-4B68-98A0-BE51CB52D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remaining naming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A389D-98F0-4838-BD41-2472F2961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4251"/>
            <a:ext cx="10515600" cy="459271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In 36.133:</a:t>
            </a:r>
          </a:p>
          <a:p>
            <a:pPr lvl="1"/>
            <a:r>
              <a:rPr lang="en-US" b="1" dirty="0"/>
              <a:t>NR cells: </a:t>
            </a:r>
            <a:r>
              <a:rPr lang="en-US" dirty="0"/>
              <a:t>NR cells are referred to and named as ‘NR cell’, ‘NR SCell’ and ‘NR </a:t>
            </a:r>
            <a:r>
              <a:rPr lang="en-US" dirty="0" err="1"/>
              <a:t>PSCell</a:t>
            </a:r>
            <a:r>
              <a:rPr lang="en-US" dirty="0"/>
              <a:t>’.</a:t>
            </a:r>
          </a:p>
          <a:p>
            <a:pPr lvl="1"/>
            <a:r>
              <a:rPr lang="sv-SE" b="1" dirty="0"/>
              <a:t>LTE cells</a:t>
            </a:r>
            <a:r>
              <a:rPr lang="sv-SE" dirty="0"/>
              <a:t>: the current terms ”cell”, ”PCell”, etc. are used</a:t>
            </a:r>
          </a:p>
          <a:p>
            <a:pPr lvl="1"/>
            <a:r>
              <a:rPr lang="sv-SE" b="1" dirty="0"/>
              <a:t>DC</a:t>
            </a:r>
            <a:r>
              <a:rPr lang="sv-SE" dirty="0"/>
              <a:t>: the current term ”dual connectivity” is used</a:t>
            </a:r>
          </a:p>
          <a:p>
            <a:pPr lvl="1"/>
            <a:r>
              <a:rPr lang="en-US" b="1" dirty="0"/>
              <a:t>EN-DC: </a:t>
            </a:r>
            <a:r>
              <a:rPr lang="en-US" dirty="0"/>
              <a:t>E-UTRA-NR dual connectivity is referred to and named as ‘E-UTRA-NR dual connectivity’</a:t>
            </a:r>
          </a:p>
          <a:p>
            <a:pPr lvl="1"/>
            <a:endParaRPr lang="en-US" dirty="0"/>
          </a:p>
          <a:p>
            <a:r>
              <a:rPr lang="en-US" dirty="0"/>
              <a:t>In 38.133:</a:t>
            </a:r>
          </a:p>
          <a:p>
            <a:pPr lvl="1"/>
            <a:r>
              <a:rPr lang="en-US" b="1" dirty="0"/>
              <a:t>NR cells: </a:t>
            </a:r>
            <a:r>
              <a:rPr lang="en-US" dirty="0"/>
              <a:t>NR cells are referred to and named as ‘cell’, ‘SCell’ and ‘PSCell’.</a:t>
            </a:r>
          </a:p>
          <a:p>
            <a:pPr lvl="2"/>
            <a:r>
              <a:rPr lang="en-US" dirty="0"/>
              <a:t>Note: NR cells that are currently named as ‘NG-RAN cells’ shall be changed to ‘cells’.</a:t>
            </a:r>
          </a:p>
          <a:p>
            <a:pPr lvl="1"/>
            <a:r>
              <a:rPr lang="en-US" b="1" dirty="0"/>
              <a:t>LTE cells: </a:t>
            </a:r>
            <a:r>
              <a:rPr lang="en-US" dirty="0"/>
              <a:t>LTE cells are referred to and named as ‘E-UTRA cell’, ‘E-UTRA PCell’ and ‘E-UTRA SCell’</a:t>
            </a:r>
          </a:p>
          <a:p>
            <a:pPr lvl="1"/>
            <a:r>
              <a:rPr lang="en-US" b="1" dirty="0"/>
              <a:t>EN-DC: </a:t>
            </a:r>
            <a:r>
              <a:rPr lang="en-US" dirty="0"/>
              <a:t>E-UTRA-NR dual connectivity is referred to and named as ‘E-UTRA-NR dual connectivity’.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9377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941</TotalTime>
  <Words>280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Way forward on Cell Naming Principles</vt:lpstr>
      <vt:lpstr>Background</vt:lpstr>
      <vt:lpstr>Way forward on remaining naming principles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Cell naming principles</dc:title>
  <dc:creator>Nurminen, Riikka (Nokia - FI/Espoo)</dc:creator>
  <cp:lastModifiedBy>Nurminen, Riikka (Nokia - FI/Espoo)</cp:lastModifiedBy>
  <cp:revision>10</cp:revision>
  <dcterms:created xsi:type="dcterms:W3CDTF">2017-11-28T20:37:26Z</dcterms:created>
  <dcterms:modified xsi:type="dcterms:W3CDTF">2017-11-29T15:28:46Z</dcterms:modified>
</cp:coreProperties>
</file>