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3" r:id="rId4"/>
    <p:sldId id="274" r:id="rId5"/>
    <p:sldId id="266" r:id="rId6"/>
    <p:sldId id="276" r:id="rId7"/>
    <p:sldId id="277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3" autoAdjust="0"/>
    <p:restoredTop sz="94660"/>
  </p:normalViewPr>
  <p:slideViewPr>
    <p:cSldViewPr snapToGrid="0">
      <p:cViewPr>
        <p:scale>
          <a:sx n="120" d="100"/>
          <a:sy n="120" d="100"/>
        </p:scale>
        <p:origin x="8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85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15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some clarification issues </a:t>
            </a:r>
            <a:br>
              <a:rPr lang="de-DE" sz="4800" dirty="0"/>
            </a:br>
            <a:r>
              <a:rPr lang="de-DE" sz="4800" dirty="0"/>
              <a:t>for wideband operation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</a:t>
            </a:r>
            <a:r>
              <a:rPr lang="en-US" sz="2800" dirty="0" smtClean="0"/>
              <a:t>Electronics, Intel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R4-1714474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3513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#85 Meeting </a:t>
            </a:r>
          </a:p>
          <a:p>
            <a:r>
              <a:rPr lang="en-GB" b="1" dirty="0"/>
              <a:t>Reno, Nevada, USA, Nov. 27 – Dec. </a:t>
            </a:r>
            <a:r>
              <a:rPr lang="en-GB" b="1" dirty="0" smtClean="0"/>
              <a:t>01</a:t>
            </a:r>
            <a:r>
              <a:rPr lang="en-GB" b="1" dirty="0"/>
              <a:t>, 2017</a:t>
            </a:r>
          </a:p>
          <a:p>
            <a:r>
              <a:rPr lang="en-GB" b="1" dirty="0"/>
              <a:t>Agenda: 9.3.1.2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515600" cy="5063657"/>
          </a:xfrm>
        </p:spPr>
        <p:txBody>
          <a:bodyPr>
            <a:normAutofit/>
          </a:bodyPr>
          <a:lstStyle/>
          <a:p>
            <a:r>
              <a:rPr lang="en-US" altLang="ko-KR" dirty="0"/>
              <a:t>In RAN4 #85 meeting, RAN4 has discussed the related UE RF requirements and UE capability  for wideband operation.</a:t>
            </a:r>
          </a:p>
          <a:p>
            <a:endParaRPr lang="en-US" altLang="ko-KR" sz="1400" dirty="0"/>
          </a:p>
          <a:p>
            <a:pPr lvl="1"/>
            <a:r>
              <a:rPr lang="en-US" altLang="ko-KR" sz="2800" dirty="0"/>
              <a:t>UE behavior</a:t>
            </a:r>
          </a:p>
          <a:p>
            <a:pPr lvl="1"/>
            <a:r>
              <a:rPr lang="en-US" altLang="ko-KR" sz="2800" dirty="0"/>
              <a:t>CA operation</a:t>
            </a:r>
          </a:p>
          <a:p>
            <a:pPr lvl="1"/>
            <a:r>
              <a:rPr lang="en-US" altLang="ko-KR" sz="2800" dirty="0"/>
              <a:t>BWP </a:t>
            </a:r>
            <a:r>
              <a:rPr lang="en-US" altLang="ko-KR" sz="2800" dirty="0" smtClean="0"/>
              <a:t>switching</a:t>
            </a:r>
            <a:endParaRPr lang="en-US" altLang="ko-KR" sz="2800" dirty="0"/>
          </a:p>
          <a:p>
            <a:pPr lvl="1"/>
            <a:r>
              <a:rPr lang="en-US" altLang="ko-KR" sz="2800" dirty="0"/>
              <a:t>UE RF requirements</a:t>
            </a:r>
          </a:p>
          <a:p>
            <a:pPr lvl="1"/>
            <a:r>
              <a:rPr lang="en-US" altLang="ko-KR" sz="2800" dirty="0"/>
              <a:t>UE capability</a:t>
            </a:r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9B41B3B-C67A-45D2-B8CA-AE9BC111760D}"/>
              </a:ext>
            </a:extLst>
          </p:cNvPr>
          <p:cNvSpPr txBox="1"/>
          <p:nvPr/>
        </p:nvSpPr>
        <p:spPr>
          <a:xfrm>
            <a:off x="590309" y="159938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" name="직사각형 3">
            <a:extLst>
              <a:ext uri="{FF2B5EF4-FFF2-40B4-BE49-F238E27FC236}">
                <a16:creationId xmlns:a16="http://schemas.microsoft.com/office/drawing/2014/main" xmlns="" id="{3DD6DF6D-AC59-4454-9ABF-754567CD2537}"/>
              </a:ext>
            </a:extLst>
          </p:cNvPr>
          <p:cNvSpPr/>
          <p:nvPr/>
        </p:nvSpPr>
        <p:spPr>
          <a:xfrm>
            <a:off x="1900612" y="1495292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직사각형 17">
            <a:extLst>
              <a:ext uri="{FF2B5EF4-FFF2-40B4-BE49-F238E27FC236}">
                <a16:creationId xmlns:a16="http://schemas.microsoft.com/office/drawing/2014/main" xmlns="" id="{547492B1-016D-4BB5-862A-299C140C99CE}"/>
              </a:ext>
            </a:extLst>
          </p:cNvPr>
          <p:cNvSpPr/>
          <p:nvPr/>
        </p:nvSpPr>
        <p:spPr>
          <a:xfrm>
            <a:off x="1900612" y="3374631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(60kHz)</a:t>
            </a:r>
            <a:endParaRPr lang="ko-KR" altLang="en-US" sz="1400" dirty="0"/>
          </a:p>
        </p:txBody>
      </p:sp>
      <p:cxnSp>
        <p:nvCxnSpPr>
          <p:cNvPr id="7" name="직선 연결선 33">
            <a:extLst>
              <a:ext uri="{FF2B5EF4-FFF2-40B4-BE49-F238E27FC236}">
                <a16:creationId xmlns:a16="http://schemas.microsoft.com/office/drawing/2014/main" xmlns="" id="{50FD96F9-9DEC-479D-ADA9-E372600601AA}"/>
              </a:ext>
            </a:extLst>
          </p:cNvPr>
          <p:cNvCxnSpPr/>
          <p:nvPr/>
        </p:nvCxnSpPr>
        <p:spPr>
          <a:xfrm>
            <a:off x="1896509" y="3374631"/>
            <a:ext cx="0" cy="26337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D4EE400-D195-4F47-94FF-91061C9E883D}"/>
              </a:ext>
            </a:extLst>
          </p:cNvPr>
          <p:cNvSpPr txBox="1"/>
          <p:nvPr/>
        </p:nvSpPr>
        <p:spPr>
          <a:xfrm>
            <a:off x="1125148" y="550795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9" name="직사각형 17">
            <a:extLst>
              <a:ext uri="{FF2B5EF4-FFF2-40B4-BE49-F238E27FC236}">
                <a16:creationId xmlns:a16="http://schemas.microsoft.com/office/drawing/2014/main" xmlns="" id="{F0742BFA-BD44-4DFF-9006-A062971F670B}"/>
              </a:ext>
            </a:extLst>
          </p:cNvPr>
          <p:cNvSpPr/>
          <p:nvPr/>
        </p:nvSpPr>
        <p:spPr>
          <a:xfrm>
            <a:off x="1900612" y="4104922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(60kHz)</a:t>
            </a:r>
            <a:endParaRPr lang="ko-KR" altLang="en-US" sz="1400" dirty="0"/>
          </a:p>
        </p:txBody>
      </p:sp>
      <p:sp>
        <p:nvSpPr>
          <p:cNvPr id="10" name="직사각형 17">
            <a:extLst>
              <a:ext uri="{FF2B5EF4-FFF2-40B4-BE49-F238E27FC236}">
                <a16:creationId xmlns:a16="http://schemas.microsoft.com/office/drawing/2014/main" xmlns="" id="{41B68D23-7279-43F7-A416-9C1ABBBF5114}"/>
              </a:ext>
            </a:extLst>
          </p:cNvPr>
          <p:cNvSpPr/>
          <p:nvPr/>
        </p:nvSpPr>
        <p:spPr>
          <a:xfrm>
            <a:off x="3727048" y="4822551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(120kHz)</a:t>
            </a:r>
            <a:endParaRPr lang="ko-KR" altLang="en-US" sz="1400" dirty="0"/>
          </a:p>
        </p:txBody>
      </p:sp>
      <p:sp>
        <p:nvSpPr>
          <p:cNvPr id="11" name="직사각형 3">
            <a:extLst>
              <a:ext uri="{FF2B5EF4-FFF2-40B4-BE49-F238E27FC236}">
                <a16:creationId xmlns:a16="http://schemas.microsoft.com/office/drawing/2014/main" xmlns="" id="{71A9F2C2-2B17-4B64-8185-F273A4D50606}"/>
              </a:ext>
            </a:extLst>
          </p:cNvPr>
          <p:cNvSpPr/>
          <p:nvPr/>
        </p:nvSpPr>
        <p:spPr>
          <a:xfrm>
            <a:off x="1900612" y="2097739"/>
            <a:ext cx="7324746" cy="57448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6EF0EB0-E967-4CF9-8AB8-C675B2D81F52}"/>
              </a:ext>
            </a:extLst>
          </p:cNvPr>
          <p:cNvSpPr txBox="1"/>
          <p:nvPr/>
        </p:nvSpPr>
        <p:spPr>
          <a:xfrm>
            <a:off x="590309" y="2200876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13" name="직사각형 3">
            <a:extLst>
              <a:ext uri="{FF2B5EF4-FFF2-40B4-BE49-F238E27FC236}">
                <a16:creationId xmlns:a16="http://schemas.microsoft.com/office/drawing/2014/main" xmlns="" id="{89B3EDDF-0CE7-441A-8197-366FCCDC5282}"/>
              </a:ext>
            </a:extLst>
          </p:cNvPr>
          <p:cNvSpPr/>
          <p:nvPr/>
        </p:nvSpPr>
        <p:spPr>
          <a:xfrm>
            <a:off x="5528631" y="1495292"/>
            <a:ext cx="3696725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</a:t>
            </a:r>
            <a:r>
              <a:rPr lang="en-US" altLang="ko-KR" b="1" dirty="0">
                <a:solidFill>
                  <a:srgbClr val="FF0000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1900612" y="2730047"/>
            <a:ext cx="363007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UE1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모서리가 둥근 사각형 설명선 30">
            <a:extLst>
              <a:ext uri="{FF2B5EF4-FFF2-40B4-BE49-F238E27FC236}">
                <a16:creationId xmlns:a16="http://schemas.microsoft.com/office/drawing/2014/main" xmlns="" id="{A4CF17AE-094A-4332-9F09-573AE30BE893}"/>
              </a:ext>
            </a:extLst>
          </p:cNvPr>
          <p:cNvSpPr/>
          <p:nvPr/>
        </p:nvSpPr>
        <p:spPr>
          <a:xfrm>
            <a:off x="7100581" y="4132440"/>
            <a:ext cx="4203523" cy="1971798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/>
              <a:t>single numerology (O) </a:t>
            </a:r>
          </a:p>
          <a:p>
            <a:pPr algn="ctr"/>
            <a:r>
              <a:rPr lang="en-US" altLang="ko-KR" sz="2400" dirty="0"/>
              <a:t>RAN4 view:</a:t>
            </a:r>
          </a:p>
          <a:p>
            <a:pPr algn="ctr"/>
            <a:r>
              <a:rPr lang="en-US" altLang="ko-KR" sz="2400" dirty="0"/>
              <a:t>Different numerology in each BWP will be</a:t>
            </a:r>
          </a:p>
          <a:p>
            <a:pPr algn="ctr"/>
            <a:r>
              <a:rPr lang="en-US" altLang="ko-KR" sz="2400" dirty="0"/>
              <a:t>supported in </a:t>
            </a:r>
            <a:r>
              <a:rPr lang="en-US" altLang="ko-KR" sz="2400" dirty="0" smtClean="0"/>
              <a:t>rel-15</a:t>
            </a:r>
            <a:endParaRPr lang="en-US" altLang="ko-KR" sz="240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90647DE-A1E1-44F4-ABBD-9C5771688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562"/>
            <a:ext cx="10515600" cy="758810"/>
          </a:xfrm>
        </p:spPr>
        <p:txBody>
          <a:bodyPr>
            <a:normAutofit fontScale="90000"/>
          </a:bodyPr>
          <a:lstStyle/>
          <a:p>
            <a:r>
              <a:rPr lang="en-US" altLang="ko-KR" sz="4000" dirty="0">
                <a:solidFill>
                  <a:srgbClr val="FF0000"/>
                </a:solidFill>
              </a:rPr>
              <a:t>Figure 1: How to handle different numerologies in different BWP configurations (single CC case)</a:t>
            </a:r>
            <a:endParaRPr lang="en-US" sz="4000" dirty="0"/>
          </a:p>
        </p:txBody>
      </p:sp>
      <p:sp>
        <p:nvSpPr>
          <p:cNvPr id="33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5551585" y="2730047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UE2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4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7398922" y="2726988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UE2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" name="오른쪽 중괄호 2"/>
          <p:cNvSpPr/>
          <p:nvPr/>
        </p:nvSpPr>
        <p:spPr>
          <a:xfrm>
            <a:off x="5685183" y="3737113"/>
            <a:ext cx="265043" cy="1417983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7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9B41B3B-C67A-45D2-B8CA-AE9BC111760D}"/>
              </a:ext>
            </a:extLst>
          </p:cNvPr>
          <p:cNvSpPr txBox="1"/>
          <p:nvPr/>
        </p:nvSpPr>
        <p:spPr>
          <a:xfrm>
            <a:off x="590309" y="1427109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" name="직사각형 3">
            <a:extLst>
              <a:ext uri="{FF2B5EF4-FFF2-40B4-BE49-F238E27FC236}">
                <a16:creationId xmlns:a16="http://schemas.microsoft.com/office/drawing/2014/main" xmlns="" id="{3DD6DF6D-AC59-4454-9ABF-754567CD2537}"/>
              </a:ext>
            </a:extLst>
          </p:cNvPr>
          <p:cNvSpPr/>
          <p:nvPr/>
        </p:nvSpPr>
        <p:spPr>
          <a:xfrm>
            <a:off x="1900612" y="1323016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직선 연결선 33">
            <a:extLst>
              <a:ext uri="{FF2B5EF4-FFF2-40B4-BE49-F238E27FC236}">
                <a16:creationId xmlns:a16="http://schemas.microsoft.com/office/drawing/2014/main" xmlns="" id="{50FD96F9-9DEC-479D-ADA9-E372600601AA}"/>
              </a:ext>
            </a:extLst>
          </p:cNvPr>
          <p:cNvCxnSpPr/>
          <p:nvPr/>
        </p:nvCxnSpPr>
        <p:spPr>
          <a:xfrm>
            <a:off x="1896509" y="3374631"/>
            <a:ext cx="0" cy="3010266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D4EE400-D195-4F47-94FF-91061C9E883D}"/>
              </a:ext>
            </a:extLst>
          </p:cNvPr>
          <p:cNvSpPr txBox="1"/>
          <p:nvPr/>
        </p:nvSpPr>
        <p:spPr>
          <a:xfrm>
            <a:off x="1125148" y="550795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11" name="직사각형 3">
            <a:extLst>
              <a:ext uri="{FF2B5EF4-FFF2-40B4-BE49-F238E27FC236}">
                <a16:creationId xmlns:a16="http://schemas.microsoft.com/office/drawing/2014/main" xmlns="" id="{71A9F2C2-2B17-4B64-8185-F273A4D50606}"/>
              </a:ext>
            </a:extLst>
          </p:cNvPr>
          <p:cNvSpPr/>
          <p:nvPr/>
        </p:nvSpPr>
        <p:spPr>
          <a:xfrm>
            <a:off x="1900612" y="1925463"/>
            <a:ext cx="7324746" cy="57448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6EF0EB0-E967-4CF9-8AB8-C675B2D81F52}"/>
              </a:ext>
            </a:extLst>
          </p:cNvPr>
          <p:cNvSpPr txBox="1"/>
          <p:nvPr/>
        </p:nvSpPr>
        <p:spPr>
          <a:xfrm>
            <a:off x="590309" y="2028600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13" name="직사각형 3">
            <a:extLst>
              <a:ext uri="{FF2B5EF4-FFF2-40B4-BE49-F238E27FC236}">
                <a16:creationId xmlns:a16="http://schemas.microsoft.com/office/drawing/2014/main" xmlns="" id="{89B3EDDF-0CE7-441A-8197-366FCCDC5282}"/>
              </a:ext>
            </a:extLst>
          </p:cNvPr>
          <p:cNvSpPr/>
          <p:nvPr/>
        </p:nvSpPr>
        <p:spPr>
          <a:xfrm>
            <a:off x="5528631" y="1323016"/>
            <a:ext cx="3696725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</a:t>
            </a:r>
            <a:r>
              <a:rPr lang="en-US" altLang="ko-KR" b="1" dirty="0">
                <a:solidFill>
                  <a:srgbClr val="FF0000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9" name="직사각형 17">
            <a:extLst>
              <a:ext uri="{FF2B5EF4-FFF2-40B4-BE49-F238E27FC236}">
                <a16:creationId xmlns:a16="http://schemas.microsoft.com/office/drawing/2014/main" xmlns="" id="{547492B1-016D-4BB5-862A-299C140C99CE}"/>
              </a:ext>
            </a:extLst>
          </p:cNvPr>
          <p:cNvSpPr/>
          <p:nvPr/>
        </p:nvSpPr>
        <p:spPr>
          <a:xfrm>
            <a:off x="1880734" y="3308371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SCS(1,1)</a:t>
            </a:r>
            <a:endParaRPr lang="ko-KR" altLang="en-US" sz="1400" dirty="0"/>
          </a:p>
        </p:txBody>
      </p:sp>
      <p:sp>
        <p:nvSpPr>
          <p:cNvPr id="31" name="직사각형 17">
            <a:extLst>
              <a:ext uri="{FF2B5EF4-FFF2-40B4-BE49-F238E27FC236}">
                <a16:creationId xmlns:a16="http://schemas.microsoft.com/office/drawing/2014/main" xmlns="" id="{F0742BFA-BD44-4DFF-9006-A062971F670B}"/>
              </a:ext>
            </a:extLst>
          </p:cNvPr>
          <p:cNvSpPr/>
          <p:nvPr/>
        </p:nvSpPr>
        <p:spPr>
          <a:xfrm>
            <a:off x="3707169" y="3308371"/>
            <a:ext cx="1847337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SCS(2,1)</a:t>
            </a:r>
            <a:endParaRPr lang="ko-KR" altLang="en-US" sz="1400" dirty="0"/>
          </a:p>
        </p:txBody>
      </p:sp>
      <p:sp>
        <p:nvSpPr>
          <p:cNvPr id="35" name="모서리가 둥근 사각형 설명선 30">
            <a:extLst>
              <a:ext uri="{FF2B5EF4-FFF2-40B4-BE49-F238E27FC236}">
                <a16:creationId xmlns:a16="http://schemas.microsoft.com/office/drawing/2014/main" xmlns="" id="{A4CF17AE-094A-4332-9F09-573AE30BE893}"/>
              </a:ext>
            </a:extLst>
          </p:cNvPr>
          <p:cNvSpPr/>
          <p:nvPr/>
        </p:nvSpPr>
        <p:spPr>
          <a:xfrm>
            <a:off x="6321287" y="3185498"/>
            <a:ext cx="5557675" cy="747101"/>
          </a:xfrm>
          <a:prstGeom prst="wedgeRoundRectCallout">
            <a:avLst>
              <a:gd name="adj1" fmla="val -64154"/>
              <a:gd name="adj2" fmla="val -210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/>
              <a:t>Case 1: contiguous CCs and contiguous BWPs in rel-15</a:t>
            </a:r>
          </a:p>
        </p:txBody>
      </p:sp>
      <p:sp>
        <p:nvSpPr>
          <p:cNvPr id="24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1902056" y="2564569"/>
            <a:ext cx="1805113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UE1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3696385" y="2558286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UE1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D90647DE-A1E1-44F4-ABBD-9C5771688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562"/>
            <a:ext cx="10515600" cy="758810"/>
          </a:xfrm>
        </p:spPr>
        <p:txBody>
          <a:bodyPr>
            <a:normAutofit fontScale="90000"/>
          </a:bodyPr>
          <a:lstStyle/>
          <a:p>
            <a:r>
              <a:rPr lang="en-US" altLang="ko-KR" sz="4000" dirty="0">
                <a:solidFill>
                  <a:srgbClr val="FF0000"/>
                </a:solidFill>
              </a:rPr>
              <a:t>Figure 2:</a:t>
            </a:r>
            <a:r>
              <a:rPr lang="en-US" altLang="ko-KR" sz="4000" dirty="0"/>
              <a:t> </a:t>
            </a:r>
            <a:r>
              <a:rPr lang="en-US" altLang="ko-KR" sz="4000" dirty="0">
                <a:solidFill>
                  <a:srgbClr val="FF0000"/>
                </a:solidFill>
              </a:rPr>
              <a:t>How to handle different numerologies in different BWP configurations (multiple CC case)</a:t>
            </a:r>
            <a:endParaRPr lang="en-US" sz="4000" dirty="0"/>
          </a:p>
        </p:txBody>
      </p:sp>
      <p:sp>
        <p:nvSpPr>
          <p:cNvPr id="20" name="직사각형 17">
            <a:extLst>
              <a:ext uri="{FF2B5EF4-FFF2-40B4-BE49-F238E27FC236}">
                <a16:creationId xmlns:a16="http://schemas.microsoft.com/office/drawing/2014/main" xmlns="" id="{547492B1-016D-4BB5-862A-299C140C99CE}"/>
              </a:ext>
            </a:extLst>
          </p:cNvPr>
          <p:cNvSpPr/>
          <p:nvPr/>
        </p:nvSpPr>
        <p:spPr>
          <a:xfrm>
            <a:off x="2047400" y="4071068"/>
            <a:ext cx="1172567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SCS(1,1)</a:t>
            </a:r>
            <a:endParaRPr lang="ko-KR" altLang="en-US" sz="1400" dirty="0"/>
          </a:p>
        </p:txBody>
      </p:sp>
      <p:sp>
        <p:nvSpPr>
          <p:cNvPr id="21" name="직사각형 17">
            <a:extLst>
              <a:ext uri="{FF2B5EF4-FFF2-40B4-BE49-F238E27FC236}">
                <a16:creationId xmlns:a16="http://schemas.microsoft.com/office/drawing/2014/main" xmlns="" id="{F0742BFA-BD44-4DFF-9006-A062971F670B}"/>
              </a:ext>
            </a:extLst>
          </p:cNvPr>
          <p:cNvSpPr/>
          <p:nvPr/>
        </p:nvSpPr>
        <p:spPr>
          <a:xfrm>
            <a:off x="4198288" y="4071068"/>
            <a:ext cx="1213094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SCS(2,1)</a:t>
            </a:r>
            <a:endParaRPr lang="ko-KR" altLang="en-US" sz="1400" dirty="0"/>
          </a:p>
        </p:txBody>
      </p:sp>
      <p:sp>
        <p:nvSpPr>
          <p:cNvPr id="22" name="모서리가 둥근 사각형 설명선 30">
            <a:extLst>
              <a:ext uri="{FF2B5EF4-FFF2-40B4-BE49-F238E27FC236}">
                <a16:creationId xmlns:a16="http://schemas.microsoft.com/office/drawing/2014/main" xmlns="" id="{A4CF17AE-094A-4332-9F09-573AE30BE893}"/>
              </a:ext>
            </a:extLst>
          </p:cNvPr>
          <p:cNvSpPr/>
          <p:nvPr/>
        </p:nvSpPr>
        <p:spPr>
          <a:xfrm>
            <a:off x="6321287" y="4009631"/>
            <a:ext cx="5557675" cy="747101"/>
          </a:xfrm>
          <a:prstGeom prst="wedgeRoundRectCallout">
            <a:avLst>
              <a:gd name="adj1" fmla="val -64154"/>
              <a:gd name="adj2" fmla="val -210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/>
              <a:t>Case 2: contiguous CCs and non-contiguous BWPs in rel-15</a:t>
            </a:r>
          </a:p>
        </p:txBody>
      </p:sp>
      <p:sp>
        <p:nvSpPr>
          <p:cNvPr id="33" name="직사각형 17">
            <a:extLst>
              <a:ext uri="{FF2B5EF4-FFF2-40B4-BE49-F238E27FC236}">
                <a16:creationId xmlns:a16="http://schemas.microsoft.com/office/drawing/2014/main" xmlns="" id="{41B68D23-7279-43F7-A416-9C1ABBBF5114}"/>
              </a:ext>
            </a:extLst>
          </p:cNvPr>
          <p:cNvSpPr/>
          <p:nvPr/>
        </p:nvSpPr>
        <p:spPr>
          <a:xfrm>
            <a:off x="1895485" y="4980271"/>
            <a:ext cx="900725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/>
              <a:t>BWP(1,1)</a:t>
            </a:r>
          </a:p>
          <a:p>
            <a:pPr algn="ctr"/>
            <a:r>
              <a:rPr lang="en-US" altLang="ko-KR" sz="1300" dirty="0"/>
              <a:t>SCS(1,1)</a:t>
            </a:r>
            <a:endParaRPr lang="ko-KR" altLang="en-US" sz="1300" dirty="0"/>
          </a:p>
        </p:txBody>
      </p:sp>
      <p:sp>
        <p:nvSpPr>
          <p:cNvPr id="34" name="직사각형 17">
            <a:extLst>
              <a:ext uri="{FF2B5EF4-FFF2-40B4-BE49-F238E27FC236}">
                <a16:creationId xmlns:a16="http://schemas.microsoft.com/office/drawing/2014/main" xmlns="" id="{41B68D23-7279-43F7-A416-9C1ABBBF5114}"/>
              </a:ext>
            </a:extLst>
          </p:cNvPr>
          <p:cNvSpPr/>
          <p:nvPr/>
        </p:nvSpPr>
        <p:spPr>
          <a:xfrm>
            <a:off x="2815064" y="4980271"/>
            <a:ext cx="91300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/>
              <a:t>BWP(1,2)</a:t>
            </a:r>
          </a:p>
          <a:p>
            <a:pPr algn="ctr"/>
            <a:r>
              <a:rPr lang="en-US" altLang="ko-KR" sz="1300" dirty="0"/>
              <a:t>SCS(1,2)</a:t>
            </a:r>
            <a:endParaRPr lang="ko-KR" altLang="en-US" sz="1300" dirty="0"/>
          </a:p>
        </p:txBody>
      </p:sp>
      <p:sp>
        <p:nvSpPr>
          <p:cNvPr id="36" name="모서리가 둥근 사각형 설명선 30">
            <a:extLst>
              <a:ext uri="{FF2B5EF4-FFF2-40B4-BE49-F238E27FC236}">
                <a16:creationId xmlns:a16="http://schemas.microsoft.com/office/drawing/2014/main" xmlns="" id="{A4CF17AE-094A-4332-9F09-573AE30BE893}"/>
              </a:ext>
            </a:extLst>
          </p:cNvPr>
          <p:cNvSpPr/>
          <p:nvPr/>
        </p:nvSpPr>
        <p:spPr>
          <a:xfrm>
            <a:off x="5545723" y="4909747"/>
            <a:ext cx="5896635" cy="1475150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/>
              <a:t>Case3: In future release, RAN1 will support multiple BWPs in a serving cell, then UE can support mixed numerology as UE capability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4049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00" y="1381225"/>
            <a:ext cx="10913918" cy="5217459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/>
              <a:t>UE behavior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The UE meets RF requirements </a:t>
            </a:r>
            <a:r>
              <a:rPr lang="en-US" altLang="ko-KR" sz="1800" dirty="0" smtClean="0"/>
              <a:t>based on the according to set of UE CBW </a:t>
            </a:r>
            <a:r>
              <a:rPr lang="en-US" altLang="ko-KR" sz="1800" dirty="0"/>
              <a:t>(</a:t>
            </a:r>
            <a:r>
              <a:rPr lang="en-US" altLang="ko-KR" sz="1800" dirty="0">
                <a:solidFill>
                  <a:srgbClr val="FF0000"/>
                </a:solidFill>
              </a:rPr>
              <a:t>no additional BWP related RF requirements</a:t>
            </a:r>
            <a:r>
              <a:rPr lang="en-US" altLang="ko-KR" sz="1800" dirty="0" smtClean="0"/>
              <a:t>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400" dirty="0" smtClean="0"/>
              <a:t>FFS how to handle configured BWP bandwidth less than </a:t>
            </a:r>
            <a:r>
              <a:rPr lang="en-US" altLang="ko-KR" sz="1400" smtClean="0"/>
              <a:t>UE CBW</a:t>
            </a:r>
            <a:endParaRPr lang="en-US" altLang="ko-KR" sz="1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How the UE configures </a:t>
            </a:r>
            <a:r>
              <a:rPr lang="en-US" altLang="ko-KR" sz="1800" dirty="0" smtClean="0"/>
              <a:t>its </a:t>
            </a:r>
            <a:r>
              <a:rPr lang="en-US" altLang="ko-KR" sz="1800" dirty="0"/>
              <a:t>RF in order to operate the BWP and meet the CBW based RF requirements is implementation dependent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BWP switching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How to handle different numerologies in different BWP </a:t>
            </a:r>
            <a:r>
              <a:rPr lang="en-US" altLang="ko-KR" sz="1800" dirty="0" smtClean="0"/>
              <a:t>switching </a:t>
            </a:r>
            <a:r>
              <a:rPr lang="en-US" altLang="ko-KR" sz="1800" dirty="0"/>
              <a:t>(single CC case)? </a:t>
            </a:r>
            <a:r>
              <a:rPr lang="en-US" altLang="ko-KR" sz="1800" dirty="0">
                <a:solidFill>
                  <a:srgbClr val="FF0000"/>
                </a:solidFill>
              </a:rPr>
              <a:t>(illustrated in Figure 1)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/>
              <a:t>Agreement: </a:t>
            </a:r>
            <a:r>
              <a:rPr lang="en-US" altLang="ko-KR" sz="1600" dirty="0">
                <a:solidFill>
                  <a:srgbClr val="FF0000"/>
                </a:solidFill>
              </a:rPr>
              <a:t>Different numerology in each BWP will be supported in rel-15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How to handle BWP </a:t>
            </a:r>
            <a:r>
              <a:rPr lang="en-US" altLang="ko-KR" sz="1800" dirty="0" smtClean="0"/>
              <a:t>switching delay</a:t>
            </a:r>
            <a:endParaRPr lang="en-US" altLang="ko-KR" sz="1800" strike="sngStrike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ym typeface="Wingdings" panose="05000000000000000000" pitchFamily="2" charset="2"/>
              </a:rPr>
              <a:t>Option 1: Specify in UE RF requirements as a time mask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ym typeface="Wingdings" panose="05000000000000000000" pitchFamily="2" charset="2"/>
              </a:rPr>
              <a:t>Option 2: Inform RAN1 of scenarios and related switching delays and let RAN1 to take this information into account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ym typeface="Wingdings" panose="05000000000000000000" pitchFamily="2" charset="2"/>
              </a:rPr>
              <a:t>Option 3: Solve as UE implementation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ym typeface="Wingdings" panose="05000000000000000000" pitchFamily="2" charset="2"/>
              </a:rPr>
              <a:t>Agreement: 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en-US" sz="1600" dirty="0" smtClean="0">
                <a:solidFill>
                  <a:srgbClr val="FF0000"/>
                </a:solidFill>
                <a:sym typeface="Wingdings" panose="05000000000000000000" pitchFamily="2" charset="2"/>
              </a:rPr>
              <a:t>dopt 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Option 2; </a:t>
            </a:r>
            <a:r>
              <a:rPr lang="en-US" altLang="ko-KR" sz="1600" dirty="0">
                <a:solidFill>
                  <a:srgbClr val="FF0000"/>
                </a:solidFill>
              </a:rPr>
              <a:t>switching </a:t>
            </a:r>
            <a:r>
              <a:rPr lang="en-US" sz="1600" dirty="0" smtClean="0">
                <a:solidFill>
                  <a:srgbClr val="FF0000"/>
                </a:solidFill>
                <a:sym typeface="Wingdings" panose="05000000000000000000" pitchFamily="2" charset="2"/>
              </a:rPr>
              <a:t>delay 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is </a:t>
            </a:r>
            <a:r>
              <a:rPr lang="en-US" sz="1600" dirty="0" smtClean="0">
                <a:solidFill>
                  <a:srgbClr val="FF0000"/>
                </a:solidFill>
                <a:sym typeface="Wingdings" panose="05000000000000000000" pitchFamily="2" charset="2"/>
              </a:rPr>
              <a:t>FFS</a:t>
            </a:r>
            <a:endParaRPr lang="en-US" sz="1600" strike="sngStrike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Agreements (1)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00" y="1381225"/>
            <a:ext cx="10913918" cy="521745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/>
              <a:t>CA </a:t>
            </a:r>
            <a:r>
              <a:rPr lang="en-US" altLang="ko-KR" sz="2400" dirty="0" smtClean="0"/>
              <a:t>operation from chairman’s notes</a:t>
            </a:r>
            <a:endParaRPr lang="en-US" altLang="ko-KR" sz="2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SU agreement </a:t>
            </a:r>
            <a:endParaRPr lang="en-US" altLang="ko-KR" sz="1800" dirty="0" smtClean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/>
              <a:t>Option1</a:t>
            </a:r>
            <a:r>
              <a:rPr lang="en-US" altLang="ko-KR" sz="1600" dirty="0"/>
              <a:t>: Spectral utilization based on individual CCs (UE CC1 and UE CC2)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400" dirty="0"/>
              <a:t>E.g. for 50MHz sub6, SU is 65RBs, for 100MHz SU is 135, UE configured with 2x50MHz in 100MHz channel is using 130RBs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/>
              <a:t>FFS for UE capability to support SU according to wide channel bandwidth </a:t>
            </a:r>
            <a:endParaRPr lang="en-US" altLang="ko-KR" sz="1600" dirty="0" smtClean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ko-KR" sz="16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PRB </a:t>
            </a:r>
            <a:r>
              <a:rPr lang="en-US" altLang="ko-KR" sz="1800" dirty="0"/>
              <a:t>agreement from the Chairman’s </a:t>
            </a:r>
            <a:r>
              <a:rPr lang="en-US" altLang="ko-KR" sz="1800" dirty="0"/>
              <a:t>notes</a:t>
            </a:r>
            <a:endParaRPr lang="en-US" altLang="ko-KR" sz="1800" dirty="0"/>
          </a:p>
          <a:p>
            <a:pPr lvl="2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ko-KR" sz="1600" dirty="0"/>
              <a:t>For wideband operation, PRBs for BWP shall not </a:t>
            </a:r>
            <a:r>
              <a:rPr lang="ko-KR" altLang="ko-KR" sz="1600" dirty="0" smtClean="0"/>
              <a:t>violat</a:t>
            </a:r>
            <a:r>
              <a:rPr lang="en-US" altLang="ko-KR" sz="1600" dirty="0" smtClean="0"/>
              <a:t>e</a:t>
            </a:r>
            <a:r>
              <a:rPr lang="ko-KR" altLang="ko-KR" sz="1600" smtClean="0"/>
              <a:t> </a:t>
            </a:r>
            <a:r>
              <a:rPr lang="ko-KR" altLang="ko-KR" sz="1600" dirty="0"/>
              <a:t>the UE minimum guardband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ko-KR" sz="1600" dirty="0"/>
              <a:t>UE minimum guardband definition is FFS.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ko-KR" sz="1600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Agreements </a:t>
            </a:r>
            <a:r>
              <a:rPr lang="en-CA" dirty="0" smtClean="0"/>
              <a:t>(2)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5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00" y="1381225"/>
            <a:ext cx="10913918" cy="5217459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/>
              <a:t>Summary of the impact of wideband operation on RF requirements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UE </a:t>
            </a:r>
            <a:r>
              <a:rPr lang="en-US" altLang="ko-KR" sz="1800" dirty="0"/>
              <a:t>RF requirements and UE behavior : not specified in TS38.101</a:t>
            </a:r>
            <a:endParaRPr lang="en-US" altLang="ko-KR" sz="14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400" dirty="0"/>
              <a:t>Single BWP </a:t>
            </a:r>
            <a:r>
              <a:rPr lang="en-US" altLang="ko-KR" sz="1400" dirty="0"/>
              <a:t>case: </a:t>
            </a:r>
            <a:r>
              <a:rPr lang="en-US" altLang="ko-KR" sz="1400" dirty="0"/>
              <a:t>single CC RF requirements apply with full CC BW allocation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400" dirty="0"/>
              <a:t>Multiple BWPs </a:t>
            </a:r>
            <a:r>
              <a:rPr lang="en-US" altLang="ko-KR" sz="1400" dirty="0" smtClean="0"/>
              <a:t>case </a:t>
            </a:r>
            <a:r>
              <a:rPr lang="en-US" altLang="ko-KR" sz="1400" dirty="0"/>
              <a:t>: intra-band CA RF requirements apply with full CC BW allocation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/>
              <a:t>BWP </a:t>
            </a:r>
            <a:r>
              <a:rPr lang="en-US" altLang="ko-KR" sz="1800" dirty="0" smtClean="0"/>
              <a:t>switching delay</a:t>
            </a:r>
            <a:r>
              <a:rPr lang="en-US" altLang="ko-KR" sz="1800" dirty="0"/>
              <a:t>: not specified in TS38.101 as a time mask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Different numerology in </a:t>
            </a:r>
            <a:r>
              <a:rPr lang="en-US" altLang="ko-KR" sz="1800" dirty="0"/>
              <a:t>each </a:t>
            </a:r>
            <a:r>
              <a:rPr lang="en-US" altLang="ko-KR" sz="1800" dirty="0" smtClean="0"/>
              <a:t>BWP for single CC </a:t>
            </a:r>
            <a:r>
              <a:rPr lang="en-US" altLang="ko-KR" sz="1800" dirty="0"/>
              <a:t>will be supported in </a:t>
            </a:r>
            <a:r>
              <a:rPr lang="en-US" altLang="ko-KR" sz="1800" dirty="0" smtClean="0"/>
              <a:t>rel-15 assuming single active BWP.</a:t>
            </a:r>
            <a:endParaRPr lang="en-US" altLang="ko-KR" sz="1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Agreements </a:t>
            </a:r>
            <a:r>
              <a:rPr lang="en-CA" dirty="0" smtClean="0"/>
              <a:t>(3)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779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500" y="1306448"/>
            <a:ext cx="10515600" cy="499275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3200" dirty="0"/>
              <a:t>The list of UE capabilities related to wideband operation will be finalized during RAN4 NR AH#4 based on agreements (1) through </a:t>
            </a:r>
            <a:r>
              <a:rPr lang="en-US" altLang="ko-KR" sz="3200" dirty="0" smtClean="0"/>
              <a:t>(3) </a:t>
            </a:r>
            <a:r>
              <a:rPr lang="en-US" altLang="ko-KR" sz="3200" dirty="0"/>
              <a:t>in this WF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25500" y="441325"/>
            <a:ext cx="10515600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Agreements </a:t>
            </a:r>
            <a:r>
              <a:rPr lang="en-CA" dirty="0" smtClean="0"/>
              <a:t>(4)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354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32152</TotalTime>
  <Words>606</Words>
  <Application>Microsoft Office PowerPoint</Application>
  <PresentationFormat>와이드스크린</PresentationFormat>
  <Paragraphs>106</Paragraphs>
  <Slides>8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Wingdings</vt:lpstr>
      <vt:lpstr>Office Theme</vt:lpstr>
      <vt:lpstr>WF on some clarification issues  for wideband operation</vt:lpstr>
      <vt:lpstr>Background (1)</vt:lpstr>
      <vt:lpstr>Figure 1: How to handle different numerologies in different BWP configurations (single CC case)</vt:lpstr>
      <vt:lpstr>Figure 2: How to handle different numerologies in different BWP configurations (multiple CC case)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255</cp:revision>
  <dcterms:created xsi:type="dcterms:W3CDTF">2017-05-16T04:27:47Z</dcterms:created>
  <dcterms:modified xsi:type="dcterms:W3CDTF">2017-12-01T18:05:35Z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2017-11-29 20:37:11Z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