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80" r:id="rId2"/>
    <p:sldId id="277" r:id="rId3"/>
    <p:sldId id="292" r:id="rId4"/>
    <p:sldId id="295" r:id="rId5"/>
    <p:sldId id="293" r:id="rId6"/>
    <p:sldId id="289" r:id="rId7"/>
    <p:sldId id="291" r:id="rId8"/>
    <p:sldId id="296" r:id="rId9"/>
    <p:sldId id="29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73" autoAdjust="0"/>
    <p:restoredTop sz="90157" autoAdjust="0"/>
  </p:normalViewPr>
  <p:slideViewPr>
    <p:cSldViewPr snapToGrid="0">
      <p:cViewPr varScale="1">
        <p:scale>
          <a:sx n="71" d="100"/>
          <a:sy n="71" d="100"/>
        </p:scale>
        <p:origin x="624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298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645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7623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419496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72329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587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12/1/2017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</a:t>
            </a:r>
            <a:r>
              <a:rPr lang="de-DE" sz="4800" dirty="0" smtClean="0"/>
              <a:t>FR2 REFSENS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Intel Corporation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R4-1714354</a:t>
            </a:r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53738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</a:t>
            </a:r>
            <a:r>
              <a:rPr lang="en-GB" b="1" dirty="0" smtClean="0"/>
              <a:t>WG4 Meeting #85</a:t>
            </a:r>
            <a:endParaRPr lang="en-GB" b="1" dirty="0"/>
          </a:p>
          <a:p>
            <a:r>
              <a:rPr lang="en-GB" b="1" dirty="0" smtClean="0"/>
              <a:t>Reno, Nevada, USA, November 27 – December 1, </a:t>
            </a:r>
            <a:r>
              <a:rPr lang="en-GB" b="1" dirty="0"/>
              <a:t>2017</a:t>
            </a:r>
          </a:p>
          <a:p>
            <a:r>
              <a:rPr lang="en-GB" b="1" dirty="0"/>
              <a:t>Agenda</a:t>
            </a:r>
            <a:r>
              <a:rPr lang="en-GB" b="1" dirty="0" smtClean="0"/>
              <a:t>: 9.4.4.1.2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RAN4 #85, FR2 REFSENS definition was discussed. Overall, there is agreement on using beam peak EIS for definition, but alignment on some parameters used in the sensitivity equation is needed</a:t>
            </a:r>
          </a:p>
          <a:p>
            <a:pPr lvl="1"/>
            <a:r>
              <a:rPr lang="en-US" dirty="0"/>
              <a:t>There was significant variation in the reported </a:t>
            </a:r>
            <a:r>
              <a:rPr lang="en-US" b="1" dirty="0"/>
              <a:t>diversity gain</a:t>
            </a:r>
            <a:r>
              <a:rPr lang="en-US" dirty="0"/>
              <a:t> </a:t>
            </a:r>
            <a:r>
              <a:rPr lang="en-US" dirty="0" smtClean="0"/>
              <a:t>values</a:t>
            </a:r>
          </a:p>
          <a:p>
            <a:pPr lvl="1"/>
            <a:r>
              <a:rPr lang="en-US" dirty="0" smtClean="0"/>
              <a:t>Using a table with greater granularity on loss terms included in the total </a:t>
            </a:r>
            <a:r>
              <a:rPr lang="en-US" b="1" dirty="0" smtClean="0"/>
              <a:t>Implementation Loss</a:t>
            </a:r>
            <a:r>
              <a:rPr lang="en-US" dirty="0" smtClean="0"/>
              <a:t> will help companies agree on a value</a:t>
            </a:r>
          </a:p>
          <a:p>
            <a:r>
              <a:rPr lang="en-US" dirty="0" smtClean="0"/>
              <a:t>A summary of reported values is presented, as well as options for choosing a beam peak EIS value</a:t>
            </a:r>
          </a:p>
          <a:p>
            <a:r>
              <a:rPr lang="en-US" dirty="0" smtClean="0"/>
              <a:t>How to test REFSENS using OTA was also discussed [1]. The approved document proposes choosing between three different approaches.</a:t>
            </a:r>
          </a:p>
          <a:p>
            <a:pPr lvl="1"/>
            <a:r>
              <a:rPr lang="en-US" dirty="0" smtClean="0"/>
              <a:t>Agreement on which approach to use is pending</a:t>
            </a:r>
          </a:p>
        </p:txBody>
      </p:sp>
    </p:spTree>
    <p:extLst>
      <p:ext uri="{BB962C8B-B14F-4D97-AF65-F5344CB8AC3E}">
        <p14:creationId xmlns:p14="http://schemas.microsoft.com/office/powerpoint/2010/main" val="194880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Way Forward – Work Plan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965978" y="1847341"/>
            <a:ext cx="10279781" cy="2020234"/>
          </a:xfrm>
        </p:spPr>
        <p:txBody>
          <a:bodyPr>
            <a:noAutofit/>
          </a:bodyPr>
          <a:lstStyle/>
          <a:p>
            <a:pPr algn="just"/>
            <a:r>
              <a:rPr lang="en-GB" sz="2400" dirty="0" smtClean="0"/>
              <a:t>Verify alignment on equation parameters for beam peak EIS calculation</a:t>
            </a:r>
          </a:p>
          <a:p>
            <a:pPr lvl="1" algn="just"/>
            <a:r>
              <a:rPr lang="en-GB" sz="2000" dirty="0" smtClean="0"/>
              <a:t>Use the table in slide 5 as guideline for accounted losses in </a:t>
            </a:r>
            <a:r>
              <a:rPr lang="en-GB" sz="2000" b="1" dirty="0" smtClean="0"/>
              <a:t>Implementation Loss </a:t>
            </a:r>
            <a:r>
              <a:rPr lang="en-GB" sz="2000" dirty="0" smtClean="0"/>
              <a:t>parameter</a:t>
            </a:r>
          </a:p>
          <a:p>
            <a:pPr algn="just"/>
            <a:r>
              <a:rPr lang="en-US" sz="2400" dirty="0" smtClean="0"/>
              <a:t>Companies </a:t>
            </a:r>
            <a:r>
              <a:rPr lang="en-US" sz="2400" dirty="0"/>
              <a:t>are encouraged to provide additional analysis </a:t>
            </a:r>
            <a:r>
              <a:rPr lang="en-US" sz="2400" dirty="0" smtClean="0"/>
              <a:t>to </a:t>
            </a:r>
            <a:r>
              <a:rPr lang="en-US" sz="2400" dirty="0"/>
              <a:t>finalize </a:t>
            </a:r>
            <a:r>
              <a:rPr lang="en-US" sz="2400" dirty="0" smtClean="0"/>
              <a:t>beam peak EIS definition </a:t>
            </a:r>
          </a:p>
          <a:p>
            <a:pPr algn="just"/>
            <a:r>
              <a:rPr lang="en-US" sz="2400" dirty="0" smtClean="0"/>
              <a:t>For </a:t>
            </a:r>
            <a:r>
              <a:rPr lang="en-US" sz="2400" dirty="0"/>
              <a:t>testability, discussion and agreement on an approach to take place during </a:t>
            </a:r>
            <a:r>
              <a:rPr lang="en-US" sz="2400" dirty="0">
                <a:solidFill>
                  <a:srgbClr val="FF0000"/>
                </a:solidFill>
              </a:rPr>
              <a:t>RAN4 AH #1801</a:t>
            </a:r>
            <a:r>
              <a:rPr lang="en-US" sz="2400" dirty="0"/>
              <a:t>. The three </a:t>
            </a:r>
            <a:r>
              <a:rPr lang="en-US" sz="2400" dirty="0" smtClean="0"/>
              <a:t>proposed approaches </a:t>
            </a:r>
            <a:r>
              <a:rPr lang="en-US" sz="2400" dirty="0"/>
              <a:t>are </a:t>
            </a:r>
            <a:r>
              <a:rPr lang="en-US" sz="2400" dirty="0" smtClean="0"/>
              <a:t>found in </a:t>
            </a:r>
            <a:r>
              <a:rPr lang="en-US" sz="2400" smtClean="0"/>
              <a:t>slide </a:t>
            </a:r>
            <a:r>
              <a:rPr lang="en-US" sz="2400" smtClean="0"/>
              <a:t>4</a:t>
            </a:r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66615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FF0000"/>
                </a:solidFill>
              </a:rPr>
              <a:t>Way Forward – Work </a:t>
            </a:r>
            <a:r>
              <a:rPr lang="en-US" dirty="0" smtClean="0">
                <a:solidFill>
                  <a:srgbClr val="FF0000"/>
                </a:solidFill>
              </a:rPr>
              <a:t>Plan (2)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037207"/>
              </p:ext>
            </p:extLst>
          </p:nvPr>
        </p:nvGraphicFramePr>
        <p:xfrm>
          <a:off x="1066800" y="1844584"/>
          <a:ext cx="9946341" cy="42521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7255"/>
                <a:gridCol w="1192477"/>
                <a:gridCol w="7886609"/>
              </a:tblGrid>
              <a:tr h="247104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b="1" dirty="0">
                          <a:effectLst/>
                        </a:rPr>
                        <a:t>Approach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b="1" dirty="0">
                          <a:effectLst/>
                        </a:rPr>
                        <a:t>Test Point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b="1" dirty="0">
                          <a:effectLst/>
                        </a:rPr>
                        <a:t>Procedure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824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b="1" dirty="0">
                          <a:effectLst/>
                        </a:rPr>
                        <a:t>1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dirty="0">
                          <a:effectLst/>
                        </a:rPr>
                        <a:t>(</a:t>
                      </a:r>
                      <a:r>
                        <a:rPr lang="en-GB" sz="1400" dirty="0" err="1">
                          <a:effectLst/>
                        </a:rPr>
                        <a:t>q</a:t>
                      </a:r>
                      <a:r>
                        <a:rPr lang="en-GB" sz="1400" baseline="-25000" dirty="0" err="1">
                          <a:effectLst/>
                        </a:rPr>
                        <a:t>peak,q</a:t>
                      </a:r>
                      <a:r>
                        <a:rPr lang="en-GB" sz="1400" dirty="0" err="1">
                          <a:effectLst/>
                        </a:rPr>
                        <a:t>,f</a:t>
                      </a:r>
                      <a:r>
                        <a:rPr lang="en-GB" sz="1400" baseline="-25000" dirty="0">
                          <a:effectLst/>
                        </a:rPr>
                        <a:t> </a:t>
                      </a:r>
                      <a:r>
                        <a:rPr lang="en-GB" sz="1400" baseline="-25000" dirty="0" err="1">
                          <a:effectLst/>
                        </a:rPr>
                        <a:t>peak,q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dirty="0">
                          <a:effectLst/>
                        </a:rPr>
                        <a:t>&amp;</a:t>
                      </a:r>
                      <a:endParaRPr lang="en-US" sz="1400" dirty="0">
                        <a:effectLst/>
                      </a:endParaRPr>
                    </a:p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dirty="0">
                          <a:effectLst/>
                        </a:rPr>
                        <a:t>(</a:t>
                      </a:r>
                      <a:r>
                        <a:rPr lang="en-GB" sz="1400" dirty="0" err="1">
                          <a:effectLst/>
                        </a:rPr>
                        <a:t>q</a:t>
                      </a:r>
                      <a:r>
                        <a:rPr lang="en-GB" sz="1400" baseline="-25000" dirty="0" err="1">
                          <a:effectLst/>
                        </a:rPr>
                        <a:t>peak,f</a:t>
                      </a:r>
                      <a:r>
                        <a:rPr lang="en-GB" sz="1400" dirty="0" err="1">
                          <a:effectLst/>
                        </a:rPr>
                        <a:t>,f</a:t>
                      </a:r>
                      <a:r>
                        <a:rPr lang="en-GB" sz="1400" baseline="-25000" dirty="0">
                          <a:effectLst/>
                        </a:rPr>
                        <a:t> </a:t>
                      </a:r>
                      <a:r>
                        <a:rPr lang="en-GB" sz="1400" baseline="-25000" dirty="0" err="1">
                          <a:effectLst/>
                        </a:rPr>
                        <a:t>peak,f</a:t>
                      </a:r>
                      <a:r>
                        <a:rPr lang="en-GB" sz="1400" dirty="0">
                          <a:effectLst/>
                        </a:rPr>
                        <a:t>)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Position the UE so that the peak gain for the q-polarization is formed towards the measurement antenna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Adjust the test signal power so that the power of the q-polarization at the centre of the quiet zone matches the REFSENS power level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Determine whether the throughput meets/exceeds the requirements for the specified reference measurement channel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Position the UE so that the peak gain for the f-polarization is formed towards the measurement antenna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Adjust the test signal power so that the power of the f-polarization at the centre of the quiet zone matches the REFSENS power level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Determine whether the throughput meets/exceeds the requirements for the specified reference measurement channel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Whether the REFSENS test case has passed with just one pass or two passes is TBD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585" marR="495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64008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b="1" dirty="0">
                          <a:effectLst/>
                        </a:rPr>
                        <a:t>2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dirty="0" err="1">
                          <a:effectLst/>
                        </a:rPr>
                        <a:t>q</a:t>
                      </a:r>
                      <a:r>
                        <a:rPr lang="en-GB" sz="1400" baseline="-25000" dirty="0" err="1">
                          <a:effectLst/>
                        </a:rPr>
                        <a:t>peak,i</a:t>
                      </a:r>
                      <a:r>
                        <a:rPr lang="en-GB" sz="1400" dirty="0" err="1">
                          <a:effectLst/>
                        </a:rPr>
                        <a:t>,f</a:t>
                      </a:r>
                      <a:r>
                        <a:rPr lang="en-GB" sz="1400" baseline="-25000" dirty="0" err="1">
                          <a:effectLst/>
                        </a:rPr>
                        <a:t>peak,i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 smtClean="0">
                          <a:effectLst/>
                        </a:rPr>
                        <a:t>Position </a:t>
                      </a:r>
                      <a:r>
                        <a:rPr lang="en-GB" sz="1150" dirty="0">
                          <a:effectLst/>
                        </a:rPr>
                        <a:t>the UE so that the peak gain for the strongest individual polarization is formed towards the measurement antenna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Adjust the test signal power so that the power at the centre of the quiet zone matches the REFSENS power level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Determine whether the throughput meets/exceeds the requirements for the specified reference measurement channel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585" marR="495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682496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b="1" dirty="0">
                          <a:effectLst/>
                        </a:rPr>
                        <a:t>3</a:t>
                      </a:r>
                      <a:endParaRPr lang="en-US" sz="1400" b="1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</a:pPr>
                      <a:r>
                        <a:rPr lang="en-GB" sz="1400" dirty="0" err="1">
                          <a:effectLst/>
                        </a:rPr>
                        <a:t>q</a:t>
                      </a:r>
                      <a:r>
                        <a:rPr lang="en-GB" sz="1400" baseline="-25000" dirty="0" err="1">
                          <a:effectLst/>
                        </a:rPr>
                        <a:t>peak,T</a:t>
                      </a:r>
                      <a:r>
                        <a:rPr lang="en-GB" sz="1400" dirty="0" err="1">
                          <a:effectLst/>
                        </a:rPr>
                        <a:t>,f</a:t>
                      </a:r>
                      <a:r>
                        <a:rPr lang="en-GB" sz="1400" baseline="-25000" dirty="0" err="1">
                          <a:effectLst/>
                        </a:rPr>
                        <a:t>peak,T</a:t>
                      </a:r>
                      <a:endParaRPr lang="en-US" sz="14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</a:endParaRPr>
                    </a:p>
                  </a:txBody>
                  <a:tcPr marL="49585" marR="495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Position the UE so that the peak gain for the q-polarization is formed towards the measurement antenna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Measure the </a:t>
                      </a:r>
                      <a:r>
                        <a:rPr lang="en-GB" sz="1150" dirty="0" err="1">
                          <a:effectLst/>
                        </a:rPr>
                        <a:t>EIS</a:t>
                      </a:r>
                      <a:r>
                        <a:rPr lang="en-GB" sz="1150" baseline="-25000" dirty="0" err="1">
                          <a:effectLst/>
                        </a:rPr>
                        <a:t>q</a:t>
                      </a:r>
                      <a:r>
                        <a:rPr lang="en-GB" sz="1150" dirty="0">
                          <a:effectLst/>
                        </a:rPr>
                        <a:t> for q-polarization, i.e., the power level for the q-polarization at which the throughput exceeds the requirements for the specified reference measurement channel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Position the UE so that the peak gain for the f-polarization is formed towards the measurement antenna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Measure the </a:t>
                      </a:r>
                      <a:r>
                        <a:rPr lang="en-GB" sz="1150" dirty="0" err="1">
                          <a:effectLst/>
                        </a:rPr>
                        <a:t>EIS</a:t>
                      </a:r>
                      <a:r>
                        <a:rPr lang="en-GB" sz="1150" baseline="-25000" dirty="0" err="1">
                          <a:effectLst/>
                        </a:rPr>
                        <a:t>f</a:t>
                      </a:r>
                      <a:r>
                        <a:rPr lang="en-GB" sz="1150" dirty="0">
                          <a:effectLst/>
                        </a:rPr>
                        <a:t> for f-polarization, i.e., the power level for the f-polarization at which the throughput exceeds the requirements for the specified reference measurement channel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Calculate the resulting EIS for the total component </a:t>
                      </a:r>
                      <a:br>
                        <a:rPr lang="en-GB" sz="1150" dirty="0">
                          <a:effectLst/>
                        </a:rPr>
                      </a:br>
                      <a:r>
                        <a:rPr lang="en-GB" sz="1150" dirty="0">
                          <a:effectLst/>
                        </a:rPr>
                        <a:t>EIS</a:t>
                      </a:r>
                      <a:r>
                        <a:rPr lang="en-GB" sz="1150" baseline="-25000" dirty="0">
                          <a:effectLst/>
                        </a:rPr>
                        <a:t>T</a:t>
                      </a:r>
                      <a:r>
                        <a:rPr lang="en-GB" sz="1150" dirty="0">
                          <a:effectLst/>
                        </a:rPr>
                        <a:t>=[1/</a:t>
                      </a:r>
                      <a:r>
                        <a:rPr lang="en-GB" sz="1150" dirty="0" err="1">
                          <a:effectLst/>
                        </a:rPr>
                        <a:t>EIS</a:t>
                      </a:r>
                      <a:r>
                        <a:rPr lang="en-GB" sz="1150" baseline="-25000" dirty="0" err="1">
                          <a:effectLst/>
                        </a:rPr>
                        <a:t>q</a:t>
                      </a:r>
                      <a:r>
                        <a:rPr lang="en-GB" sz="1150" dirty="0">
                          <a:effectLst/>
                        </a:rPr>
                        <a:t> +1/</a:t>
                      </a:r>
                      <a:r>
                        <a:rPr lang="en-GB" sz="1150" dirty="0" err="1">
                          <a:effectLst/>
                        </a:rPr>
                        <a:t>EIS</a:t>
                      </a:r>
                      <a:r>
                        <a:rPr lang="en-GB" sz="1150" baseline="-25000" dirty="0" err="1">
                          <a:effectLst/>
                        </a:rPr>
                        <a:t>f</a:t>
                      </a:r>
                      <a:r>
                        <a:rPr lang="en-GB" sz="1150" dirty="0">
                          <a:effectLst/>
                        </a:rPr>
                        <a:t>]</a:t>
                      </a:r>
                      <a:r>
                        <a:rPr lang="en-GB" sz="1150" baseline="30000" dirty="0">
                          <a:effectLst/>
                        </a:rPr>
                        <a:t>-1</a:t>
                      </a:r>
                      <a:endParaRPr lang="en-US" sz="1150" dirty="0">
                        <a:effectLst/>
                      </a:endParaRPr>
                    </a:p>
                    <a:p>
                      <a:pPr marL="342900" marR="0" lvl="0" indent="-3429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anose="020B0604020202020204" pitchFamily="34" charset="0"/>
                        <a:buChar char="-"/>
                        <a:tabLst>
                          <a:tab pos="269875" algn="l"/>
                        </a:tabLst>
                      </a:pPr>
                      <a:r>
                        <a:rPr lang="en-GB" sz="1150" dirty="0">
                          <a:effectLst/>
                        </a:rPr>
                        <a:t>Determine whether REFSENS meets/exceeds EIS</a:t>
                      </a:r>
                      <a:r>
                        <a:rPr lang="en-GB" sz="1150" baseline="-25000" dirty="0">
                          <a:effectLst/>
                        </a:rPr>
                        <a:t>T</a:t>
                      </a:r>
                      <a:r>
                        <a:rPr lang="en-GB" sz="1150" dirty="0">
                          <a:effectLst/>
                        </a:rPr>
                        <a:t> </a:t>
                      </a:r>
                      <a:endParaRPr lang="en-US" sz="115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49585" marR="495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56173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 Loss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403392"/>
              </p:ext>
            </p:extLst>
          </p:nvPr>
        </p:nvGraphicFramePr>
        <p:xfrm>
          <a:off x="1519518" y="2946563"/>
          <a:ext cx="8827640" cy="3238246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949759"/>
                <a:gridCol w="6877881"/>
              </a:tblGrid>
              <a:tr h="36576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effectLst/>
                        </a:rPr>
                        <a:t>Parameter</a:t>
                      </a:r>
                      <a:endParaRPr lang="en-U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</a:rPr>
                        <a:t>Comments</a:t>
                      </a:r>
                      <a:endParaRPr lang="en-US" sz="16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+mn-lt"/>
                        </a:rPr>
                        <a:t>Mismatch and transmission line loss</a:t>
                      </a:r>
                      <a:endParaRPr lang="en-US" sz="16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Array topology dependent, material dependent, transmission line design dependent; includes impact of load pull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effectLst/>
                          <a:latin typeface="+mn-lt"/>
                        </a:rPr>
                        <a:t>Beam forming loss (phase shifter</a:t>
                      </a:r>
                      <a:r>
                        <a:rPr lang="en-US" sz="1600" b="1" baseline="0" dirty="0" smtClean="0">
                          <a:effectLst/>
                          <a:latin typeface="+mn-lt"/>
                        </a:rPr>
                        <a:t> and amplitude error)</a:t>
                      </a:r>
                      <a:endParaRPr lang="en-US" sz="16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Phase shifter quantization and amplitude accuracy dependent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 smtClean="0">
                          <a:effectLst/>
                          <a:latin typeface="+mn-lt"/>
                        </a:rPr>
                        <a:t>Form factor integration</a:t>
                      </a:r>
                      <a:endParaRPr lang="en-US" sz="1600" b="1" dirty="0" smtClean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Losses due to integrating the antenna array within a form factor spanning a variety of potential placements and materials</a:t>
                      </a:r>
                      <a:endParaRPr lang="en-US" sz="16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i="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Combining overhead</a:t>
                      </a:r>
                      <a:endParaRPr lang="en-US" sz="1600" b="1" i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SNR reduction due to MRC combining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86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b="1" i="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Module/assembly variations</a:t>
                      </a:r>
                      <a:endParaRPr lang="en-US" sz="1600" b="1" i="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6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Includes fabrication tolerances, registration and alignment issues for the design, as well as any substrate irregularities</a:t>
                      </a:r>
                      <a:endParaRPr lang="en-US" sz="16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8"/>
          <p:cNvSpPr>
            <a:spLocks noGrp="1"/>
          </p:cNvSpPr>
          <p:nvPr>
            <p:ph idx="1"/>
          </p:nvPr>
        </p:nvSpPr>
        <p:spPr>
          <a:xfrm>
            <a:off x="869726" y="1702963"/>
            <a:ext cx="10279781" cy="202023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GB" sz="2400" dirty="0" smtClean="0"/>
              <a:t>The table below, provides details on the parameters included in the </a:t>
            </a:r>
            <a:r>
              <a:rPr lang="en-GB" sz="2400" b="1" dirty="0" smtClean="0"/>
              <a:t>Implementation Loss</a:t>
            </a:r>
            <a:r>
              <a:rPr lang="en-GB" sz="2400" dirty="0" smtClean="0"/>
              <a:t> term [4]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521104" y="2864110"/>
            <a:ext cx="88239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1691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685929" cy="1325563"/>
          </a:xfrm>
        </p:spPr>
        <p:txBody>
          <a:bodyPr>
            <a:normAutofit/>
          </a:bodyPr>
          <a:lstStyle/>
          <a:p>
            <a:r>
              <a:rPr lang="en-US" sz="4300" dirty="0" smtClean="0"/>
              <a:t>Summary of proposed EIS @ 28 GHz – </a:t>
            </a:r>
            <a:r>
              <a:rPr lang="en-US" sz="4300" dirty="0" err="1" smtClean="0"/>
              <a:t>Div</a:t>
            </a:r>
            <a:r>
              <a:rPr lang="en-US" sz="4300" dirty="0" smtClean="0"/>
              <a:t> G = 0</a:t>
            </a:r>
            <a:endParaRPr lang="en-US" sz="43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2821190"/>
              </p:ext>
            </p:extLst>
          </p:nvPr>
        </p:nvGraphicFramePr>
        <p:xfrm>
          <a:off x="1845259" y="2118196"/>
          <a:ext cx="8503920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8880"/>
                <a:gridCol w="1207008"/>
                <a:gridCol w="1207008"/>
                <a:gridCol w="1207008"/>
                <a:gridCol w="1207008"/>
                <a:gridCol w="1207008"/>
              </a:tblGrid>
              <a:tr h="27432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Intel [5]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LGE [5]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Huawei [6]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MediaTek [2]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Qualcomm [7]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kTB/Hz [dBm]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10log(Rx BW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76.77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Effective realized antenna array gain [dB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] 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8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8.7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Diversity Gain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SNR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-1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NF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10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Total Implementation Loss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9.6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8.5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6.7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4.6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Form factor de-sense (FFD)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+mn-lt"/>
                        </a:rPr>
                        <a:t>-</a:t>
                      </a:r>
                      <a:endParaRPr lang="en-US" sz="140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Sensitivity EIS [dBm]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-</a:t>
                      </a:r>
                      <a:r>
                        <a:rPr lang="en-US" sz="1400" b="1" dirty="0" smtClean="0">
                          <a:effectLst/>
                          <a:latin typeface="+mn-lt"/>
                        </a:rPr>
                        <a:t>85.41 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</a:rPr>
                        <a:t>-89.73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-90.01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-89.31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-92.11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4314320" y="2049956"/>
            <a:ext cx="6035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855689" y="4773710"/>
            <a:ext cx="63507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aseline="30000" dirty="0"/>
              <a:t>1</a:t>
            </a:r>
            <a:r>
              <a:rPr lang="en-US" sz="1600" dirty="0" smtClean="0"/>
              <a:t> Effective realized antenna array gain </a:t>
            </a:r>
            <a:r>
              <a:rPr lang="en-GB" sz="1600" dirty="0"/>
              <a:t>includes realized array gain + roll-off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622429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5"/>
            <a:ext cx="10803341" cy="1325563"/>
          </a:xfrm>
        </p:spPr>
        <p:txBody>
          <a:bodyPr>
            <a:normAutofit/>
          </a:bodyPr>
          <a:lstStyle/>
          <a:p>
            <a:r>
              <a:rPr lang="en-US" sz="4300" dirty="0" smtClean="0"/>
              <a:t>Summary of proposed EIS @ 39 GHz – </a:t>
            </a:r>
            <a:r>
              <a:rPr lang="en-US" sz="4300" dirty="0" err="1" smtClean="0"/>
              <a:t>Div</a:t>
            </a:r>
            <a:r>
              <a:rPr lang="en-US" sz="4300" dirty="0" smtClean="0"/>
              <a:t> G = 0</a:t>
            </a:r>
            <a:endParaRPr lang="en-US" sz="43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0544117"/>
              </p:ext>
            </p:extLst>
          </p:nvPr>
        </p:nvGraphicFramePr>
        <p:xfrm>
          <a:off x="1845259" y="2118196"/>
          <a:ext cx="8503920" cy="25603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68880"/>
                <a:gridCol w="1207008"/>
                <a:gridCol w="1207008"/>
                <a:gridCol w="1207008"/>
                <a:gridCol w="1207008"/>
                <a:gridCol w="1207008"/>
              </a:tblGrid>
              <a:tr h="274320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</a:pP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Intel [5]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LGE [5]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Huawei [6]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MediaTek [2]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Qualcomm [7]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kTB/Hz [dBm]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-174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10log(Rx BW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)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76.77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76.99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Effective realized antenna array gain [dB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] </a:t>
                      </a:r>
                      <a:r>
                        <a:rPr lang="en-US" sz="1400" baseline="30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7.5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8.5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10.4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Diversity Gain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0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SNR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NF 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11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11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10.5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11.6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Total Implementation Loss </a:t>
                      </a: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[dB]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10.9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</a:rPr>
                        <a:t>9.5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7.7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5.0</a:t>
                      </a:r>
                      <a:endParaRPr lang="en-US" sz="1400" b="1" dirty="0">
                        <a:solidFill>
                          <a:srgbClr val="FF0000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Form factor de-sense (FFD)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Sensitivity EIS [dBm]</a:t>
                      </a:r>
                      <a:endParaRPr lang="en-US" sz="1400" dirty="0">
                        <a:solidFill>
                          <a:schemeClr val="tx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+mn-lt"/>
                        </a:rPr>
                        <a:t>-</a:t>
                      </a:r>
                      <a:r>
                        <a:rPr lang="en-US" sz="1400" b="1" dirty="0" smtClean="0">
                          <a:effectLst/>
                          <a:latin typeface="+mn-lt"/>
                        </a:rPr>
                        <a:t>82.61 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</a:rPr>
                        <a:t>-86.73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-87.01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-88.31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-91.81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cxnSp>
        <p:nvCxnSpPr>
          <p:cNvPr id="7" name="Straight Connector 6"/>
          <p:cNvCxnSpPr/>
          <p:nvPr/>
        </p:nvCxnSpPr>
        <p:spPr>
          <a:xfrm>
            <a:off x="4314320" y="2049956"/>
            <a:ext cx="60350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1855689" y="4773710"/>
            <a:ext cx="63507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aseline="30000" dirty="0"/>
              <a:t>1</a:t>
            </a:r>
            <a:r>
              <a:rPr lang="en-US" sz="1600" dirty="0" smtClean="0"/>
              <a:t> Effective realized antenna array gain </a:t>
            </a:r>
            <a:r>
              <a:rPr lang="en-GB" sz="1600" dirty="0"/>
              <a:t>includes realized array gain + roll-off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225279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28 GHz, the beam peak EIS range is [-92.1 to -85.4] dBm</a:t>
            </a:r>
          </a:p>
          <a:p>
            <a:r>
              <a:rPr lang="en-US" dirty="0"/>
              <a:t>For </a:t>
            </a:r>
            <a:r>
              <a:rPr lang="en-US" dirty="0" smtClean="0"/>
              <a:t>39 </a:t>
            </a:r>
            <a:r>
              <a:rPr lang="en-US" dirty="0"/>
              <a:t>GHz, the beam peak EIS range is </a:t>
            </a:r>
            <a:r>
              <a:rPr lang="en-US" dirty="0" smtClean="0"/>
              <a:t>[-91.8 </a:t>
            </a:r>
            <a:r>
              <a:rPr lang="en-US" dirty="0"/>
              <a:t>to -</a:t>
            </a:r>
            <a:r>
              <a:rPr lang="en-US" dirty="0" smtClean="0"/>
              <a:t>82.6] dBm</a:t>
            </a:r>
          </a:p>
          <a:p>
            <a:r>
              <a:rPr lang="en-US" dirty="0" smtClean="0"/>
              <a:t>Companies </a:t>
            </a:r>
            <a:r>
              <a:rPr lang="en-US" dirty="0"/>
              <a:t>are encouraged to provide additional analysis to finalize beam peak EIS definition </a:t>
            </a:r>
            <a:r>
              <a:rPr lang="en-US" dirty="0" smtClean="0"/>
              <a:t>for both bands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16810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References</a:t>
            </a:r>
            <a:endParaRPr lang="en-US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662486"/>
              </p:ext>
            </p:extLst>
          </p:nvPr>
        </p:nvGraphicFramePr>
        <p:xfrm>
          <a:off x="1121998" y="1838402"/>
          <a:ext cx="9959988" cy="205740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365606"/>
                <a:gridCol w="1132764"/>
                <a:gridCol w="3459590"/>
                <a:gridCol w="5002028"/>
              </a:tblGrid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#</a:t>
                      </a:r>
                      <a:endParaRPr lang="en-US" sz="1400" b="1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 smtClean="0">
                          <a:effectLst/>
                        </a:rPr>
                        <a:t>Tdoc</a:t>
                      </a:r>
                      <a:endParaRPr lang="en-US" sz="1400" b="1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Title</a:t>
                      </a:r>
                      <a:endParaRPr lang="en-US" sz="1400" b="1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</a:rPr>
                        <a:t>Source</a:t>
                      </a:r>
                      <a:endParaRPr lang="en-US" sz="1400" b="1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[1]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R4-1713678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On Testing REFSENS using OTA for FR2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Rohde &amp; Schwarz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[2]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R4-1712935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NR FR2 UE REFSENS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MediaTek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[3]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R4-1713696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Array</a:t>
                      </a:r>
                      <a:r>
                        <a:rPr lang="en-US" sz="1400" baseline="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antenna receiver characteristics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</a:rPr>
                        <a:t>Sony, Ericsson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4572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[4]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R4-1712319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UE power class for FR2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Intel, Apple, OPPO, Samsung, LGE, Xiaomi, MediaTek, Motorola, Huawei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[5]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R4-1712321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REFSENS for FR2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Intel,</a:t>
                      </a:r>
                      <a:r>
                        <a:rPr lang="en-US" sz="1400" baseline="0" dirty="0" smtClean="0">
                          <a:effectLst/>
                        </a:rPr>
                        <a:t> Apple, LGE, OPPO, Xiaomi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[6]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R4-1712924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mmWave</a:t>
                      </a:r>
                      <a:r>
                        <a:rPr lang="en-US" sz="1400" baseline="0" dirty="0" smtClean="0">
                          <a:effectLst/>
                        </a:rPr>
                        <a:t> smartphone EIS results update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Huawei, HiSilicon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2860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[7]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R4-1714031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mmW UE Sensitivity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Qualcomm</a:t>
                      </a:r>
                      <a:endParaRPr lang="en-US" sz="1400" dirty="0">
                        <a:effectLst/>
                        <a:latin typeface="+mn-lt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881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22391</TotalTime>
  <Words>1092</Words>
  <Application>Microsoft Office PowerPoint</Application>
  <PresentationFormat>Widescreen</PresentationFormat>
  <Paragraphs>226</Paragraphs>
  <Slides>9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MS PGothic</vt:lpstr>
      <vt:lpstr>SimSun</vt:lpstr>
      <vt:lpstr>Arial</vt:lpstr>
      <vt:lpstr>Calibri</vt:lpstr>
      <vt:lpstr>Calibri Light</vt:lpstr>
      <vt:lpstr>Intel Clear</vt:lpstr>
      <vt:lpstr>Times New Roman</vt:lpstr>
      <vt:lpstr>Office Theme</vt:lpstr>
      <vt:lpstr>WF on FR2 REFSENS</vt:lpstr>
      <vt:lpstr>Background</vt:lpstr>
      <vt:lpstr>Way Forward – Work Plan</vt:lpstr>
      <vt:lpstr>Way Forward – Work Plan (2)</vt:lpstr>
      <vt:lpstr>Implementation Loss</vt:lpstr>
      <vt:lpstr>Summary of proposed EIS @ 28 GHz – Div G = 0</vt:lpstr>
      <vt:lpstr>Summary of proposed EIS @ 39 GHz – Div G = 0</vt:lpstr>
      <vt:lpstr>Proposal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Vera Lopez, Aida L</cp:lastModifiedBy>
  <cp:revision>490</cp:revision>
  <dcterms:created xsi:type="dcterms:W3CDTF">2017-05-16T04:27:47Z</dcterms:created>
  <dcterms:modified xsi:type="dcterms:W3CDTF">2017-12-02T00:42:26Z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6bd48086-dee8-488e-8462-ca57077ee532</vt:lpwstr>
  </property>
  <property fmtid="{D5CDD505-2E9C-101B-9397-08002B2CF9AE}" pid="3" name="CTP_TimeStamp">
    <vt:lpwstr>2017-12-02 00:42:09Z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</Properties>
</file>