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6" r:id="rId4"/>
    <p:sldId id="270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8" autoAdjust="0"/>
    <p:restoredTop sz="94660"/>
  </p:normalViewPr>
  <p:slideViewPr>
    <p:cSldViewPr>
      <p:cViewPr varScale="1">
        <p:scale>
          <a:sx n="116" d="100"/>
          <a:sy n="116" d="100"/>
        </p:scale>
        <p:origin x="-4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11/30/17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on</a:t>
            </a:r>
            <a:r>
              <a:rPr lang="ja-JP" altLang="en-US" dirty="0"/>
              <a:t> </a:t>
            </a:r>
            <a:r>
              <a:rPr lang="en-US" altLang="ja-JP" dirty="0" smtClean="0"/>
              <a:t>single UL transmission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8064896" cy="1656184"/>
          </a:xfrm>
        </p:spPr>
        <p:txBody>
          <a:bodyPr>
            <a:noAutofit/>
          </a:bodyPr>
          <a:lstStyle/>
          <a:p>
            <a:r>
              <a:rPr kumimoji="1" lang="en-US" altLang="ja-JP" sz="2800" dirty="0" smtClean="0"/>
              <a:t>Apple, Nokia</a:t>
            </a:r>
            <a:r>
              <a:rPr lang="en-US" altLang="ja-JP" sz="2800" dirty="0"/>
              <a:t>, </a:t>
            </a:r>
            <a:r>
              <a:rPr lang="en-US" altLang="ja-JP" sz="2800" dirty="0" smtClean="0"/>
              <a:t>Vodafone, </a:t>
            </a:r>
            <a:r>
              <a:rPr lang="en-US" altLang="ja-JP" sz="2800" dirty="0"/>
              <a:t>OPPO</a:t>
            </a:r>
            <a:r>
              <a:rPr lang="en-US" altLang="ja-JP" sz="2800" dirty="0" smtClean="0"/>
              <a:t>,</a:t>
            </a:r>
            <a:r>
              <a:rPr lang="en-US" altLang="ja-JP" sz="2800" dirty="0"/>
              <a:t> </a:t>
            </a:r>
            <a:r>
              <a:rPr lang="en-US" altLang="ja-JP" sz="2800" dirty="0" err="1"/>
              <a:t>Xiaomi</a:t>
            </a:r>
            <a:r>
              <a:rPr lang="en-US" altLang="ja-JP" sz="2800" dirty="0" smtClean="0"/>
              <a:t>, China Unicom, Sprint, </a:t>
            </a:r>
            <a:r>
              <a:rPr lang="en-US" altLang="ja-JP" sz="2800" dirty="0"/>
              <a:t>vivo, </a:t>
            </a:r>
            <a:r>
              <a:rPr kumimoji="1" lang="en-US" altLang="ja-JP" sz="2800" dirty="0" smtClean="0"/>
              <a:t>AT&amp;T, Verizon, ZTE, Qualcomm, China Telecom, </a:t>
            </a:r>
            <a:r>
              <a:rPr kumimoji="1" lang="en-US" altLang="ja-JP" sz="2800" dirty="0" err="1" smtClean="0"/>
              <a:t>SoftBank</a:t>
            </a:r>
            <a:r>
              <a:rPr kumimoji="1" lang="en-US" altLang="ja-JP" sz="2800" dirty="0" smtClean="0"/>
              <a:t>, Orange,</a:t>
            </a:r>
            <a:r>
              <a:rPr lang="en-US" altLang="ja-JP" sz="2800" dirty="0" smtClean="0"/>
              <a:t> </a:t>
            </a:r>
            <a:r>
              <a:rPr lang="en-US" altLang="ja-JP" sz="2800" smtClean="0"/>
              <a:t>NTT DoCoMo, KT</a:t>
            </a:r>
            <a:endParaRPr kumimoji="1" lang="ja-JP" altLang="en-US" sz="2800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435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000" dirty="0"/>
              <a:t>3GPP TSG RAN </a:t>
            </a:r>
            <a:r>
              <a:rPr lang="en-US" altLang="ja-JP" sz="2000" dirty="0" smtClean="0"/>
              <a:t>WG4 NR</a:t>
            </a:r>
          </a:p>
          <a:p>
            <a:r>
              <a:rPr lang="en-US" altLang="ja-JP" sz="2000" dirty="0" smtClean="0"/>
              <a:t>Reno, USA, </a:t>
            </a:r>
            <a:r>
              <a:rPr lang="en-US" altLang="ja-JP" sz="2000" dirty="0"/>
              <a:t>27th – 30th </a:t>
            </a:r>
            <a:r>
              <a:rPr lang="en-US" altLang="ja-JP" sz="2000" dirty="0" smtClean="0"/>
              <a:t>Nov 2017</a:t>
            </a:r>
            <a:endParaRPr lang="en-US" altLang="ja-JP" sz="2000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93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R4</a:t>
            </a:r>
            <a:r>
              <a:rPr kumimoji="1" lang="en-US" altLang="ja-JP" sz="2400" dirty="0" smtClean="0"/>
              <a:t>-1714356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Background: RAN4 84b agreements (R4-1711618)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Formula:</a:t>
            </a:r>
          </a:p>
          <a:p>
            <a:pPr lvl="1"/>
            <a:r>
              <a:rPr lang="en-US" altLang="zh-CN" sz="2000" dirty="0"/>
              <a:t>Interference bandwidth: IBW = |a| x CBW1 + |b| x CBW2</a:t>
            </a:r>
          </a:p>
          <a:p>
            <a:pPr lvl="2"/>
            <a:r>
              <a:rPr lang="en-US" altLang="zh-CN" sz="1800" dirty="0"/>
              <a:t>|a| + |b| = 2 (or 3)</a:t>
            </a:r>
          </a:p>
          <a:p>
            <a:pPr lvl="2"/>
            <a:r>
              <a:rPr lang="en-US" altLang="zh-CN" sz="1800" dirty="0"/>
              <a:t>CBW1 and CBW2 are UL channels</a:t>
            </a:r>
            <a:endParaRPr lang="en-US" altLang="zh-CN" sz="1800" b="1" u="sng" strike="sngStrike" dirty="0"/>
          </a:p>
          <a:p>
            <a:pPr lvl="1"/>
            <a:r>
              <a:rPr lang="en-US" altLang="zh-CN" sz="2000" dirty="0"/>
              <a:t>Center frequency of IBW:  </a:t>
            </a:r>
            <a:r>
              <a:rPr lang="en-US" altLang="zh-CN" sz="2000" dirty="0" err="1"/>
              <a:t>f</a:t>
            </a:r>
            <a:r>
              <a:rPr lang="en-US" altLang="zh-CN" sz="1600" dirty="0" err="1"/>
              <a:t>IBW</a:t>
            </a:r>
            <a:r>
              <a:rPr lang="en-US" altLang="zh-CN" sz="2000" dirty="0"/>
              <a:t> = a x f1 + b x f2</a:t>
            </a:r>
          </a:p>
          <a:p>
            <a:pPr lvl="2"/>
            <a:r>
              <a:rPr lang="en-US" altLang="zh-CN" sz="1800" dirty="0"/>
              <a:t>f1 and f2 are center frequency of each UL channel </a:t>
            </a:r>
            <a:endParaRPr lang="en-US" altLang="zh-CN" sz="1800" dirty="0">
              <a:solidFill>
                <a:srgbClr val="FF0000"/>
              </a:solidFill>
            </a:endParaRPr>
          </a:p>
          <a:p>
            <a:pPr lvl="1"/>
            <a:r>
              <a:rPr lang="en-US" altLang="zh-CN" sz="2000" dirty="0"/>
              <a:t>The range of IMD 2 (or 3):  [</a:t>
            </a:r>
            <a:r>
              <a:rPr lang="en-US" altLang="zh-CN" sz="2000" dirty="0" err="1"/>
              <a:t>f</a:t>
            </a:r>
            <a:r>
              <a:rPr lang="en-US" altLang="zh-CN" sz="1600" dirty="0" err="1"/>
              <a:t>IBW</a:t>
            </a:r>
            <a:r>
              <a:rPr lang="en-US" altLang="zh-CN" sz="2000" dirty="0"/>
              <a:t> – IBW/2, </a:t>
            </a:r>
            <a:r>
              <a:rPr lang="en-US" altLang="zh-CN" sz="2000" dirty="0" err="1"/>
              <a:t>f</a:t>
            </a:r>
            <a:r>
              <a:rPr lang="en-US" altLang="zh-CN" sz="1600" dirty="0" err="1"/>
              <a:t>IBW</a:t>
            </a:r>
            <a:r>
              <a:rPr lang="en-US" altLang="zh-CN" sz="2000" dirty="0"/>
              <a:t> + IBW/2]</a:t>
            </a:r>
          </a:p>
          <a:p>
            <a:r>
              <a:rPr lang="en-US" altLang="zh-CN" sz="2400" dirty="0"/>
              <a:t>RAN4 shall discuss the definition of UL and DL channels  in the next meeting</a:t>
            </a:r>
          </a:p>
          <a:p>
            <a:pPr lvl="1"/>
            <a:r>
              <a:rPr lang="en-US" altLang="zh-CN" sz="2000" dirty="0"/>
              <a:t>Alt.1. spectrum holdings of a operator in a band</a:t>
            </a:r>
          </a:p>
          <a:p>
            <a:pPr lvl="1"/>
            <a:r>
              <a:rPr lang="en-US" altLang="zh-CN" sz="2000" dirty="0"/>
              <a:t>Alt.2. aggregated UE channel bandwidth configured by the network</a:t>
            </a:r>
          </a:p>
          <a:p>
            <a:pPr lvl="1"/>
            <a:r>
              <a:rPr lang="en-US" altLang="zh-CN" sz="2000" dirty="0"/>
              <a:t>Alt.3. transmission bandwidth</a:t>
            </a:r>
          </a:p>
        </p:txBody>
      </p:sp>
    </p:spTree>
    <p:extLst>
      <p:ext uri="{BB962C8B-B14F-4D97-AF65-F5344CB8AC3E}">
        <p14:creationId xmlns:p14="http://schemas.microsoft.com/office/powerpoint/2010/main" val="1503919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328592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Alt</a:t>
            </a:r>
            <a:r>
              <a:rPr lang="en-US" altLang="ja-JP" sz="2400" dirty="0" smtClean="0"/>
              <a:t>.3 </a:t>
            </a:r>
            <a:r>
              <a:rPr lang="en-US" altLang="ja-JP" sz="2400" dirty="0" smtClean="0"/>
              <a:t>is </a:t>
            </a:r>
            <a:r>
              <a:rPr lang="en-US" altLang="ja-JP" sz="2400" dirty="0"/>
              <a:t>used in UL and DL channels definition </a:t>
            </a:r>
            <a:r>
              <a:rPr lang="en-US" altLang="ja-JP" sz="2400" dirty="0" smtClean="0"/>
              <a:t>input to the formula in </a:t>
            </a:r>
            <a:r>
              <a:rPr lang="en-US" altLang="ja-JP" sz="2400" dirty="0"/>
              <a:t>R4-1711618 </a:t>
            </a:r>
            <a:endParaRPr lang="en-US" altLang="ja-JP" sz="2400" dirty="0" smtClean="0"/>
          </a:p>
          <a:p>
            <a:pPr lvl="1"/>
            <a:r>
              <a:rPr lang="en-US" altLang="ja-JP" sz="2000" dirty="0" smtClean="0"/>
              <a:t>Both Case 1 and Case 2 </a:t>
            </a:r>
            <a:r>
              <a:rPr lang="en-US" altLang="ja-JP" sz="2000" dirty="0" smtClean="0"/>
              <a:t>operation and corresponding HARQ timing </a:t>
            </a:r>
            <a:r>
              <a:rPr lang="en-US" altLang="ja-JP" sz="2000" dirty="0" smtClean="0"/>
              <a:t>(as agreed in RAN1 agreement) shall be </a:t>
            </a:r>
            <a:r>
              <a:rPr lang="en-US" altLang="ja-JP" sz="2000" dirty="0" smtClean="0"/>
              <a:t>supported</a:t>
            </a:r>
            <a:endParaRPr lang="en-US" altLang="ja-JP" sz="2000" dirty="0" smtClean="0"/>
          </a:p>
          <a:p>
            <a:pPr lvl="1"/>
            <a:r>
              <a:rPr lang="en-US" altLang="ja-JP" sz="2000" dirty="0" smtClean="0"/>
              <a:t>Case 1 operation is semi-statically configured by the RRC reconfiguration</a:t>
            </a:r>
            <a:endParaRPr lang="en-US" altLang="ja-JP" sz="2000" dirty="0" smtClean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IMD impact to LTE secondary component carriers will not be considered</a:t>
            </a:r>
            <a:r>
              <a:rPr lang="en-US" altLang="ja-JP" sz="2400" dirty="0" smtClean="0"/>
              <a:t>.</a:t>
            </a:r>
          </a:p>
          <a:p>
            <a:pPr marL="0" indent="0">
              <a:buNone/>
            </a:pPr>
            <a:endParaRPr lang="en-US" altLang="ja-JP" sz="2400" dirty="0" smtClean="0"/>
          </a:p>
          <a:p>
            <a:pPr marL="0" indent="0">
              <a:buNone/>
            </a:pPr>
            <a:endParaRPr lang="en-US" altLang="ja-JP" sz="2400" dirty="0"/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NOTE: Case 1 and Case 2 operations are fully defined on the next slide.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3985678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Annex: Case 1 and Case 2 Definitions from RAN1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7504" y="1844824"/>
            <a:ext cx="8892480" cy="4401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When </a:t>
            </a:r>
            <a:r>
              <a:rPr lang="en-US" sz="1400" dirty="0"/>
              <a:t>the UE is configured with multiple UL carriers on different frequencies (where there is at least one LTE carrier and at least one NR carrier of a different carrier frequency), but the UE operates on only one of the carriers at a given time among a pair of LTE and NR carriers</a:t>
            </a:r>
          </a:p>
          <a:p>
            <a:endParaRPr lang="en-US" sz="1400" dirty="0"/>
          </a:p>
          <a:p>
            <a:r>
              <a:rPr lang="en-US" sz="1400" dirty="0"/>
              <a:t>–      For LTE carrier, UE can be configured with</a:t>
            </a:r>
          </a:p>
          <a:p>
            <a:endParaRPr lang="en-US" sz="1400" dirty="0"/>
          </a:p>
          <a:p>
            <a:pPr lvl="1"/>
            <a:r>
              <a:rPr lang="en-US" sz="1400" dirty="0"/>
              <a:t>•       Case 1: DL-reference UL/DL configuration defined for LTE-FDD-</a:t>
            </a:r>
            <a:r>
              <a:rPr lang="en-US" sz="1400" dirty="0" err="1"/>
              <a:t>SCell</a:t>
            </a:r>
            <a:r>
              <a:rPr lang="en-US" sz="1400" dirty="0"/>
              <a:t> in LTE-TDD-FDD CA with LTE-TDD-</a:t>
            </a:r>
            <a:r>
              <a:rPr lang="en-US" sz="1400" dirty="0" err="1"/>
              <a:t>PCell</a:t>
            </a:r>
            <a:endParaRPr lang="en-US" sz="1400" dirty="0"/>
          </a:p>
          <a:p>
            <a:pPr lvl="1"/>
            <a:endParaRPr lang="en-US" sz="1400" dirty="0"/>
          </a:p>
          <a:p>
            <a:pPr lvl="2"/>
            <a:r>
              <a:rPr lang="en-US" sz="1400" dirty="0"/>
              <a:t>–      For scheduling/HARQ timing of LTE FDD carrier, DL-reference UL/DL configuration defined for LTE-FDD-</a:t>
            </a:r>
            <a:r>
              <a:rPr lang="en-US" sz="1400" dirty="0" err="1"/>
              <a:t>SCell</a:t>
            </a:r>
            <a:r>
              <a:rPr lang="en-US" sz="1400" dirty="0"/>
              <a:t> in LTE-TDD-FDD CA with LTE-TDD-</a:t>
            </a:r>
            <a:r>
              <a:rPr lang="en-US" sz="1400" dirty="0" err="1"/>
              <a:t>PCell</a:t>
            </a:r>
            <a:r>
              <a:rPr lang="en-US" sz="1400" dirty="0"/>
              <a:t> is applied</a:t>
            </a:r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–      UE is allowed to transmit NR UL signals at least in the </a:t>
            </a:r>
            <a:r>
              <a:rPr lang="en-US" sz="1400" dirty="0" err="1"/>
              <a:t>subframe</a:t>
            </a:r>
            <a:r>
              <a:rPr lang="en-US" sz="1400" dirty="0"/>
              <a:t>(s) where LTE UL transmission is not allowed according to the DL-reference UL/DL configuration</a:t>
            </a:r>
          </a:p>
          <a:p>
            <a:pPr lvl="2"/>
            <a:endParaRPr lang="en-US" sz="1400" dirty="0"/>
          </a:p>
          <a:p>
            <a:pPr lvl="2"/>
            <a:r>
              <a:rPr lang="en-US" sz="1400" dirty="0"/>
              <a:t>–      FFS whether or not a UE-specific </a:t>
            </a:r>
            <a:r>
              <a:rPr lang="en-US" sz="1400" dirty="0" err="1"/>
              <a:t>subframe</a:t>
            </a:r>
            <a:r>
              <a:rPr lang="en-US" sz="1400" dirty="0"/>
              <a:t> offset for the DL-reference UL/DL configuration can be configured considering system resource utilization and potential spec impact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•       Case 2: Release 15 LTE-FDD HARQ timing</a:t>
            </a:r>
          </a:p>
          <a:p>
            <a:pPr lvl="1"/>
            <a:endParaRPr lang="en-US" sz="1400" dirty="0"/>
          </a:p>
          <a:p>
            <a:pPr lvl="2"/>
            <a:r>
              <a:rPr lang="en-US" sz="1400" dirty="0"/>
              <a:t>–      No impact on LTE RAN1 </a:t>
            </a:r>
            <a:r>
              <a:rPr lang="en-US" sz="1400" dirty="0" smtClean="0"/>
              <a:t>specifications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95176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2918</TotalTime>
  <Words>510</Words>
  <Application>Microsoft Macintosh PowerPoint</Application>
  <PresentationFormat>On-screen Show (4:3)</PresentationFormat>
  <Paragraphs>43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Way forward on single UL transmission</vt:lpstr>
      <vt:lpstr>Background: RAN4 84b agreements (R4-1711618) </vt:lpstr>
      <vt:lpstr>Proposal</vt:lpstr>
      <vt:lpstr>Annex: Case 1 and Case 2 Definitions from RAN1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Dawei Zhang</cp:lastModifiedBy>
  <cp:revision>175</cp:revision>
  <dcterms:created xsi:type="dcterms:W3CDTF">2016-04-11T23:33:51Z</dcterms:created>
  <dcterms:modified xsi:type="dcterms:W3CDTF">2017-12-01T18:05:07Z</dcterms:modified>
</cp:coreProperties>
</file>