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12"/>
  </p:notesMasterIdLst>
  <p:sldIdLst>
    <p:sldId id="280" r:id="rId3"/>
    <p:sldId id="287" r:id="rId4"/>
    <p:sldId id="295" r:id="rId5"/>
    <p:sldId id="296" r:id="rId6"/>
    <p:sldId id="288" r:id="rId7"/>
    <p:sldId id="297" r:id="rId8"/>
    <p:sldId id="289" r:id="rId9"/>
    <p:sldId id="290" r:id="rId10"/>
    <p:sldId id="29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51" autoAdjust="0"/>
    <p:restoredTop sz="90158" autoAdjust="0"/>
  </p:normalViewPr>
  <p:slideViewPr>
    <p:cSldViewPr snapToGrid="0">
      <p:cViewPr varScale="1">
        <p:scale>
          <a:sx n="119" d="100"/>
          <a:sy n="119" d="100"/>
        </p:scale>
        <p:origin x="-96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09859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517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8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9524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9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spherical coverage in FR2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Apple, LGE, Intel, </a:t>
            </a:r>
            <a:r>
              <a:rPr lang="en-US" sz="2800" dirty="0" err="1" smtClean="0"/>
              <a:t>Oppo</a:t>
            </a:r>
            <a:r>
              <a:rPr lang="en-US" sz="2800" dirty="0" smtClean="0"/>
              <a:t>, Xiaomi, </a:t>
            </a:r>
            <a:r>
              <a:rPr lang="en-US" sz="2800" dirty="0" smtClean="0"/>
              <a:t>Vivo,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…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R4-1714355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5373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#85</a:t>
            </a:r>
          </a:p>
          <a:p>
            <a:r>
              <a:rPr lang="en-GB" b="1" dirty="0"/>
              <a:t>Reno, Nevada, USA, November 27 – December 1, 2017</a:t>
            </a:r>
          </a:p>
          <a:p>
            <a:r>
              <a:rPr lang="en-GB" b="1" dirty="0"/>
              <a:t>Agenda: 9.4.3.1.3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A </a:t>
            </a:r>
            <a:r>
              <a:rPr lang="en-US" altLang="ko-KR" dirty="0"/>
              <a:t>WF on power </a:t>
            </a:r>
            <a:r>
              <a:rPr lang="en-US" altLang="ko-KR" dirty="0" smtClean="0"/>
              <a:t>class was agreed in </a:t>
            </a:r>
            <a:r>
              <a:rPr lang="en-US" altLang="ko-KR" dirty="0"/>
              <a:t>RAN4#84B [11</a:t>
            </a:r>
            <a:r>
              <a:rPr lang="en-US" altLang="ko-KR" dirty="0" smtClean="0"/>
              <a:t>]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UE </a:t>
            </a:r>
            <a:r>
              <a:rPr lang="en-US" altLang="ko-KR" dirty="0"/>
              <a:t>vendors </a:t>
            </a:r>
            <a:r>
              <a:rPr lang="en-US" altLang="ko-KR" dirty="0" smtClean="0"/>
              <a:t>have expressed </a:t>
            </a:r>
            <a:r>
              <a:rPr lang="en-US" altLang="ko-KR" dirty="0"/>
              <a:t>concern about the ideal assumptions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In </a:t>
            </a:r>
            <a:r>
              <a:rPr lang="en-US" altLang="ko-KR" dirty="0"/>
              <a:t>RAN4#85, the vendors </a:t>
            </a:r>
            <a:r>
              <a:rPr lang="en-US" altLang="ko-KR" dirty="0" smtClean="0"/>
              <a:t>have exchanged simulation </a:t>
            </a:r>
            <a:r>
              <a:rPr lang="en-US" altLang="ko-KR" dirty="0"/>
              <a:t>results with </a:t>
            </a:r>
            <a:r>
              <a:rPr lang="en-US" altLang="ko-KR" dirty="0" smtClean="0"/>
              <a:t>practical assumptions and have proposed harmonization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RAN4 discussed the difficulty of reaching agreements in RAN4#85 </a:t>
            </a:r>
          </a:p>
          <a:p>
            <a:endParaRPr lang="en-US" altLang="ko-KR" dirty="0"/>
          </a:p>
          <a:p>
            <a:r>
              <a:rPr lang="en-US" altLang="ko-KR" dirty="0" smtClean="0"/>
              <a:t>The work plan is revised for the spherical coverage requirement to meet the Rel-15 time frame </a:t>
            </a:r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Background – Work plan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604523"/>
            <a:ext cx="11247550" cy="4282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Network simulations are required to analyze performance impact and understand tradeoff of spherical coverage</a:t>
            </a:r>
          </a:p>
          <a:p>
            <a:pPr lvl="1"/>
            <a:r>
              <a:rPr lang="en-US" altLang="ko-KR" dirty="0" smtClean="0"/>
              <a:t>TR 38.803 does not explicitly address spherical coverage impact/requirement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 smtClean="0"/>
              <a:t>Network simulation should incorporate realistic assumptions on network architecture and UE constraints</a:t>
            </a:r>
          </a:p>
          <a:p>
            <a:pPr lvl="1"/>
            <a:r>
              <a:rPr lang="en-US" altLang="ko-KR" dirty="0" smtClean="0"/>
              <a:t>Modeling must be reasonably aligned between companies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Background – Network performance analysis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342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prstClr val="black"/>
                </a:solidFill>
              </a:rPr>
              <a:t>Work </a:t>
            </a:r>
            <a:r>
              <a:rPr lang="en-US" altLang="ko-KR" dirty="0">
                <a:solidFill>
                  <a:prstClr val="black"/>
                </a:solidFill>
              </a:rPr>
              <a:t>plan for spherical coverage has been agreed in RAN4#85 as follows</a:t>
            </a:r>
            <a:r>
              <a:rPr lang="en-US" altLang="ko-KR" dirty="0" smtClean="0">
                <a:solidFill>
                  <a:prstClr val="black"/>
                </a:solidFill>
              </a:rPr>
              <a:t>:</a:t>
            </a:r>
          </a:p>
          <a:p>
            <a:pPr lvl="1"/>
            <a:endParaRPr lang="en-US" altLang="ko-KR" dirty="0" smtClean="0">
              <a:solidFill>
                <a:srgbClr val="FF0000"/>
              </a:solidFill>
            </a:endParaRPr>
          </a:p>
          <a:p>
            <a:pPr lvl="1"/>
            <a:r>
              <a:rPr lang="en-US" altLang="ko-KR" b="1" dirty="0" smtClean="0">
                <a:solidFill>
                  <a:srgbClr val="FF0000"/>
                </a:solidFill>
              </a:rPr>
              <a:t>Initiate offline and email discussion (after RAN4#85) on the use cases and model assumptions </a:t>
            </a:r>
            <a:r>
              <a:rPr lang="en-US" altLang="ko-KR" b="1" dirty="0">
                <a:solidFill>
                  <a:srgbClr val="FF0000"/>
                </a:solidFill>
              </a:rPr>
              <a:t>for NW performance </a:t>
            </a:r>
            <a:r>
              <a:rPr lang="en-US" altLang="ko-KR" b="1" dirty="0" smtClean="0">
                <a:solidFill>
                  <a:srgbClr val="FF0000"/>
                </a:solidFill>
              </a:rPr>
              <a:t>analysis</a:t>
            </a:r>
            <a:endParaRPr lang="en-US" altLang="ko-KR" b="1" dirty="0">
              <a:solidFill>
                <a:srgbClr val="FF0000"/>
              </a:solidFill>
            </a:endParaRPr>
          </a:p>
          <a:p>
            <a:pPr lvl="1"/>
            <a:r>
              <a:rPr lang="en-US" altLang="ko-KR" dirty="0" smtClean="0">
                <a:solidFill>
                  <a:prstClr val="black"/>
                </a:solidFill>
              </a:rPr>
              <a:t>RAN4 NR AH #4 (January ’18)</a:t>
            </a:r>
          </a:p>
          <a:p>
            <a:pPr lvl="2"/>
            <a:r>
              <a:rPr lang="en-US" altLang="ko-KR" dirty="0" smtClean="0">
                <a:solidFill>
                  <a:prstClr val="black"/>
                </a:solidFill>
              </a:rPr>
              <a:t>Initial </a:t>
            </a:r>
            <a:r>
              <a:rPr lang="en-US" altLang="ko-KR" dirty="0" smtClean="0"/>
              <a:t>discussion </a:t>
            </a:r>
            <a:r>
              <a:rPr lang="en-US" altLang="ko-KR" dirty="0"/>
              <a:t>of simulation results </a:t>
            </a:r>
            <a:r>
              <a:rPr lang="en-US" altLang="ko-KR" dirty="0" smtClean="0"/>
              <a:t>(Both EIRP </a:t>
            </a:r>
            <a:r>
              <a:rPr lang="en-US" altLang="ko-KR" dirty="0"/>
              <a:t>CDF </a:t>
            </a:r>
            <a:r>
              <a:rPr lang="en-US" altLang="ko-KR" dirty="0" smtClean="0"/>
              <a:t>and Network</a:t>
            </a:r>
            <a:r>
              <a:rPr lang="en-US" altLang="ko-KR" dirty="0"/>
              <a:t>) based on the harmonized </a:t>
            </a:r>
            <a:r>
              <a:rPr lang="en-US" altLang="ko-KR" dirty="0" smtClean="0"/>
              <a:t>assumptions </a:t>
            </a:r>
            <a:r>
              <a:rPr lang="en-US" altLang="ko-KR" dirty="0"/>
              <a:t>in </a:t>
            </a:r>
            <a:r>
              <a:rPr lang="en-US" altLang="ko-KR" dirty="0" smtClean="0"/>
              <a:t>this way forward.</a:t>
            </a:r>
            <a:endParaRPr lang="en-US" altLang="ko-KR" dirty="0"/>
          </a:p>
          <a:p>
            <a:pPr lvl="2"/>
            <a:r>
              <a:rPr lang="en-US" altLang="ko-KR" dirty="0" smtClean="0"/>
              <a:t>Propose harmonized NW model assumptions and update based on preliminary analysis. </a:t>
            </a:r>
            <a:endParaRPr lang="en-US" altLang="ko-KR" dirty="0"/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RAN4 #86 (February ’18)</a:t>
            </a:r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Deadline to submit the </a:t>
            </a:r>
            <a:r>
              <a:rPr lang="en-US" altLang="ko-KR" dirty="0" smtClean="0">
                <a:solidFill>
                  <a:srgbClr val="FF0000"/>
                </a:solidFill>
              </a:rPr>
              <a:t>EIRP CDF simulation </a:t>
            </a:r>
            <a:r>
              <a:rPr lang="en-US" altLang="ko-KR" dirty="0">
                <a:solidFill>
                  <a:srgbClr val="FF0000"/>
                </a:solidFill>
              </a:rPr>
              <a:t>results based on the </a:t>
            </a:r>
            <a:r>
              <a:rPr lang="en-US" altLang="ko-KR" dirty="0" smtClean="0">
                <a:solidFill>
                  <a:srgbClr val="FF0000"/>
                </a:solidFill>
              </a:rPr>
              <a:t>harmonized assumptions.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r>
              <a:rPr lang="en-US" altLang="ko-KR" dirty="0" smtClean="0">
                <a:solidFill>
                  <a:srgbClr val="FF0000"/>
                </a:solidFill>
              </a:rPr>
              <a:t>Target </a:t>
            </a:r>
            <a:r>
              <a:rPr lang="en-US" altLang="ko-KR" dirty="0">
                <a:solidFill>
                  <a:srgbClr val="FF0000"/>
                </a:solidFill>
              </a:rPr>
              <a:t>preliminary </a:t>
            </a:r>
            <a:r>
              <a:rPr lang="en-US" altLang="ko-KR" dirty="0" smtClean="0">
                <a:solidFill>
                  <a:srgbClr val="FF0000"/>
                </a:solidFill>
              </a:rPr>
              <a:t>EIRP CDF spherical requirement, based </a:t>
            </a:r>
            <a:r>
              <a:rPr lang="en-US" altLang="ko-KR" dirty="0">
                <a:solidFill>
                  <a:srgbClr val="FF0000"/>
                </a:solidFill>
              </a:rPr>
              <a:t>on the </a:t>
            </a:r>
            <a:r>
              <a:rPr lang="en-US" altLang="ko-KR" dirty="0" smtClean="0">
                <a:solidFill>
                  <a:srgbClr val="FF0000"/>
                </a:solidFill>
              </a:rPr>
              <a:t>simulation outcomes.  </a:t>
            </a:r>
            <a:endParaRPr lang="en-US" altLang="ko-KR" dirty="0" smtClean="0">
              <a:solidFill>
                <a:prstClr val="black"/>
              </a:solidFill>
            </a:endParaRP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Continue to improve the NW simulation accuracy reflecting </a:t>
            </a:r>
            <a:r>
              <a:rPr lang="en-US" altLang="ko-KR" dirty="0" smtClean="0">
                <a:solidFill>
                  <a:prstClr val="black"/>
                </a:solidFill>
              </a:rPr>
              <a:t>initial </a:t>
            </a:r>
            <a:r>
              <a:rPr lang="en-US" altLang="ko-KR" dirty="0">
                <a:solidFill>
                  <a:prstClr val="black"/>
                </a:solidFill>
              </a:rPr>
              <a:t>EIRP CDF </a:t>
            </a:r>
            <a:r>
              <a:rPr lang="en-US" altLang="ko-KR" dirty="0" smtClean="0">
                <a:solidFill>
                  <a:prstClr val="black"/>
                </a:solidFill>
              </a:rPr>
              <a:t>requirement (from AH #4)</a:t>
            </a:r>
            <a:endParaRPr lang="en-US" altLang="ko-KR" dirty="0">
              <a:solidFill>
                <a:prstClr val="black"/>
              </a:solidFill>
            </a:endParaRPr>
          </a:p>
          <a:p>
            <a:pPr lvl="2"/>
            <a:r>
              <a:rPr lang="en-US" altLang="ko-KR" dirty="0" smtClean="0">
                <a:solidFill>
                  <a:prstClr val="black"/>
                </a:solidFill>
              </a:rPr>
              <a:t>Initial </a:t>
            </a:r>
            <a:r>
              <a:rPr lang="en-US" altLang="ko-KR" dirty="0">
                <a:solidFill>
                  <a:prstClr val="black"/>
                </a:solidFill>
              </a:rPr>
              <a:t>discussion of measurement results for prototype </a:t>
            </a:r>
            <a:r>
              <a:rPr lang="en-US" altLang="ko-KR" dirty="0" smtClean="0">
                <a:solidFill>
                  <a:prstClr val="black"/>
                </a:solidFill>
              </a:rPr>
              <a:t>devices</a:t>
            </a:r>
          </a:p>
          <a:p>
            <a:pPr lvl="1"/>
            <a:r>
              <a:rPr lang="en-US" altLang="ko-KR" dirty="0" smtClean="0">
                <a:solidFill>
                  <a:prstClr val="black"/>
                </a:solidFill>
              </a:rPr>
              <a:t>RAN4 </a:t>
            </a:r>
            <a:r>
              <a:rPr lang="en-US" altLang="ko-KR" dirty="0">
                <a:solidFill>
                  <a:prstClr val="black"/>
                </a:solidFill>
              </a:rPr>
              <a:t>#86bis (April ’18</a:t>
            </a:r>
            <a:r>
              <a:rPr lang="en-US" altLang="ko-KR" dirty="0" smtClean="0">
                <a:solidFill>
                  <a:prstClr val="black"/>
                </a:solidFill>
              </a:rPr>
              <a:t>)</a:t>
            </a: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Continue to improve the NW simulation </a:t>
            </a:r>
            <a:r>
              <a:rPr lang="en-US" altLang="ko-KR" dirty="0" smtClean="0">
                <a:solidFill>
                  <a:prstClr val="black"/>
                </a:solidFill>
              </a:rPr>
              <a:t>accuracy reflecting preliminary EIRP CDF requirement (#86)</a:t>
            </a:r>
          </a:p>
          <a:p>
            <a:pPr lvl="2"/>
            <a:r>
              <a:rPr lang="en-US" altLang="ko-KR" dirty="0" smtClean="0">
                <a:solidFill>
                  <a:prstClr val="black"/>
                </a:solidFill>
              </a:rPr>
              <a:t>Continue </a:t>
            </a:r>
            <a:r>
              <a:rPr lang="en-US" altLang="ko-KR" dirty="0">
                <a:solidFill>
                  <a:prstClr val="black"/>
                </a:solidFill>
              </a:rPr>
              <a:t>to improve the </a:t>
            </a:r>
            <a:r>
              <a:rPr lang="en-US" altLang="ko-KR" dirty="0" smtClean="0">
                <a:solidFill>
                  <a:prstClr val="black"/>
                </a:solidFill>
              </a:rPr>
              <a:t>prototype measurement effort and compare to preliminary EIRP CDF simulation</a:t>
            </a:r>
            <a:endParaRPr lang="en-US" altLang="ko-KR" dirty="0">
              <a:solidFill>
                <a:prstClr val="black"/>
              </a:solidFill>
            </a:endParaRP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RAN4 #87 (May ’18</a:t>
            </a:r>
            <a:r>
              <a:rPr lang="en-US" altLang="ko-KR" dirty="0" smtClean="0">
                <a:solidFill>
                  <a:prstClr val="black"/>
                </a:solidFill>
              </a:rPr>
              <a:t>)</a:t>
            </a:r>
            <a:endParaRPr lang="en-US" altLang="ko-KR" dirty="0">
              <a:solidFill>
                <a:prstClr val="black"/>
              </a:solidFill>
            </a:endParaRPr>
          </a:p>
          <a:p>
            <a:pPr lvl="2"/>
            <a:r>
              <a:rPr lang="en-US" altLang="ko-KR" dirty="0" smtClean="0"/>
              <a:t>Finalize </a:t>
            </a:r>
            <a:r>
              <a:rPr lang="en-US" altLang="ko-KR" dirty="0"/>
              <a:t>the spherical coverage requirement </a:t>
            </a:r>
            <a:r>
              <a:rPr lang="en-US" altLang="ko-KR" dirty="0" smtClean="0"/>
              <a:t>for handheld UEs based </a:t>
            </a:r>
            <a:r>
              <a:rPr lang="en-US" altLang="ko-KR" dirty="0"/>
              <a:t>on the contributions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WF </a:t>
            </a:r>
            <a:r>
              <a:rPr lang="en-US" dirty="0">
                <a:solidFill>
                  <a:prstClr val="black"/>
                </a:solidFill>
              </a:rPr>
              <a:t>(1) – Work plan</a:t>
            </a:r>
          </a:p>
        </p:txBody>
      </p:sp>
    </p:spTree>
    <p:extLst>
      <p:ext uri="{BB962C8B-B14F-4D97-AF65-F5344CB8AC3E}">
        <p14:creationId xmlns:p14="http://schemas.microsoft.com/office/powerpoint/2010/main" val="3267981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442"/>
            <a:ext cx="10515600" cy="746702"/>
          </a:xfrm>
        </p:spPr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(2) – Assumptions for EIRP CDF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225" y="1342800"/>
            <a:ext cx="11247550" cy="5400000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Assumptions for RAN4 NR-AH#4 has been agreed in RAN4#85 based on inputs as noted in Appendix in this WF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UE vendors are encouraged to submit their contribution that shall include all </a:t>
            </a:r>
            <a:r>
              <a:rPr lang="en-US" sz="2000" dirty="0" smtClean="0">
                <a:solidFill>
                  <a:srgbClr val="0000FF"/>
                </a:solidFill>
              </a:rPr>
              <a:t>six assumptions </a:t>
            </a:r>
            <a:r>
              <a:rPr lang="en-US" sz="2000" dirty="0">
                <a:solidFill>
                  <a:srgbClr val="0000FF"/>
                </a:solidFill>
              </a:rPr>
              <a:t>as below   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778410"/>
              </p:ext>
            </p:extLst>
          </p:nvPr>
        </p:nvGraphicFramePr>
        <p:xfrm>
          <a:off x="254003" y="2732715"/>
          <a:ext cx="11747498" cy="3688080"/>
        </p:xfrm>
        <a:graphic>
          <a:graphicData uri="http://schemas.openxmlformats.org/drawingml/2006/table">
            <a:tbl>
              <a:tblPr/>
              <a:tblGrid>
                <a:gridCol w="27787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00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63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0888"/>
                <a:gridCol w="1050888"/>
                <a:gridCol w="105088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08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0888">
                  <a:extLst>
                    <a:ext uri="{9D8B030D-6E8A-4147-A177-3AD203B41FA5}">
                      <a16:colId xmlns="" xmlns:a16="http://schemas.microsoft.com/office/drawing/2014/main" val="2194675228"/>
                    </a:ext>
                  </a:extLst>
                </a:gridCol>
                <a:gridCol w="192784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0038"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Assumptions1</a:t>
                      </a:r>
                      <a:endParaRPr lang="en-US" sz="11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Assumptions2</a:t>
                      </a:r>
                      <a:endParaRPr lang="en-US" sz="11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0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257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# of antenna in an </a:t>
                      </a:r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antenna </a:t>
                      </a:r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module/set</a:t>
                      </a:r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1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</a:t>
                      </a:r>
                      <a:r>
                        <a:rPr lang="en-US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of patches, # of dipoles, 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sz="11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0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module/set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 altLang="ko-KR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Finite </a:t>
                      </a:r>
                      <a:r>
                        <a:rPr lang="en-US" altLang="zh-TW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UV</a:t>
                      </a:r>
                      <a:r>
                        <a:rPr lang="zh-TW" alt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test points</a:t>
                      </a:r>
                      <a:endParaRPr lang="en-US" sz="11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Finite test point shall be the baseline</a:t>
                      </a:r>
                      <a:endParaRPr lang="ko-KR" alt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Beam phase shifter controller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Finite beam shall be the baseline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Antenna type (patch, dipole, or both)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altLang="ko-KR" sz="11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ko-KR" alt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00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</a:t>
                      </a:r>
                      <a:r>
                        <a:rPr lang="en-US" sz="11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 module/set</a:t>
                      </a:r>
                      <a:r>
                        <a:rPr lang="zh-TW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location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</a:t>
                      </a:r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Bottom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</a:t>
                      </a:r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Bottom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Left &amp; Top &amp; Bottom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Left &amp; Top &amp; Bottom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00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00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Legacy</a:t>
                      </a:r>
                      <a:r>
                        <a:rPr lang="en-US" altLang="ko-KR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antenna performance degradation by mutual coupling w/ NR antenna or vice versa.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00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Device size </a:t>
                      </a:r>
                      <a:r>
                        <a:rPr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100" b="1" i="0" u="none" strike="noStrike" kern="1200" dirty="0" err="1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WxHxD</a:t>
                      </a:r>
                      <a:r>
                        <a:rPr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100" b="1" i="0" u="none" strike="noStrike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cm3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This is for information</a:t>
                      </a:r>
                      <a:endParaRPr lang="ko-KR" alt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00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panel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1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952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77495" y="2227320"/>
            <a:ext cx="5192473" cy="2565083"/>
            <a:chOff x="3698978" y="1874520"/>
            <a:chExt cx="5192473" cy="2565083"/>
          </a:xfrm>
        </p:grpSpPr>
        <p:grpSp>
          <p:nvGrpSpPr>
            <p:cNvPr id="5" name="Group 4"/>
            <p:cNvGrpSpPr/>
            <p:nvPr/>
          </p:nvGrpSpPr>
          <p:grpSpPr>
            <a:xfrm>
              <a:off x="3698978" y="1874520"/>
              <a:ext cx="5109742" cy="2565083"/>
              <a:chOff x="3698978" y="1950720"/>
              <a:chExt cx="5109742" cy="2565083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3992880" y="1950720"/>
                <a:ext cx="4815840" cy="5943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3992880" y="2545080"/>
                <a:ext cx="4815840" cy="322183"/>
              </a:xfrm>
              <a:prstGeom prst="rect">
                <a:avLst/>
              </a:prstGeom>
              <a:noFill/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chemeClr val="accent1">
                        <a:lumMod val="50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3992880" y="2880360"/>
                <a:ext cx="4815840" cy="137160"/>
              </a:xfrm>
              <a:prstGeom prst="rect">
                <a:avLst/>
              </a:prstGeom>
              <a:solidFill>
                <a:srgbClr val="FF9900"/>
              </a:solidFill>
              <a:ln>
                <a:solidFill>
                  <a:srgbClr val="FF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4000272" y="3032760"/>
                <a:ext cx="4808447" cy="36576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872457" y="3413760"/>
                <a:ext cx="457200" cy="137160"/>
              </a:xfrm>
              <a:prstGeom prst="rect">
                <a:avLst/>
              </a:prstGeom>
              <a:solidFill>
                <a:srgbClr val="FF9900"/>
              </a:solidFill>
              <a:ln>
                <a:solidFill>
                  <a:srgbClr val="FF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008120" y="3566160"/>
                <a:ext cx="4800600" cy="624840"/>
              </a:xfrm>
              <a:prstGeom prst="rect">
                <a:avLst/>
              </a:prstGeom>
              <a:noFill/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chemeClr val="accent1">
                        <a:lumMod val="50000"/>
                      </a:schemeClr>
                    </a:solidFill>
                  </a:ln>
                  <a:noFill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3712029" y="1980312"/>
                <a:ext cx="292608" cy="251548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4008120" y="4206240"/>
                <a:ext cx="4800600" cy="289560"/>
              </a:xfrm>
              <a:prstGeom prst="rect">
                <a:avLst/>
              </a:prstGeom>
              <a:solidFill>
                <a:srgbClr val="FFF2CC"/>
              </a:solidFill>
              <a:ln>
                <a:solidFill>
                  <a:srgbClr val="FFF2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664937" y="3413760"/>
                <a:ext cx="457200" cy="137160"/>
              </a:xfrm>
              <a:prstGeom prst="rect">
                <a:avLst/>
              </a:prstGeom>
              <a:solidFill>
                <a:srgbClr val="FF9900"/>
              </a:solidFill>
              <a:ln>
                <a:solidFill>
                  <a:srgbClr val="FF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6564097" y="3413760"/>
                <a:ext cx="457200" cy="137160"/>
              </a:xfrm>
              <a:prstGeom prst="rect">
                <a:avLst/>
              </a:prstGeom>
              <a:solidFill>
                <a:srgbClr val="FF9900"/>
              </a:solidFill>
              <a:ln>
                <a:solidFill>
                  <a:srgbClr val="FF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7371817" y="3413760"/>
                <a:ext cx="457200" cy="137160"/>
              </a:xfrm>
              <a:prstGeom prst="rect">
                <a:avLst/>
              </a:prstGeom>
              <a:solidFill>
                <a:srgbClr val="FF9900"/>
              </a:solidFill>
              <a:ln>
                <a:solidFill>
                  <a:srgbClr val="FF99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4099560" y="2562582"/>
                <a:ext cx="29413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Gap 1, </a:t>
                </a:r>
                <a:r>
                  <a:rPr lang="en-US" sz="1400" b="1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H</a:t>
                </a:r>
                <a:r>
                  <a:rPr lang="en-US" sz="1400" b="1" baseline="-250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2</a:t>
                </a:r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 mm</a:t>
                </a:r>
                <a:endParaRPr lang="en-US" sz="1400" dirty="0">
                  <a:ea typeface="Intel Clear" panose="020B0604020203020204" pitchFamily="34" charset="0"/>
                  <a:cs typeface="Intel Clear" panose="020B060402020302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099560" y="3010544"/>
                <a:ext cx="29413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Antenna substrate, </a:t>
                </a:r>
                <a:r>
                  <a:rPr lang="en-US" sz="1400" b="1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H</a:t>
                </a:r>
                <a:r>
                  <a:rPr lang="en-US" sz="1400" b="1" baseline="-250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4</a:t>
                </a:r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 mm</a:t>
                </a:r>
                <a:endParaRPr lang="en-US" sz="1400" dirty="0">
                  <a:ea typeface="Intel Clear" panose="020B0604020203020204" pitchFamily="34" charset="0"/>
                  <a:cs typeface="Intel Clear" panose="020B0604020203020204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4872451" y="3329742"/>
                <a:ext cx="29652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Patch antennas, </a:t>
                </a:r>
                <a:r>
                  <a:rPr lang="en-US" sz="1400" b="1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H</a:t>
                </a:r>
                <a:r>
                  <a:rPr lang="en-US" sz="1400" b="1" baseline="-250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5</a:t>
                </a:r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 </a:t>
                </a:r>
                <a:r>
                  <a:rPr lang="el-GR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μ</a:t>
                </a:r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m</a:t>
                </a:r>
                <a:endParaRPr lang="en-US" sz="1400" dirty="0">
                  <a:ea typeface="Intel Clear" panose="020B0604020203020204" pitchFamily="34" charset="0"/>
                  <a:cs typeface="Intel Clear" panose="020B0604020203020204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4099560" y="3766066"/>
                <a:ext cx="29413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Gap 2, </a:t>
                </a:r>
                <a:r>
                  <a:rPr lang="en-US" sz="1400" b="1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H</a:t>
                </a:r>
                <a:r>
                  <a:rPr lang="en-US" sz="1400" b="1" baseline="-250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6</a:t>
                </a:r>
                <a:r>
                  <a:rPr lang="en-US" sz="1400" baseline="-250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 </a:t>
                </a:r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 mm</a:t>
                </a:r>
                <a:endParaRPr lang="en-US" sz="1400" dirty="0">
                  <a:ea typeface="Intel Clear" panose="020B0604020203020204" pitchFamily="34" charset="0"/>
                  <a:cs typeface="Intel Clear" panose="020B0604020203020204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 rot="16200000">
                <a:off x="2584671" y="3065027"/>
                <a:ext cx="2545082" cy="3164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Edge Material 1, </a:t>
                </a:r>
                <a:r>
                  <a:rPr lang="en-US" sz="1400" b="1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W</a:t>
                </a:r>
                <a:r>
                  <a:rPr lang="en-US" sz="1400" b="1" baseline="-250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1</a:t>
                </a:r>
                <a:r>
                  <a:rPr lang="en-US" sz="1400" baseline="-250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  </a:t>
                </a:r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mm</a:t>
                </a:r>
                <a:endParaRPr lang="en-US" sz="1400" dirty="0">
                  <a:ea typeface="Intel Clear" panose="020B0604020203020204" pitchFamily="34" charset="0"/>
                  <a:cs typeface="Intel Clear" panose="020B0604020203020204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084320" y="2050435"/>
                <a:ext cx="29413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Display, </a:t>
                </a:r>
                <a:r>
                  <a:rPr lang="en-US" sz="1400" b="1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H</a:t>
                </a:r>
                <a:r>
                  <a:rPr lang="en-US" sz="1400" b="1" baseline="-250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1</a:t>
                </a:r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 mm</a:t>
                </a:r>
                <a:endParaRPr lang="en-US" sz="1400" dirty="0">
                  <a:ea typeface="Intel Clear" panose="020B0604020203020204" pitchFamily="34" charset="0"/>
                  <a:cs typeface="Intel Clear" panose="020B0604020203020204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4099560" y="4208026"/>
                <a:ext cx="29413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Edge material 4, </a:t>
                </a:r>
                <a:r>
                  <a:rPr lang="en-US" sz="1400" b="1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H</a:t>
                </a:r>
                <a:r>
                  <a:rPr lang="en-US" sz="1400" b="1" baseline="-250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7</a:t>
                </a:r>
                <a:r>
                  <a:rPr lang="en-US" sz="1400" baseline="-250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  </a:t>
                </a:r>
                <a:r>
                  <a:rPr lang="en-US" sz="1400" dirty="0" smtClean="0">
                    <a:ea typeface="Intel Clear" panose="020B0604020203020204" pitchFamily="34" charset="0"/>
                    <a:cs typeface="Intel Clear" panose="020B0604020203020204" pitchFamily="34" charset="0"/>
                  </a:rPr>
                  <a:t>mm</a:t>
                </a:r>
                <a:endParaRPr lang="en-US" sz="1400" dirty="0">
                  <a:ea typeface="Intel Clear" panose="020B0604020203020204" pitchFamily="34" charset="0"/>
                  <a:cs typeface="Intel Clear" panose="020B0604020203020204" pitchFamily="34" charset="0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4182291" y="2725532"/>
              <a:ext cx="47091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Ground plane,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H</a:t>
              </a:r>
              <a:r>
                <a:rPr lang="en-US" sz="1400" b="1" baseline="-25000" dirty="0">
                  <a:ea typeface="Intel Clear" panose="020B0604020203020204" pitchFamily="34" charset="0"/>
                  <a:cs typeface="Intel Clear" panose="020B0604020203020204" pitchFamily="34" charset="0"/>
                </a:rPr>
                <a:t>3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</a:t>
              </a:r>
              <a:r>
                <a:rPr lang="el-GR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μ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m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32799" y="4957581"/>
            <a:ext cx="52685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400" dirty="0" smtClean="0"/>
              <a:t>Distances from antennas to any material (</a:t>
            </a:r>
            <a:r>
              <a:rPr lang="en-US" sz="1400" b="1" dirty="0" smtClean="0"/>
              <a:t>d</a:t>
            </a:r>
            <a:r>
              <a:rPr lang="en-US" sz="1400" b="1" baseline="-25000" dirty="0" smtClean="0"/>
              <a:t>1</a:t>
            </a:r>
            <a:r>
              <a:rPr lang="en-US" sz="1400" b="1" dirty="0" smtClean="0"/>
              <a:t> and d</a:t>
            </a:r>
            <a:r>
              <a:rPr lang="en-US" sz="1400" b="1" baseline="-25000" dirty="0" smtClean="0"/>
              <a:t>2</a:t>
            </a:r>
            <a:r>
              <a:rPr lang="en-US" sz="1400" dirty="0" smtClean="0"/>
              <a:t>) must be carefully noted, specially those in the direction of radiation (H</a:t>
            </a:r>
            <a:r>
              <a:rPr lang="en-US" sz="1400" baseline="-25000" dirty="0" smtClean="0"/>
              <a:t>6</a:t>
            </a:r>
            <a:r>
              <a:rPr lang="en-US" sz="1400" dirty="0" smtClean="0"/>
              <a:t>)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400" dirty="0" smtClean="0"/>
              <a:t>Properties needed for simulation are: dielectric constant </a:t>
            </a:r>
            <a:r>
              <a:rPr lang="en-US" sz="1600" b="1" dirty="0" smtClean="0"/>
              <a:t>ɛ</a:t>
            </a:r>
            <a:r>
              <a:rPr lang="en-US" sz="1400" b="1" baseline="-25000" dirty="0" smtClean="0"/>
              <a:t>r</a:t>
            </a:r>
            <a:r>
              <a:rPr lang="en-US" sz="1400" dirty="0" smtClean="0"/>
              <a:t> and dielectric loss </a:t>
            </a:r>
            <a:r>
              <a:rPr lang="en-US" sz="1400" b="1" dirty="0" smtClean="0"/>
              <a:t>tan </a:t>
            </a:r>
            <a:r>
              <a:rPr lang="el-GR" sz="1400" b="1" dirty="0"/>
              <a:t>δ</a:t>
            </a:r>
            <a:r>
              <a:rPr lang="en-US" sz="1400" dirty="0" smtClean="0"/>
              <a:t>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en-US" sz="1400" dirty="0" smtClean="0"/>
              <a:t>since both parameters are frequency dependent, companies should consider the frequency at which these are reported in spec sheet, or were characterized</a:t>
            </a:r>
            <a:endParaRPr lang="en-US" sz="1400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401858"/>
              </p:ext>
            </p:extLst>
          </p:nvPr>
        </p:nvGraphicFramePr>
        <p:xfrm>
          <a:off x="6461088" y="1793986"/>
          <a:ext cx="5120640" cy="4601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040"/>
                <a:gridCol w="1005840"/>
                <a:gridCol w="1005840"/>
                <a:gridCol w="822960"/>
                <a:gridCol w="822960"/>
              </a:tblGrid>
              <a:tr h="374904">
                <a:tc gridSpan="5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Layer Properties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Name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Material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Thickness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Ɛ</a:t>
                      </a:r>
                      <a:r>
                        <a:rPr lang="en-US" sz="1400" b="1" baseline="-2500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tan </a:t>
                      </a:r>
                      <a:r>
                        <a:rPr lang="el-GR" sz="1400" b="1" dirty="0" smtClean="0">
                          <a:solidFill>
                            <a:schemeClr val="tx1"/>
                          </a:solidFill>
                        </a:rPr>
                        <a:t>δ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Display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glass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baseline="-25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Gap 1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air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</a:t>
                      </a:r>
                      <a:r>
                        <a:rPr lang="en-US" sz="1400" baseline="-25000" dirty="0" smtClean="0"/>
                        <a:t>2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1.00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0.000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Ground plane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copper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</a:t>
                      </a:r>
                      <a:r>
                        <a:rPr lang="en-US" sz="1400" baseline="-25000" dirty="0" smtClean="0"/>
                        <a:t>3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conductivity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Antenna substrate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TBD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</a:t>
                      </a:r>
                      <a:r>
                        <a:rPr lang="en-US" sz="1400" baseline="-25000" dirty="0" smtClean="0"/>
                        <a:t>4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Antennas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copper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</a:t>
                      </a:r>
                      <a:r>
                        <a:rPr lang="en-US" sz="1400" baseline="-25000" dirty="0" smtClean="0"/>
                        <a:t>5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conductivity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Gap 2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air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H</a:t>
                      </a:r>
                      <a:r>
                        <a:rPr lang="en-US" sz="1400" b="1" baseline="-25000" dirty="0" smtClean="0"/>
                        <a:t>6</a:t>
                      </a:r>
                      <a:endParaRPr 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smtClean="0"/>
                        <a:t>1.00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0.000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Edge material 1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plastic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Edge material 2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plastic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</a:t>
                      </a:r>
                      <a:r>
                        <a:rPr lang="en-US" sz="1400" baseline="-25000" dirty="0" smtClean="0"/>
                        <a:t>2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Edge material 3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plastic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</a:t>
                      </a:r>
                      <a:r>
                        <a:rPr lang="en-US" sz="1400" baseline="-25000" dirty="0" smtClean="0"/>
                        <a:t>3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Edge material 4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plastic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H</a:t>
                      </a:r>
                      <a:r>
                        <a:rPr lang="en-US" sz="1400" baseline="-25000" dirty="0" smtClean="0"/>
                        <a:t>7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6461088" y="1737360"/>
            <a:ext cx="51206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/>
          <p:cNvSpPr txBox="1">
            <a:spLocks/>
          </p:cNvSpPr>
          <p:nvPr/>
        </p:nvSpPr>
        <p:spPr>
          <a:xfrm>
            <a:off x="377495" y="1524050"/>
            <a:ext cx="5413453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ko-KR" sz="2000" b="1" u="sng" dirty="0" smtClean="0"/>
              <a:t>Device Cross-Section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90546" y="1940446"/>
            <a:ext cx="5400402" cy="3120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73743" y="1935997"/>
            <a:ext cx="2545082" cy="316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Edge Material 2, </a:t>
            </a:r>
            <a:r>
              <a:rPr lang="en-US" sz="14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W</a:t>
            </a:r>
            <a:r>
              <a:rPr lang="en-US" sz="1400" b="1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2</a:t>
            </a:r>
            <a:r>
              <a:rPr lang="en-US" sz="1400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  </a:t>
            </a:r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mm</a:t>
            </a:r>
            <a:endParaRPr lang="en-US" sz="14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498340" y="2247455"/>
            <a:ext cx="292608" cy="25249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 rot="5400000">
            <a:off x="4386482" y="3393298"/>
            <a:ext cx="2539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Edge Material 3, </a:t>
            </a:r>
            <a:r>
              <a:rPr lang="en-US" sz="14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W</a:t>
            </a:r>
            <a:r>
              <a:rPr lang="en-US" sz="1400" b="1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3</a:t>
            </a:r>
            <a:r>
              <a:rPr lang="en-US" sz="1400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  </a:t>
            </a:r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mm</a:t>
            </a:r>
            <a:endParaRPr lang="en-US" sz="14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4554581" y="3783975"/>
            <a:ext cx="908922" cy="0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3087" y="3523599"/>
            <a:ext cx="994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d</a:t>
            </a:r>
            <a:r>
              <a:rPr lang="en-US" sz="1400" b="1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1</a:t>
            </a:r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 mm</a:t>
            </a:r>
            <a:endParaRPr lang="en-US" sz="14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648778" y="3779616"/>
            <a:ext cx="908922" cy="0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4514055" y="3510528"/>
            <a:ext cx="9949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d</a:t>
            </a:r>
            <a:r>
              <a:rPr lang="en-US" sz="1400" b="1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2</a:t>
            </a:r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 mm</a:t>
            </a:r>
            <a:endParaRPr lang="en-US" sz="14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WF (3) - </a:t>
            </a:r>
            <a:r>
              <a:rPr lang="en-US" altLang="ko-KR" dirty="0" smtClean="0"/>
              <a:t>EIRP </a:t>
            </a:r>
            <a:r>
              <a:rPr lang="en-US" altLang="ko-KR" dirty="0"/>
              <a:t>CDF simulation </a:t>
            </a:r>
            <a:r>
              <a:rPr lang="en-US" altLang="ko-KR" dirty="0" smtClean="0"/>
              <a:t>environment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38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2800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solidFill>
                  <a:srgbClr val="FF0000"/>
                </a:solidFill>
              </a:rPr>
              <a:t>Two approaches </a:t>
            </a:r>
            <a:r>
              <a:rPr lang="en-US" altLang="ko-KR" dirty="0" smtClean="0">
                <a:solidFill>
                  <a:srgbClr val="FF0000"/>
                </a:solidFill>
              </a:rPr>
              <a:t>([</a:t>
            </a:r>
            <a:r>
              <a:rPr lang="en-US" altLang="ko-KR" dirty="0">
                <a:solidFill>
                  <a:srgbClr val="FF0000"/>
                </a:solidFill>
              </a:rPr>
              <a:t>7], [10</a:t>
            </a:r>
            <a:r>
              <a:rPr lang="en-US" altLang="ko-KR" dirty="0" smtClean="0">
                <a:solidFill>
                  <a:srgbClr val="FF0000"/>
                </a:solidFill>
              </a:rPr>
              <a:t>]) are discussed in RAN4#85.  </a:t>
            </a:r>
          </a:p>
          <a:p>
            <a:r>
              <a:rPr lang="en-US" altLang="ko-KR" dirty="0">
                <a:solidFill>
                  <a:srgbClr val="FF0000"/>
                </a:solidFill>
              </a:rPr>
              <a:t>Assumptions for NW performance analysis to be discussed by email after RAN4#85 for the inputs below</a:t>
            </a:r>
            <a:r>
              <a:rPr lang="en-US" altLang="ko-KR" dirty="0" smtClean="0">
                <a:solidFill>
                  <a:srgbClr val="FF0000"/>
                </a:solidFill>
              </a:rPr>
              <a:t>:</a:t>
            </a:r>
            <a:endParaRPr lang="en-US" altLang="ko-KR" dirty="0" smtClean="0">
              <a:solidFill>
                <a:prstClr val="black"/>
              </a:solidFill>
            </a:endParaRPr>
          </a:p>
          <a:p>
            <a:r>
              <a:rPr lang="en-US" altLang="ko-KR" dirty="0" smtClean="0">
                <a:solidFill>
                  <a:prstClr val="black"/>
                </a:solidFill>
              </a:rPr>
              <a:t>Operators </a:t>
            </a:r>
            <a:r>
              <a:rPr lang="en-US" altLang="ko-KR" dirty="0">
                <a:solidFill>
                  <a:prstClr val="black"/>
                </a:solidFill>
              </a:rPr>
              <a:t>to provide guidance on deployment scenarios and use </a:t>
            </a:r>
            <a:r>
              <a:rPr lang="en-US" altLang="ko-KR" dirty="0" smtClean="0">
                <a:solidFill>
                  <a:prstClr val="black"/>
                </a:solidFill>
              </a:rPr>
              <a:t>cases</a:t>
            </a:r>
            <a:endParaRPr lang="en-US" altLang="ko-KR" dirty="0">
              <a:solidFill>
                <a:prstClr val="black"/>
              </a:solidFill>
            </a:endParaRP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In absence of guidance TR 38.803 scenarios to be considered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UE peak EIRP shall be modified in accordance with outcome of </a:t>
            </a:r>
            <a:r>
              <a:rPr lang="en-US" altLang="ko-KR" dirty="0" smtClean="0">
                <a:solidFill>
                  <a:prstClr val="black"/>
                </a:solidFill>
              </a:rPr>
              <a:t>RAN4#85</a:t>
            </a:r>
            <a:endParaRPr lang="en-US" altLang="ko-KR" dirty="0">
              <a:solidFill>
                <a:prstClr val="black"/>
              </a:solidFill>
            </a:endParaRPr>
          </a:p>
          <a:p>
            <a:r>
              <a:rPr lang="en-US" altLang="ko-KR" dirty="0">
                <a:solidFill>
                  <a:prstClr val="black"/>
                </a:solidFill>
              </a:rPr>
              <a:t>The following </a:t>
            </a:r>
            <a:r>
              <a:rPr lang="en-US" altLang="ko-KR" dirty="0" smtClean="0">
                <a:solidFill>
                  <a:prstClr val="black"/>
                </a:solidFill>
              </a:rPr>
              <a:t>modeling confirmation or </a:t>
            </a:r>
            <a:r>
              <a:rPr lang="en-US" altLang="ko-KR" dirty="0">
                <a:solidFill>
                  <a:prstClr val="black"/>
                </a:solidFill>
              </a:rPr>
              <a:t>enhancements to 38.803 assumptions are needed to assess impact of spherical coverage on network. Modeling is FFS where indicated</a:t>
            </a:r>
          </a:p>
          <a:p>
            <a:pPr lvl="1"/>
            <a:r>
              <a:rPr lang="en-US" altLang="ko-KR" dirty="0" smtClean="0">
                <a:solidFill>
                  <a:prstClr val="black"/>
                </a:solidFill>
              </a:rPr>
              <a:t>ISD (200m for dense urban and Macro, 20m for Indoor Office)</a:t>
            </a:r>
            <a:endParaRPr lang="en-US" altLang="ko-KR" dirty="0">
              <a:solidFill>
                <a:prstClr val="black"/>
              </a:solidFill>
            </a:endParaRP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UE indoor/outdoor </a:t>
            </a:r>
            <a:r>
              <a:rPr lang="en-US" altLang="ko-KR" dirty="0" smtClean="0">
                <a:solidFill>
                  <a:prstClr val="black"/>
                </a:solidFill>
              </a:rPr>
              <a:t>ratio (All UEs indoor for Indoor Office, All UEs outdoor for dense urban and Macro) </a:t>
            </a:r>
            <a:endParaRPr lang="en-US" altLang="ko-KR" dirty="0">
              <a:solidFill>
                <a:prstClr val="black"/>
              </a:solidFill>
            </a:endParaRPr>
          </a:p>
          <a:p>
            <a:pPr lvl="1"/>
            <a:r>
              <a:rPr lang="en-US" dirty="0"/>
              <a:t>Coverage definition and coverage requirement </a:t>
            </a:r>
            <a:r>
              <a:rPr lang="en-US" dirty="0" smtClean="0"/>
              <a:t>(currently outage is defined as min SINR less than -10dB)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UE elevation </a:t>
            </a:r>
            <a:r>
              <a:rPr lang="en-US" altLang="ko-KR" dirty="0" smtClean="0">
                <a:solidFill>
                  <a:prstClr val="black"/>
                </a:solidFill>
              </a:rPr>
              <a:t>(It is currently fixed at 90 degree)</a:t>
            </a:r>
          </a:p>
          <a:p>
            <a:pPr lvl="1"/>
            <a:r>
              <a:rPr lang="en-US" altLang="ko-KR" dirty="0" smtClean="0">
                <a:solidFill>
                  <a:prstClr val="black"/>
                </a:solidFill>
              </a:rPr>
              <a:t>Reference </a:t>
            </a:r>
            <a:r>
              <a:rPr lang="en-US" altLang="ko-KR" dirty="0">
                <a:solidFill>
                  <a:prstClr val="black"/>
                </a:solidFill>
              </a:rPr>
              <a:t>antenna pattern CDFs that parameterizes </a:t>
            </a:r>
            <a:r>
              <a:rPr lang="en-US" altLang="ko-KR" dirty="0" smtClean="0">
                <a:solidFill>
                  <a:prstClr val="black"/>
                </a:solidFill>
              </a:rPr>
              <a:t>(percentile, EIRP) the </a:t>
            </a:r>
            <a:r>
              <a:rPr lang="en-US" altLang="ko-KR" dirty="0">
                <a:solidFill>
                  <a:prstClr val="black"/>
                </a:solidFill>
              </a:rPr>
              <a:t>spherical coverage requirements (FFS)</a:t>
            </a:r>
            <a:endParaRPr lang="en-US" dirty="0"/>
          </a:p>
          <a:p>
            <a:pPr lvl="1"/>
            <a:r>
              <a:rPr lang="en-US" dirty="0"/>
              <a:t>Partial resource allocation (Not allocating all PRBs to UE</a:t>
            </a:r>
            <a:r>
              <a:rPr lang="en-US" dirty="0" smtClean="0"/>
              <a:t>) (FFS)</a:t>
            </a:r>
            <a:endParaRPr lang="en-US" altLang="ko-KR" dirty="0"/>
          </a:p>
          <a:p>
            <a:pPr lvl="1"/>
            <a:r>
              <a:rPr lang="en-US" altLang="ko-KR" dirty="0" smtClean="0"/>
              <a:t>Body Blockage, </a:t>
            </a:r>
            <a:r>
              <a:rPr lang="en-US" altLang="ko-KR" dirty="0" smtClean="0"/>
              <a:t>Handgrip, </a:t>
            </a:r>
            <a:r>
              <a:rPr lang="en-US" altLang="ko-KR" dirty="0"/>
              <a:t>cover materials</a:t>
            </a:r>
            <a:r>
              <a:rPr lang="en-US" altLang="ko-KR" dirty="0" smtClean="0"/>
              <a:t> </a:t>
            </a:r>
            <a:r>
              <a:rPr lang="en-US" altLang="ko-KR" dirty="0" smtClean="0"/>
              <a:t>(FFS)</a:t>
            </a:r>
          </a:p>
          <a:p>
            <a:r>
              <a:rPr lang="en-US" altLang="ko-KR" dirty="0" smtClean="0">
                <a:solidFill>
                  <a:prstClr val="black"/>
                </a:solidFill>
              </a:rPr>
              <a:t>Performance </a:t>
            </a:r>
            <a:r>
              <a:rPr lang="en-US" altLang="ko-KR" dirty="0">
                <a:solidFill>
                  <a:prstClr val="black"/>
                </a:solidFill>
              </a:rPr>
              <a:t>metrics 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Guidance from operators is requested for given deployment scenarios and use cases</a:t>
            </a:r>
          </a:p>
          <a:p>
            <a:pPr lvl="1"/>
            <a:r>
              <a:rPr lang="en-US" altLang="ko-KR" dirty="0" smtClean="0">
                <a:solidFill>
                  <a:prstClr val="black"/>
                </a:solidFill>
              </a:rPr>
              <a:t>UL throughput </a:t>
            </a:r>
            <a:r>
              <a:rPr lang="en-US" altLang="ko-KR" dirty="0">
                <a:solidFill>
                  <a:prstClr val="black"/>
                </a:solidFill>
              </a:rPr>
              <a:t>and outage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199" y="229442"/>
            <a:ext cx="11275423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>
                <a:solidFill>
                  <a:prstClr val="black"/>
                </a:solidFill>
              </a:rPr>
              <a:t>WF </a:t>
            </a:r>
            <a:r>
              <a:rPr lang="en-US" altLang="ko-KR" dirty="0" smtClean="0">
                <a:solidFill>
                  <a:prstClr val="black"/>
                </a:solidFill>
              </a:rPr>
              <a:t>(4) </a:t>
            </a:r>
            <a:r>
              <a:rPr lang="en-US" altLang="ko-KR" dirty="0">
                <a:solidFill>
                  <a:prstClr val="black"/>
                </a:solidFill>
              </a:rPr>
              <a:t>– Assumptions for NW </a:t>
            </a:r>
            <a:r>
              <a:rPr lang="en-US" altLang="ko-KR" dirty="0" smtClean="0">
                <a:solidFill>
                  <a:prstClr val="black"/>
                </a:solidFill>
              </a:rPr>
              <a:t>Analysis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663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442"/>
            <a:ext cx="10515600" cy="746702"/>
          </a:xfrm>
        </p:spPr>
        <p:txBody>
          <a:bodyPr/>
          <a:lstStyle/>
          <a:p>
            <a:r>
              <a:rPr lang="en-US" dirty="0" smtClean="0"/>
              <a:t>Appendix – Information from RAN4#85</a:t>
            </a:r>
            <a:endParaRPr lang="en-US" dirty="0"/>
          </a:p>
        </p:txBody>
      </p:sp>
      <p:graphicFrame>
        <p:nvGraphicFramePr>
          <p:cNvPr id="10" name="내용 개체 틀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8231002"/>
              </p:ext>
            </p:extLst>
          </p:nvPr>
        </p:nvGraphicFramePr>
        <p:xfrm>
          <a:off x="695999" y="1342800"/>
          <a:ext cx="10800000" cy="5162502"/>
        </p:xfrm>
        <a:graphic>
          <a:graphicData uri="http://schemas.openxmlformats.org/drawingml/2006/table">
            <a:tbl>
              <a:tblPr/>
              <a:tblGrid>
                <a:gridCol w="29844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32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524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524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524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5245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5245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26785">
                <a:tc>
                  <a:txBody>
                    <a:bodyPr/>
                    <a:lstStyle/>
                    <a:p>
                      <a:pPr algn="l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LGE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l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R4-1711036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R4-1712381, R4-1712387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R4-1713850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R4-1713193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89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antenna in an array (# of patches, # of dipoles, etc.)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Two 2x1 dipole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&amp;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One 2x2 Patch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One 4x1 Patch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One 1x4 dipole</a:t>
                      </a:r>
                      <a:b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b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One 1x4 patch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of arrays in total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Elevation &amp; azimuth angle 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degree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degree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degree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28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Beam phase shifter controller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 degree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(3-bit) 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Infinite</a:t>
                      </a:r>
                    </a:p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(-2dB</a:t>
                      </a:r>
                      <a:r>
                        <a:rPr lang="en-US" altLang="ko-KR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w/ finite beam)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Infinite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 degree</a:t>
                      </a:r>
                      <a:b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(3-bit) 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type (patch, dipole, or both)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Both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Patch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Both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428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location (front, back, top-side, left-side, right-side, bottom-side)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Back &amp; Back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Left &amp; Top &amp; Bottom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428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Device case material (Plastic, Glass, Ceramic, Metal)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Legacy Antenna (w/ Metal, Plastic Frame)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Device size (3D)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</a:t>
                      </a:r>
                      <a:r>
                        <a:rPr lang="en-US" sz="12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53.8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  <a:r>
                        <a:rPr lang="ko-KR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Display panel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Bezel Margin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Gap between antenna &amp; housing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Peak EIRP over the sphere</a:t>
                      </a:r>
                    </a:p>
                  </a:txBody>
                  <a:tcPr marL="9065" marR="9065" marT="906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50 %CDF</a:t>
                      </a:r>
                    </a:p>
                  </a:txBody>
                  <a:tcPr marL="9065" marR="9065" marT="906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Max-6dB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Max-6dB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Max-5dB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Max-12dB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Max-14dB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267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20 %CDF</a:t>
                      </a:r>
                    </a:p>
                  </a:txBody>
                  <a:tcPr marL="9065" marR="9065" marT="9065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Max-15dB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Max-11dB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Max-9dB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Max-18dB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Max-20dB</a:t>
                      </a:r>
                    </a:p>
                  </a:txBody>
                  <a:tcPr marL="9065" marR="9065" marT="90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7468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280167"/>
              </p:ext>
            </p:extLst>
          </p:nvPr>
        </p:nvGraphicFramePr>
        <p:xfrm>
          <a:off x="876835" y="1507808"/>
          <a:ext cx="10438331" cy="500421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42959"/>
                <a:gridCol w="13599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074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279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17018"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err="1">
                          <a:effectLst/>
                        </a:rPr>
                        <a:t>TDoc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Title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Source</a:t>
                      </a:r>
                      <a:endParaRPr lang="en-US" sz="1600" b="1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effectLst/>
                          <a:latin typeface="Intel Clear" panose="020B0604020203020204" pitchFamily="34" charset="0"/>
                        </a:rPr>
                        <a:t>[1]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R4-1711036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Consideration of EIRP spherical coverage requirement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Samsung, Apple, Intel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Intel Clear" panose="020B0604020203020204" pitchFamily="34" charset="0"/>
                        </a:rPr>
                        <a:t>[2]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R4-1713193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Further evaluation on NR UE power class at </a:t>
                      </a:r>
                      <a:r>
                        <a:rPr lang="en-US" sz="1600" u="none" strike="noStrike" dirty="0" err="1">
                          <a:effectLst/>
                        </a:rPr>
                        <a:t>mmWave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LG Electronics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Intel Clear" panose="020B0604020203020204" pitchFamily="34" charset="0"/>
                        </a:rPr>
                        <a:t>[3]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R4-1712701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Discussion on </a:t>
                      </a:r>
                      <a:r>
                        <a:rPr lang="en-US" sz="1600" u="none" strike="noStrike" dirty="0" err="1">
                          <a:effectLst/>
                        </a:rPr>
                        <a:t>mmWave</a:t>
                      </a:r>
                      <a:r>
                        <a:rPr lang="en-US" sz="1600" u="none" strike="noStrike" dirty="0">
                          <a:effectLst/>
                        </a:rPr>
                        <a:t> spherical coverage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Dish Network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Intel Clear" panose="020B0604020203020204" pitchFamily="34" charset="0"/>
                        </a:rPr>
                        <a:t>[4]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R4-1712377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Further consideration of EIRP spherical coverage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Samsung</a:t>
                      </a:r>
                      <a:endParaRPr lang="en-US" sz="1600" b="0" i="0" u="none" strike="noStrike" dirty="0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Intel Clear" panose="020B0604020203020204" pitchFamily="34" charset="0"/>
                        </a:rPr>
                        <a:t>[5]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R4-1712381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Spherical coverage of realistic design 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Qualcomm</a:t>
                      </a:r>
                      <a:endParaRPr lang="en-US" sz="1600" b="0" i="0" u="none" strike="noStrike" dirty="0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Intel Clear" panose="020B0604020203020204" pitchFamily="34" charset="0"/>
                        </a:rPr>
                        <a:t>[6]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R4-1713850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Consideration of EIRP spherical coverage requirement 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Apple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Intel Clear" panose="020B0604020203020204" pitchFamily="34" charset="0"/>
                        </a:rPr>
                        <a:t>[7]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R4-1712382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Impact of UE Spherical coverage to network performance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Qualcomm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Intel Clear" panose="020B0604020203020204" pitchFamily="34" charset="0"/>
                        </a:rPr>
                        <a:t>[8]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R4-1712387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err="1">
                          <a:effectLst/>
                        </a:rPr>
                        <a:t>mmW</a:t>
                      </a:r>
                      <a:r>
                        <a:rPr lang="en-US" sz="1600" u="none" strike="noStrike" dirty="0">
                          <a:effectLst/>
                        </a:rPr>
                        <a:t> Spherical Coverage requirements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Qualcomm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Intel Clear" panose="020B0604020203020204" pitchFamily="34" charset="0"/>
                        </a:rPr>
                        <a:t>[9]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R4-1712811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CDF spherical coverage requirements for </a:t>
                      </a:r>
                      <a:r>
                        <a:rPr lang="en-US" sz="1600" u="none" strike="noStrike" dirty="0" err="1">
                          <a:effectLst/>
                        </a:rPr>
                        <a:t>mmWave</a:t>
                      </a:r>
                      <a:r>
                        <a:rPr lang="en-US" sz="1600" u="none" strike="noStrike" dirty="0">
                          <a:effectLst/>
                        </a:rPr>
                        <a:t> OTA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NTT DOCOMO</a:t>
                      </a:r>
                      <a:endParaRPr lang="en-US" sz="16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[10]</a:t>
                      </a:r>
                      <a:endParaRPr lang="en-US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R4-1713849</a:t>
                      </a:r>
                      <a:endParaRPr lang="en-US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performance impact of practical peak EIRP</a:t>
                      </a:r>
                      <a:endParaRPr lang="en-US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Apple</a:t>
                      </a:r>
                    </a:p>
                  </a:txBody>
                  <a:tcPr marL="0" marR="0" marT="0" marB="0" anchor="ctr"/>
                </a:tc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[11]</a:t>
                      </a:r>
                      <a:endParaRPr lang="en-US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R4-1711895</a:t>
                      </a:r>
                      <a:endParaRPr lang="en-US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WF on power class in FR2</a:t>
                      </a:r>
                      <a:endParaRPr lang="en-US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185626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22729</TotalTime>
  <Words>1398</Words>
  <Application>Microsoft Office PowerPoint</Application>
  <PresentationFormat>사용자 지정</PresentationFormat>
  <Paragraphs>403</Paragraphs>
  <Slides>9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9</vt:i4>
      </vt:variant>
    </vt:vector>
  </HeadingPairs>
  <TitlesOfParts>
    <vt:vector size="11" baseType="lpstr">
      <vt:lpstr>Office Theme</vt:lpstr>
      <vt:lpstr>1_Office Theme</vt:lpstr>
      <vt:lpstr>WF on spherical coverage in FR2</vt:lpstr>
      <vt:lpstr>PowerPoint 프레젠테이션</vt:lpstr>
      <vt:lpstr>PowerPoint 프레젠테이션</vt:lpstr>
      <vt:lpstr>PowerPoint 프레젠테이션</vt:lpstr>
      <vt:lpstr>WF (2) – Assumptions for EIRP CDF</vt:lpstr>
      <vt:lpstr>PowerPoint 프레젠테이션</vt:lpstr>
      <vt:lpstr>PowerPoint 프레젠테이션</vt:lpstr>
      <vt:lpstr>Appendix – Information from RAN4#85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Taekhoon Kim</cp:lastModifiedBy>
  <cp:revision>372</cp:revision>
  <dcterms:created xsi:type="dcterms:W3CDTF">2017-05-16T04:27:47Z</dcterms:created>
  <dcterms:modified xsi:type="dcterms:W3CDTF">2017-12-01T23:01:38Z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</Properties>
</file>