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24" autoAdjust="0"/>
    <p:restoredTop sz="95142" autoAdjust="0"/>
  </p:normalViewPr>
  <p:slideViewPr>
    <p:cSldViewPr>
      <p:cViewPr varScale="1">
        <p:scale>
          <a:sx n="111" d="100"/>
          <a:sy n="111" d="100"/>
        </p:scale>
        <p:origin x="2004" y="96"/>
      </p:cViewPr>
      <p:guideLst>
        <p:guide orient="horz" pos="2160"/>
        <p:guide pos="287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commentAuthors" Target="commentAuthors.xml"/><Relationship Id="rId10" Type="http://schemas.openxmlformats.org/officeDocument/2006/relationships/tableStyles" Target="tableStyle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1503EF-5D65-46B0-B5BB-2CA820B377E8}"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80879" y="295573"/>
            <a:ext cx="4824536" cy="1080120"/>
          </a:xfrm>
        </p:spPr>
        <p:txBody>
          <a:bodyPr>
            <a:normAutofit/>
          </a:bodyPr>
          <a:lstStyle/>
          <a:p>
            <a:pPr algn="l"/>
            <a:r>
              <a:rPr lang="en-US" altLang="zh-CN" sz="2200" dirty="0"/>
              <a:t>3GPP TSG-RAN WG4 Meeting #85</a:t>
            </a:r>
            <a:br>
              <a:rPr lang="en-US" altLang="zh-CN" sz="2200" dirty="0"/>
            </a:br>
            <a:r>
              <a:rPr lang="en-US" altLang="zh-CN" sz="2200" dirty="0"/>
              <a:t>Reno, USA, 27th Nov-2nd Dec, 2017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en-US" altLang="sv-SE" dirty="0">
                <a:solidFill>
                  <a:schemeClr val="tx1"/>
                </a:solidFill>
              </a:rPr>
              <a:t>ZTE</a:t>
            </a:r>
            <a:r>
              <a:rPr lang="en-US" dirty="0">
                <a:solidFill>
                  <a:schemeClr val="tx1"/>
                </a:solidFill>
              </a:rPr>
              <a:t>, Huawei, Ericsson</a:t>
            </a:r>
            <a:endParaRPr lang="en-US" dirty="0">
              <a:solidFill>
                <a:schemeClr val="tx1"/>
              </a:solidFill>
              <a:sym typeface="+mn-ea"/>
            </a:endParaRPr>
          </a:p>
        </p:txBody>
      </p:sp>
      <p:sp>
        <p:nvSpPr>
          <p:cNvPr id="4" name="TextBox 3"/>
          <p:cNvSpPr txBox="1"/>
          <p:nvPr/>
        </p:nvSpPr>
        <p:spPr>
          <a:xfrm>
            <a:off x="395536" y="1547713"/>
            <a:ext cx="8640960" cy="2108835"/>
          </a:xfrm>
          <a:prstGeom prst="rect">
            <a:avLst/>
          </a:prstGeom>
          <a:noFill/>
        </p:spPr>
        <p:txBody>
          <a:bodyPr wrap="square" rtlCol="0">
            <a:spAutoFit/>
          </a:bodyPr>
          <a:lstStyle/>
          <a:p>
            <a:pPr algn="ctr"/>
            <a:r>
              <a:rPr lang="en-US" altLang="zh-CN" sz="4400" dirty="0"/>
              <a:t>WF on the test arrangements for radiated immunity testing for eAAS&amp;NR BS</a:t>
            </a:r>
            <a:endParaRPr lang="en-US" altLang="zh-CN" sz="4400" dirty="0"/>
          </a:p>
        </p:txBody>
      </p:sp>
      <p:sp>
        <p:nvSpPr>
          <p:cNvPr id="5" name="TextBox 4"/>
          <p:cNvSpPr txBox="1"/>
          <p:nvPr/>
        </p:nvSpPr>
        <p:spPr>
          <a:xfrm>
            <a:off x="7092280" y="620688"/>
            <a:ext cx="1728192" cy="429895"/>
          </a:xfrm>
          <a:prstGeom prst="rect">
            <a:avLst/>
          </a:prstGeom>
          <a:noFill/>
        </p:spPr>
        <p:txBody>
          <a:bodyPr wrap="square" rtlCol="0">
            <a:spAutoFit/>
          </a:bodyPr>
          <a:lstStyle/>
          <a:p>
            <a:r>
              <a:rPr lang="en-US" altLang="zh-CN" sz="2200" dirty="0"/>
              <a:t>R4-1714302</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137"/>
            <a:ext cx="8229600" cy="1143000"/>
          </a:xfrm>
        </p:spPr>
        <p:txBody>
          <a:bodyPr/>
          <a:lstStyle/>
          <a:p>
            <a:r>
              <a:rPr lang="sv-SE" dirty="0" err="1"/>
              <a:t>Background</a:t>
            </a:r>
            <a:endParaRPr lang="en-US" dirty="0"/>
          </a:p>
        </p:txBody>
      </p:sp>
      <p:sp>
        <p:nvSpPr>
          <p:cNvPr id="3" name="Content Placeholder 2"/>
          <p:cNvSpPr>
            <a:spLocks noGrp="1"/>
          </p:cNvSpPr>
          <p:nvPr>
            <p:ph idx="1"/>
          </p:nvPr>
        </p:nvSpPr>
        <p:spPr>
          <a:xfrm>
            <a:off x="147320" y="1059180"/>
            <a:ext cx="8874760" cy="5693410"/>
          </a:xfrm>
        </p:spPr>
        <p:txBody>
          <a:bodyPr>
            <a:noAutofit/>
          </a:bodyPr>
          <a:lstStyle/>
          <a:p>
            <a:r>
              <a:rPr lang="en-US" sz="2400" dirty="0"/>
              <a:t>Some </a:t>
            </a:r>
            <a:r>
              <a:rPr lang="en-GB" sz="2400" dirty="0"/>
              <a:t>intended installation methods for </a:t>
            </a:r>
            <a:r>
              <a:rPr lang="en-US" altLang="en-GB" sz="2400" dirty="0"/>
              <a:t>eAAS&amp;</a:t>
            </a:r>
            <a:r>
              <a:rPr lang="en-GB" sz="2400" dirty="0"/>
              <a:t>NR BS </a:t>
            </a:r>
            <a:r>
              <a:rPr lang="en-US" altLang="en-GB" sz="2400" dirty="0"/>
              <a:t>are given in [1], </a:t>
            </a:r>
            <a:r>
              <a:rPr lang="en-US" sz="2400" dirty="0"/>
              <a:t>such as</a:t>
            </a:r>
            <a:r>
              <a:rPr lang="en-GB" sz="2400" dirty="0"/>
              <a:t> rack mounted, wall mounted, ceiling mounted and so on.  </a:t>
            </a:r>
            <a:endParaRPr lang="en-GB" sz="2400" dirty="0"/>
          </a:p>
          <a:p>
            <a:r>
              <a:rPr lang="en-US" sz="2400" dirty="0"/>
              <a:t>For</a:t>
            </a:r>
            <a:r>
              <a:rPr sz="2400" dirty="0"/>
              <a:t> the rack mounted arrangement, </a:t>
            </a:r>
            <a:r>
              <a:rPr lang="en-US" sz="2400" dirty="0"/>
              <a:t>t</a:t>
            </a:r>
            <a:r>
              <a:rPr sz="2400" dirty="0"/>
              <a:t>he EM susceptibility of the maximum surface (</a:t>
            </a:r>
            <a:r>
              <a:rPr lang="en-US" sz="2400" dirty="0"/>
              <a:t>i.e. b</a:t>
            </a:r>
            <a:r>
              <a:rPr sz="2400" dirty="0"/>
              <a:t>ack surface) will be tested. </a:t>
            </a:r>
            <a:endParaRPr sz="2400" dirty="0"/>
          </a:p>
          <a:p>
            <a:r>
              <a:rPr lang="en-US" sz="2400" dirty="0"/>
              <a:t>F</a:t>
            </a:r>
            <a:r>
              <a:rPr sz="2400" dirty="0"/>
              <a:t>or the table-top arrangement, the EM susceptibility of the maximum surface (</a:t>
            </a:r>
            <a:r>
              <a:rPr lang="en-US" sz="2400" dirty="0"/>
              <a:t>i.e. b</a:t>
            </a:r>
            <a:r>
              <a:rPr sz="2400" dirty="0"/>
              <a:t>ack surface) will not be tested. </a:t>
            </a:r>
            <a:endParaRPr sz="2400" dirty="0"/>
          </a:p>
          <a:p>
            <a:r>
              <a:rPr lang="en-US" sz="2400" dirty="0"/>
              <a:t>Different test arrangements may cause different test results </a:t>
            </a:r>
            <a:r>
              <a:rPr lang="en-US" altLang="zh-CN" sz="2400" dirty="0">
                <a:sym typeface="+mn-ea"/>
              </a:rPr>
              <a:t>for radiated immunity testing</a:t>
            </a:r>
            <a:r>
              <a:rPr lang="en-US" sz="2400" dirty="0"/>
              <a:t>.</a:t>
            </a:r>
            <a:endParaRPr lang="en-US" sz="2400" dirty="0"/>
          </a:p>
          <a:p>
            <a:endParaRPr lang="en-US" sz="2400" dirty="0"/>
          </a:p>
          <a:p>
            <a:endParaRPr lang="sv-SE"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WF </a:t>
            </a:r>
            <a:r>
              <a:rPr lang="sv-SE" dirty="0" err="1"/>
              <a:t>Agreement</a:t>
            </a:r>
            <a:endParaRPr lang="en-US" dirty="0"/>
          </a:p>
        </p:txBody>
      </p:sp>
      <p:sp>
        <p:nvSpPr>
          <p:cNvPr id="3" name="Content Placeholder 2"/>
          <p:cNvSpPr>
            <a:spLocks noGrp="1"/>
          </p:cNvSpPr>
          <p:nvPr>
            <p:ph idx="1"/>
          </p:nvPr>
        </p:nvSpPr>
        <p:spPr>
          <a:xfrm>
            <a:off x="154940" y="1130935"/>
            <a:ext cx="8807450" cy="5420995"/>
          </a:xfrm>
        </p:spPr>
        <p:txBody>
          <a:bodyPr>
            <a:normAutofit/>
          </a:bodyPr>
          <a:lstStyle/>
          <a:p>
            <a:pPr algn="l" fontAlgn="auto">
              <a:lnSpc>
                <a:spcPct val="100000"/>
              </a:lnSpc>
              <a:spcBef>
                <a:spcPct val="20000"/>
              </a:spcBef>
            </a:pPr>
            <a:r>
              <a:rPr lang="en-US" sz="2400" dirty="0">
                <a:sym typeface="+mn-ea"/>
              </a:rPr>
              <a:t>For the radiated immunity testing of OTA AAS BS, NR BS type 1-O and NR BS type 2-O, the test shall be performed in configuration allowing EM susceptibility testing of the maximum surface. </a:t>
            </a:r>
            <a:endParaRPr lang="en-US" sz="2400" dirty="0">
              <a:sym typeface="+mn-ea"/>
            </a:endParaRPr>
          </a:p>
          <a:p>
            <a:pPr algn="l" fontAlgn="auto">
              <a:lnSpc>
                <a:spcPct val="100000"/>
              </a:lnSpc>
              <a:spcBef>
                <a:spcPct val="20000"/>
              </a:spcBef>
            </a:pPr>
            <a:r>
              <a:rPr lang="en-US" sz="2400" dirty="0">
                <a:sym typeface="+mn-ea"/>
              </a:rPr>
              <a:t>The EMC RF electromagnetic field immunity requirement for the above BS types applies in the range of angles except the operational range of angles of BS antenna (i.e. except for the half sphere around the main lobe direction),  </a:t>
            </a:r>
            <a:endParaRPr lang="en-US" sz="2400" dirty="0">
              <a:sym typeface="+mn-ea"/>
            </a:endParaRPr>
          </a:p>
          <a:p>
            <a:pPr algn="l" fontAlgn="auto">
              <a:lnSpc>
                <a:spcPct val="100000"/>
              </a:lnSpc>
              <a:spcBef>
                <a:spcPct val="20000"/>
              </a:spcBef>
            </a:pPr>
            <a:r>
              <a:rPr lang="en-US" sz="2400" dirty="0">
                <a:sym typeface="+mn-ea"/>
              </a:rPr>
              <a:t>In order to allow EM susceptibility testing of the maximum surface for OTA AAS BS, NR BS type 1-O and NR BS type 2-O, the EUT shall be mounted using rack mount, if possible.</a:t>
            </a:r>
            <a:endParaRPr lang="en-US" sz="2400" dirty="0">
              <a:sym typeface="+mn-ea"/>
            </a:endParaRPr>
          </a:p>
          <a:p>
            <a:pPr marL="342900" lvl="1" indent="-342900" algn="l" fontAlgn="auto">
              <a:lnSpc>
                <a:spcPct val="100000"/>
              </a:lnSpc>
              <a:spcBef>
                <a:spcPct val="20000"/>
              </a:spcBef>
              <a:buChar char="•"/>
            </a:pPr>
            <a:r>
              <a:rPr lang="en-US" sz="2400" dirty="0">
                <a:sym typeface="+mn-ea"/>
              </a:rPr>
              <a:t>NOTE: Table</a:t>
            </a:r>
            <a:r>
              <a:rPr lang="en-US" sz="2400" dirty="0">
                <a:solidFill>
                  <a:schemeClr val="tx1"/>
                </a:solidFill>
                <a:sym typeface="+mn-ea"/>
              </a:rPr>
              <a:t>-</a:t>
            </a:r>
            <a:r>
              <a:rPr lang="en-US" sz="2400" dirty="0">
                <a:sym typeface="+mn-ea"/>
              </a:rPr>
              <a:t>top testing for </a:t>
            </a:r>
            <a:r>
              <a:rPr lang="en-US" sz="2400" dirty="0">
                <a:solidFill>
                  <a:schemeClr val="tx1"/>
                </a:solidFill>
                <a:sym typeface="+mn-ea"/>
              </a:rPr>
              <a:t>the</a:t>
            </a:r>
            <a:r>
              <a:rPr lang="en-US" sz="2400" dirty="0">
                <a:sym typeface="+mn-ea"/>
              </a:rPr>
              <a:t> above BS types does not fulfill the maximum surface testing principle.</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References</a:t>
            </a:r>
            <a:endParaRPr lang="en-US" dirty="0"/>
          </a:p>
        </p:txBody>
      </p:sp>
      <p:sp>
        <p:nvSpPr>
          <p:cNvPr id="3" name="Content Placeholder 2"/>
          <p:cNvSpPr>
            <a:spLocks noGrp="1"/>
          </p:cNvSpPr>
          <p:nvPr>
            <p:ph idx="1"/>
          </p:nvPr>
        </p:nvSpPr>
        <p:spPr/>
        <p:txBody>
          <a:bodyPr/>
          <a:lstStyle/>
          <a:p>
            <a:pPr marL="0" indent="0">
              <a:buNone/>
            </a:pPr>
            <a:r>
              <a:rPr lang="en-US" sz="1800" dirty="0"/>
              <a:t>[1] R4-1713043, Discussion on the test arrangements for radiated immunity testing to NR BS. ZTE</a:t>
            </a:r>
            <a:endParaRPr lang="en-US" sz="1800" dirty="0"/>
          </a:p>
          <a:p>
            <a:pPr marL="0" indent="0">
              <a:buNone/>
            </a:pPr>
            <a:endParaRPr lang="en-US" sz="18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1438</Words>
  <Application>WPS 演示</Application>
  <PresentationFormat>On-screen Show (4:3)</PresentationFormat>
  <Paragraphs>29</Paragraphs>
  <Slides>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Arial</vt:lpstr>
      <vt:lpstr>宋体</vt:lpstr>
      <vt:lpstr>Wingdings</vt:lpstr>
      <vt:lpstr>Calibri</vt:lpstr>
      <vt:lpstr>微软雅黑</vt:lpstr>
      <vt:lpstr>Arial Unicode MS</vt:lpstr>
      <vt:lpstr>Office 主题</vt:lpstr>
      <vt:lpstr>3GPP TSG-RAN WG4 Meeting #85 Reno, USA, 27th Nov-2nd Dec, 2017	</vt:lpstr>
      <vt:lpstr>Background</vt:lpstr>
      <vt:lpstr>WF Agreement</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Bright</cp:lastModifiedBy>
  <cp:revision>804</cp:revision>
  <dcterms:created xsi:type="dcterms:W3CDTF">2016-01-12T08:39:00Z</dcterms:created>
  <dcterms:modified xsi:type="dcterms:W3CDTF">2017-11-30T17:25:07Z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KSOProductBuildVer">
    <vt:lpwstr>2052-10.8.0.5918</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1511825749</vt:lpwstr>
  </property>
</Properties>
</file>