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59" r:id="rId3"/>
    <p:sldId id="264" r:id="rId4"/>
    <p:sldId id="262" r:id="rId5"/>
    <p:sldId id="261" r:id="rId6"/>
    <p:sldId id="265" r:id="rId7"/>
    <p:sldId id="266" r:id="rId8"/>
    <p:sldId id="267" r:id="rId9"/>
    <p:sldId id="268" r:id="rId10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235362"/>
            <a:ext cx="8688771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#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713970</a:t>
            </a:r>
            <a:endParaRPr lang="en-US" sz="20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tabLst>
                <a:tab pos="4590574" algn="r"/>
              </a:tabLst>
            </a:pP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ja-JP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November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December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7.2.1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altLang="ja-JP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ja-JP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altLang="ja-JP" sz="24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 forward on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B1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Cat.M2 A-MPR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  <p:sp>
        <p:nvSpPr>
          <p:cNvPr id="3" name="正方形/長方形 2"/>
          <p:cNvSpPr/>
          <p:nvPr/>
        </p:nvSpPr>
        <p:spPr>
          <a:xfrm>
            <a:off x="7130532" y="27613"/>
            <a:ext cx="19078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&lt;Revision of R4-1712373&gt;</a:t>
            </a:r>
            <a:endParaRPr lang="ja-JP" altLang="en-US" sz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Agreements in RAN4#85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55032"/>
            <a:ext cx="7886700" cy="178067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ja-JP" b="1" dirty="0" smtClean="0"/>
              <a:t>A-MPR is </a:t>
            </a:r>
            <a:r>
              <a:rPr lang="en-US" altLang="ja-JP" b="1" dirty="0" smtClean="0"/>
              <a:t>NOT </a:t>
            </a:r>
            <a:r>
              <a:rPr lang="en-US" altLang="ja-JP" b="1" dirty="0" smtClean="0"/>
              <a:t>necessary for Case#1, #3 and #4. </a:t>
            </a:r>
          </a:p>
          <a:p>
            <a:pPr>
              <a:lnSpc>
                <a:spcPct val="100000"/>
              </a:lnSpc>
            </a:pPr>
            <a:r>
              <a:rPr lang="en-US" b="1" dirty="0" smtClean="0"/>
              <a:t>For Case#2, A-MPR is necessary to protect PHS</a:t>
            </a:r>
            <a:r>
              <a:rPr lang="en-US" b="1" dirty="0" smtClean="0"/>
              <a:t>.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>
                <a:sym typeface="Wingdings" panose="05000000000000000000" pitchFamily="2" charset="2"/>
              </a:rPr>
              <a:t> </a:t>
            </a:r>
            <a:r>
              <a:rPr lang="en-US" altLang="ja-JP" b="1" dirty="0" smtClean="0">
                <a:sym typeface="Wingdings" panose="05000000000000000000" pitchFamily="2" charset="2"/>
              </a:rPr>
              <a:t>Required values are shown in the next slide.</a:t>
            </a:r>
            <a:endParaRPr lang="en-US" b="1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39" y="2792239"/>
            <a:ext cx="6988936" cy="97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67" y="3830224"/>
            <a:ext cx="7452066" cy="1182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Required A-MPR for protecting PHS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143762"/>
              </p:ext>
            </p:extLst>
          </p:nvPr>
        </p:nvGraphicFramePr>
        <p:xfrm>
          <a:off x="365755" y="1566385"/>
          <a:ext cx="8364354" cy="1866900"/>
        </p:xfrm>
        <a:graphic>
          <a:graphicData uri="http://schemas.openxmlformats.org/drawingml/2006/table">
            <a:tbl>
              <a:tblPr/>
              <a:tblGrid>
                <a:gridCol w="3070459"/>
                <a:gridCol w="885529"/>
                <a:gridCol w="1097280"/>
                <a:gridCol w="1038962"/>
                <a:gridCol w="712836"/>
                <a:gridCol w="664143"/>
                <a:gridCol w="895145"/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effectLst/>
                          <a:latin typeface="Arial"/>
                        </a:rPr>
                        <a:t>Channel </a:t>
                      </a:r>
                      <a:r>
                        <a:rPr lang="en-US" sz="1800" b="1" dirty="0" smtClean="0">
                          <a:effectLst/>
                          <a:latin typeface="Arial"/>
                        </a:rPr>
                        <a:t>bandwidth [MHz</a:t>
                      </a:r>
                      <a:r>
                        <a:rPr lang="en-US" sz="1800" b="1" dirty="0">
                          <a:effectLst/>
                          <a:latin typeface="Arial"/>
                        </a:rPr>
                        <a:t>]</a:t>
                      </a:r>
                      <a:endParaRPr lang="en-US" sz="18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ja-JP" sz="1800" b="1" dirty="0">
                          <a:effectLst/>
                          <a:latin typeface="Arial"/>
                        </a:rPr>
                        <a:t>20</a:t>
                      </a:r>
                      <a:endParaRPr lang="ja-JP" altLang="en-US" sz="18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Arial"/>
                        </a:rPr>
                        <a:t>Fc (MHz)</a:t>
                      </a:r>
                      <a:endParaRPr lang="en-US" sz="18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ja-JP" sz="1800" b="1" dirty="0">
                          <a:effectLst/>
                          <a:latin typeface="Arial"/>
                        </a:rPr>
                        <a:t>1930</a:t>
                      </a:r>
                      <a:endParaRPr lang="ja-JP" altLang="en-US" sz="18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NB</a:t>
                      </a:r>
                      <a:r>
                        <a:rPr lang="en-US" sz="18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index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,RB</a:t>
                      </a:r>
                      <a:r>
                        <a:rPr lang="en-US" sz="1800" b="1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start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US" sz="1800" b="1" baseline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(0,0)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(0,3)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(0,6)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(1,0)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(1,3)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Arial"/>
                        </a:rPr>
                        <a:t>L</a:t>
                      </a:r>
                      <a:r>
                        <a:rPr lang="en-US" sz="1800" b="1" baseline="-25000" dirty="0">
                          <a:effectLst/>
                          <a:latin typeface="Arial"/>
                        </a:rPr>
                        <a:t>CRB</a:t>
                      </a:r>
                      <a:endParaRPr lang="en-US" sz="1800" b="1" baseline="-25000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15</a:t>
                      </a:r>
                      <a:endParaRPr lang="ja-JP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ja-JP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effectLst/>
                          <a:latin typeface="Arial"/>
                        </a:rPr>
                        <a:t>A-MPR </a:t>
                      </a:r>
                      <a:r>
                        <a:rPr lang="en-US" sz="1800" b="1" dirty="0">
                          <a:effectLst/>
                          <a:latin typeface="Arial"/>
                        </a:rPr>
                        <a:t>[dB]</a:t>
                      </a:r>
                      <a:endParaRPr lang="en-US" sz="1800" b="1" dirty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[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[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US" altLang="ja-JP" sz="1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  <a:endParaRPr lang="ja-JP" altLang="en-US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60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b="1" dirty="0" smtClean="0">
                          <a:effectLst/>
                          <a:latin typeface="Arial"/>
                        </a:rPr>
                        <a:t>NOTE 1: </a:t>
                      </a:r>
                      <a:r>
                        <a:rPr lang="en-US" altLang="ja-JP" sz="1400" b="1" dirty="0" err="1" smtClean="0">
                          <a:effectLst/>
                          <a:latin typeface="Arial"/>
                        </a:rPr>
                        <a:t>NB</a:t>
                      </a:r>
                      <a:r>
                        <a:rPr lang="en-US" altLang="ja-JP" sz="1400" b="1" baseline="-25000" dirty="0" err="1" smtClean="0">
                          <a:effectLst/>
                          <a:latin typeface="Arial"/>
                        </a:rPr>
                        <a:t>index</a:t>
                      </a:r>
                      <a:r>
                        <a:rPr lang="en-US" altLang="ja-JP" sz="1400" b="1" dirty="0" smtClean="0">
                          <a:effectLst/>
                          <a:latin typeface="Arial"/>
                        </a:rPr>
                        <a:t> is the narrowband index that is defined in 6.2.7 in [4]. The resource block assignment is defined within the narrowband as defined in 5.3.3.1.12 and 5.3.3.1.13 in [5].</a:t>
                      </a:r>
                      <a:endParaRPr lang="en-US" altLang="ja-JP" sz="3600" b="1" dirty="0" smtClean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2400" b="1" dirty="0" smtClean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2400" b="1" dirty="0" smtClean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2400" b="1" dirty="0" smtClean="0">
                        <a:effectLst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90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Proposals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8"/>
            <a:ext cx="8270651" cy="2779269"/>
          </a:xfrm>
        </p:spPr>
        <p:txBody>
          <a:bodyPr>
            <a:normAutofit/>
          </a:bodyPr>
          <a:lstStyle/>
          <a:p>
            <a:r>
              <a:rPr kumimoji="1" lang="en-US" altLang="ja-JP" sz="2400" b="1" dirty="0" smtClean="0"/>
              <a:t>Proposal#1: Approve A-MPR table in </a:t>
            </a:r>
            <a:r>
              <a:rPr kumimoji="1" lang="en-US" altLang="ja-JP" sz="2400" b="1" dirty="0" smtClean="0"/>
              <a:t>the </a:t>
            </a:r>
            <a:r>
              <a:rPr kumimoji="1" lang="en-US" altLang="ja-JP" sz="2400" b="1" dirty="0" smtClean="0"/>
              <a:t>previous slide. </a:t>
            </a:r>
            <a:endParaRPr kumimoji="1" lang="en-US" altLang="ja-JP" sz="2400" b="1" dirty="0" smtClean="0"/>
          </a:p>
          <a:p>
            <a:endParaRPr kumimoji="1" lang="en-US" altLang="ja-JP" sz="2400" b="1" dirty="0" smtClean="0"/>
          </a:p>
          <a:p>
            <a:r>
              <a:rPr kumimoji="1" lang="en-US" altLang="ja-JP" sz="2400" b="1" dirty="0" smtClean="0"/>
              <a:t>Proposal#2: Review and agree CRs in R4-1712379 (</a:t>
            </a:r>
            <a:r>
              <a:rPr kumimoji="1" lang="en-US" altLang="ja-JP" sz="2400" b="1" dirty="0" err="1" smtClean="0"/>
              <a:t>Cat.F</a:t>
            </a:r>
            <a:r>
              <a:rPr kumimoji="1" lang="en-US" altLang="ja-JP" sz="2400" b="1" dirty="0" smtClean="0"/>
              <a:t> CR for Rel. 14) and R4-1712380 (</a:t>
            </a:r>
            <a:r>
              <a:rPr kumimoji="1" lang="en-US" altLang="ja-JP" sz="2400" b="1" dirty="0" err="1" smtClean="0"/>
              <a:t>Cat.A</a:t>
            </a:r>
            <a:r>
              <a:rPr kumimoji="1" lang="en-US" altLang="ja-JP" sz="2400" b="1" dirty="0" smtClean="0"/>
              <a:t> CR for Rel. 15).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3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Reference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0632" y="1369219"/>
            <a:ext cx="8662736" cy="32478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000" b="1" dirty="0"/>
              <a:t>[1] R4-1707427, “Co-existence between </a:t>
            </a:r>
            <a:r>
              <a:rPr kumimoji="1" lang="en-US" altLang="ja-JP" sz="2000" b="1" dirty="0" smtClean="0"/>
              <a:t>B1 </a:t>
            </a:r>
            <a:r>
              <a:rPr kumimoji="1" lang="en-US" altLang="ja-JP" sz="2000" b="1" dirty="0"/>
              <a:t>Cat.M2 UE and PHS in </a:t>
            </a:r>
            <a:r>
              <a:rPr kumimoji="1" lang="en-US" altLang="ja-JP" sz="2000" b="1" dirty="0" smtClean="0"/>
              <a:t>Japan”, KDDI</a:t>
            </a:r>
            <a:endParaRPr kumimoji="1" lang="en-US" altLang="ja-JP" sz="2000" b="1" dirty="0"/>
          </a:p>
          <a:p>
            <a:pPr marL="0" indent="0">
              <a:buNone/>
            </a:pPr>
            <a:r>
              <a:rPr kumimoji="1" lang="en-US" altLang="ja-JP" sz="2000" b="1" dirty="0" smtClean="0"/>
              <a:t>[2] R4-1712454</a:t>
            </a:r>
            <a:r>
              <a:rPr kumimoji="1" lang="en-US" altLang="ja-JP" sz="2000" b="1" dirty="0"/>
              <a:t>, “UE category M2 A-MPR to protect PHS services”, </a:t>
            </a:r>
            <a:r>
              <a:rPr kumimoji="1" lang="en-US" altLang="ja-JP" sz="2000" b="1" dirty="0" smtClean="0"/>
              <a:t>Nokia</a:t>
            </a:r>
            <a:endParaRPr kumimoji="1" lang="en-US" altLang="ja-JP" sz="2000" b="1" dirty="0"/>
          </a:p>
          <a:p>
            <a:pPr marL="0" indent="0">
              <a:buNone/>
            </a:pPr>
            <a:r>
              <a:rPr kumimoji="1" lang="en-US" altLang="ja-JP" sz="2000" b="1" dirty="0" smtClean="0"/>
              <a:t>[3] R4-1713083, “</a:t>
            </a:r>
            <a:r>
              <a:rPr lang="en-GB" altLang="ja-JP" sz="2000" b="1" dirty="0"/>
              <a:t>NS-05 for </a:t>
            </a:r>
            <a:r>
              <a:rPr lang="en-GB" altLang="ja-JP" sz="2000" b="1" dirty="0" smtClean="0"/>
              <a:t>CAT-M2”, Ericsson</a:t>
            </a:r>
          </a:p>
          <a:p>
            <a:pPr marL="0" indent="0">
              <a:buNone/>
            </a:pPr>
            <a:r>
              <a:rPr kumimoji="1" lang="en-GB" altLang="ja-JP" sz="2000" b="1" dirty="0" smtClean="0"/>
              <a:t>[4] R4-1713081, “</a:t>
            </a:r>
            <a:r>
              <a:rPr kumimoji="1" lang="en-US" altLang="ja-JP" sz="2000" b="1" dirty="0"/>
              <a:t>MPR simulation for low output power </a:t>
            </a:r>
            <a:r>
              <a:rPr kumimoji="1" lang="en-US" altLang="ja-JP" sz="2000" b="1" dirty="0" smtClean="0"/>
              <a:t>CAT-M2”, Ericsson</a:t>
            </a:r>
          </a:p>
          <a:p>
            <a:endParaRPr kumimoji="1" lang="en-US" altLang="ja-JP" sz="2000" b="1" dirty="0" smtClean="0"/>
          </a:p>
          <a:p>
            <a:pPr marL="0" indent="0">
              <a:buNone/>
            </a:pP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Appendix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229602"/>
          </a:xfrm>
        </p:spPr>
        <p:txBody>
          <a:bodyPr>
            <a:normAutofit/>
          </a:bodyPr>
          <a:lstStyle/>
          <a:p>
            <a:r>
              <a:rPr kumimoji="1" lang="en-US" altLang="ja-JP" sz="2400" b="1" dirty="0" smtClean="0"/>
              <a:t>Additional simulation results were provided by Nokia </a:t>
            </a:r>
            <a:r>
              <a:rPr kumimoji="1" lang="en-US" altLang="ja-JP" sz="2400" b="1" dirty="0"/>
              <a:t>during this meeting </a:t>
            </a:r>
            <a:r>
              <a:rPr kumimoji="1" lang="en-US" altLang="ja-JP" sz="2400" b="1" dirty="0" smtClean="0"/>
              <a:t>as shown from next slides.</a:t>
            </a:r>
          </a:p>
          <a:p>
            <a:r>
              <a:rPr kumimoji="1" lang="en-US" altLang="ja-JP" sz="2400" b="1" dirty="0" smtClean="0"/>
              <a:t>RAN4 also referred them to estimate A-MPR.</a:t>
            </a:r>
            <a:endParaRPr kumimoji="1" lang="ja-JP" altLang="en-US" sz="24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122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b="1" dirty="0" smtClean="0"/>
              <a:t>Appendix: Additional simulation results from Nokia (I)  </a:t>
            </a:r>
            <a:endParaRPr kumimoji="1" lang="ja-JP" altLang="en-US" sz="28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180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8</a:t>
            </a:fld>
            <a:endParaRPr 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</p:spPr>
        <p:txBody>
          <a:bodyPr>
            <a:normAutofit/>
          </a:bodyPr>
          <a:lstStyle/>
          <a:p>
            <a:r>
              <a:rPr kumimoji="1" lang="en-US" altLang="ja-JP" sz="2800" b="1" dirty="0" smtClean="0"/>
              <a:t>Appendix: Additional simulation results from Nokia (II) </a:t>
            </a:r>
            <a:endParaRPr kumimoji="1" lang="ja-JP" altLang="en-US" sz="28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168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0" y="1440000"/>
            <a:ext cx="3317908" cy="3371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</p:spPr>
        <p:txBody>
          <a:bodyPr>
            <a:normAutofit/>
          </a:bodyPr>
          <a:lstStyle/>
          <a:p>
            <a:r>
              <a:rPr kumimoji="1" lang="en-US" altLang="ja-JP" sz="2800" b="1" dirty="0" smtClean="0"/>
              <a:t>Appendix: Additional simulation results from Nokia (III)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07378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5856</TotalTime>
  <Words>311</Words>
  <Application>Microsoft Office PowerPoint</Application>
  <PresentationFormat>画面に合わせる (16:9)</PresentationFormat>
  <Paragraphs>62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Theme</vt:lpstr>
      <vt:lpstr>PowerPoint プレゼンテーション</vt:lpstr>
      <vt:lpstr>Agreements in RAN4#85</vt:lpstr>
      <vt:lpstr>Required A-MPR for protecting PHS</vt:lpstr>
      <vt:lpstr>Proposals</vt:lpstr>
      <vt:lpstr>Reference</vt:lpstr>
      <vt:lpstr>Appendix</vt:lpstr>
      <vt:lpstr>Appendix: Additional simulation results from Nokia (I)  </vt:lpstr>
      <vt:lpstr>Appendix: Additional simulation results from Nokia (II) </vt:lpstr>
      <vt:lpstr>Appendix: Additional simulation results from Nokia (III)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0</cp:lastModifiedBy>
  <cp:revision>89</cp:revision>
  <cp:lastPrinted>2015-11-02T18:42:05Z</cp:lastPrinted>
  <dcterms:created xsi:type="dcterms:W3CDTF">2015-10-30T15:37:37Z</dcterms:created>
  <dcterms:modified xsi:type="dcterms:W3CDTF">2017-11-30T22:20:56Z</dcterms:modified>
</cp:coreProperties>
</file>