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85" r:id="rId4"/>
    <p:sldId id="287" r:id="rId5"/>
    <p:sldId id="288" r:id="rId6"/>
    <p:sldId id="289" r:id="rId7"/>
    <p:sldId id="29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Way Forward on </a:t>
            </a:r>
            <a:r>
              <a:rPr lang="en-US" dirty="0" smtClean="0"/>
              <a:t>RLM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Ericsson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#85 	                                                                                                                        </a:t>
            </a:r>
            <a:r>
              <a:rPr lang="en-GB" b="1" dirty="0" smtClean="0"/>
              <a:t>R4-1713769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/>
              <a:t>Reno, Nevada, USA, November 27</a:t>
            </a:r>
            <a:r>
              <a:rPr lang="en-GB" b="1" baseline="30000" dirty="0"/>
              <a:t>th</a:t>
            </a:r>
            <a:r>
              <a:rPr lang="en-GB" b="1" dirty="0"/>
              <a:t> – December 1</a:t>
            </a:r>
            <a:r>
              <a:rPr lang="en-GB" b="1" baseline="30000" dirty="0"/>
              <a:t>st</a:t>
            </a:r>
            <a:r>
              <a:rPr lang="en-GB" b="1" dirty="0"/>
              <a:t> 2017</a:t>
            </a:r>
          </a:p>
          <a:p>
            <a:pPr hangingPunct="0"/>
            <a:r>
              <a:rPr lang="en-GB" b="1" dirty="0"/>
              <a:t>Agenda Item: </a:t>
            </a:r>
            <a:r>
              <a:rPr lang="en-GB" b="1" dirty="0" smtClean="0"/>
              <a:t>9.7.7.2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Hypothetical PDCCH/DMRS configuration (cont</a:t>
            </a:r>
            <a:r>
              <a:rPr lang="en-GB" dirty="0" smtClean="0"/>
              <a:t>.)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 smtClean="0"/>
              <a:t>Unless </a:t>
            </a:r>
            <a:r>
              <a:rPr lang="en-US" dirty="0"/>
              <a:t>the UE is explicitly signaled which parameter setting to select (for the hypothetical control channel parameters with multiple options), the UE selects the relevant setting in a pre-defined way, e.g., at least for SSB-based RLM:</a:t>
            </a:r>
            <a:endParaRPr lang="en-US" sz="2000" dirty="0"/>
          </a:p>
          <a:p>
            <a:pPr lvl="1"/>
            <a:r>
              <a:rPr lang="en-US" dirty="0"/>
              <a:t>A specific type of the CORESET (e.g., one of the RMSI CORESETs) is assumed when defining hypothetical control channel transmission parameters, Note that RAN1 will define a small number of CORESETs for RMSI. For RLM, RAN4 can choose one of them.</a:t>
            </a:r>
            <a:endParaRPr lang="en-US" sz="1800" dirty="0"/>
          </a:p>
          <a:p>
            <a:pPr lvl="1"/>
            <a:r>
              <a:rPr lang="en-US" dirty="0"/>
              <a:t>The number of symbols of the hypothetical control channel is the same as for this CORESET,</a:t>
            </a:r>
            <a:endParaRPr lang="en-US" sz="1800" dirty="0"/>
          </a:p>
          <a:p>
            <a:pPr lvl="1"/>
            <a:r>
              <a:rPr lang="en-US" dirty="0"/>
              <a:t>The bandwidth of the hypothetical control channel is the same as this CORESET bandwidth,</a:t>
            </a:r>
            <a:endParaRPr lang="en-US" sz="1800" dirty="0"/>
          </a:p>
          <a:p>
            <a:pPr lvl="1"/>
            <a:r>
              <a:rPr lang="en-US" dirty="0"/>
              <a:t>The numerology of the hypothetical control channel is the same as this CORESET numerology,</a:t>
            </a:r>
            <a:endParaRPr lang="en-US" sz="1800" dirty="0"/>
          </a:p>
          <a:p>
            <a:pPr lvl="1"/>
            <a:r>
              <a:rPr lang="en-US" dirty="0"/>
              <a:t>The hypothetical control channel is assumed to be monitored within a periodic RMSI PDCCH monitoring window (parameters are FFS in RAN1) associated with the SS/PBCH block.</a:t>
            </a:r>
            <a:endParaRPr lang="en-US" sz="1800" dirty="0"/>
          </a:p>
          <a:p>
            <a:pPr lvl="0"/>
            <a:r>
              <a:rPr lang="en-US" dirty="0" smtClean="0"/>
              <a:t>As </a:t>
            </a:r>
            <a:r>
              <a:rPr lang="en-US" dirty="0"/>
              <a:t>a baseline, the rules for selecting the relevant non-ambiguous hypothetical setting with CSI-RS can be the same as described above for SS/PBCH block based </a:t>
            </a:r>
            <a:r>
              <a:rPr lang="en-US" dirty="0" smtClean="0"/>
              <a:t>RLM</a:t>
            </a:r>
            <a:endParaRPr lang="en-US" sz="2000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55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Hypothetical PDCCH/DMRS configuration (cont</a:t>
            </a:r>
            <a:r>
              <a:rPr lang="en-GB" dirty="0" smtClean="0"/>
              <a:t>.)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Hypothetical </a:t>
            </a:r>
            <a:r>
              <a:rPr lang="en-US" dirty="0"/>
              <a:t>DMRS transmit power (e.g., boosting or no boosting) is to be </a:t>
            </a:r>
            <a:r>
              <a:rPr lang="en-US" dirty="0" smtClean="0"/>
              <a:t>specified</a:t>
            </a:r>
            <a:endParaRPr lang="en-US" dirty="0"/>
          </a:p>
          <a:p>
            <a:pPr lvl="0"/>
            <a:r>
              <a:rPr lang="en-US" dirty="0" smtClean="0"/>
              <a:t>Hypothetical </a:t>
            </a:r>
            <a:r>
              <a:rPr lang="en-US" dirty="0"/>
              <a:t>DMRS density is to be </a:t>
            </a:r>
            <a:r>
              <a:rPr lang="en-US" dirty="0" smtClean="0"/>
              <a:t>specified, based on the CORESET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52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 smtClean="0"/>
              <a:t>Hypothetical PDCCH/DMRS configuration (cont.)</a:t>
            </a: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526735"/>
              </p:ext>
            </p:extLst>
          </p:nvPr>
        </p:nvGraphicFramePr>
        <p:xfrm>
          <a:off x="464024" y="1364774"/>
          <a:ext cx="11095629" cy="535938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327182"/>
                <a:gridCol w="3948565"/>
                <a:gridCol w="3819882"/>
              </a:tblGrid>
              <a:tr h="22030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Attribute</a:t>
                      </a:r>
                      <a:endParaRPr lang="en-US" sz="14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Value for BLER pair#0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Value for BLER pair#1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  <a:tr h="19827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Control channel SCS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Same as SCS of the RMSI CORESET</a:t>
                      </a:r>
                      <a:r>
                        <a:rPr lang="en-US" sz="1400" baseline="30000">
                          <a:effectLst/>
                        </a:rPr>
                        <a:t>Note 1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Same as SCS of the RMSI CORESET</a:t>
                      </a:r>
                      <a:r>
                        <a:rPr lang="en-US" sz="1400" baseline="30000">
                          <a:effectLst/>
                        </a:rPr>
                        <a:t> Note 1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54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Control channel bandwidth</a:t>
                      </a:r>
                      <a:endParaRPr lang="en-US" sz="14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Same as the bandwidth of RMSI CORESET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Same as the bandwidth of RMSI CORESET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857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DCI format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4572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In-sync: 30 bits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Out-of-sync: 60 bits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FFS 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54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Number of control OFDM symbols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Same as the number of symbols </a:t>
                      </a:r>
                      <a:r>
                        <a:rPr lang="en-US" sz="1400" dirty="0" smtClean="0">
                          <a:effectLst/>
                        </a:rPr>
                        <a:t>in </a:t>
                      </a:r>
                      <a:r>
                        <a:rPr lang="en-US" sz="1400" dirty="0">
                          <a:effectLst/>
                        </a:rPr>
                        <a:t>RMSI CORESET</a:t>
                      </a:r>
                      <a:r>
                        <a:rPr lang="en-US" sz="1400" baseline="30000" dirty="0">
                          <a:effectLst/>
                        </a:rPr>
                        <a:t> Note 2</a:t>
                      </a:r>
                      <a:endParaRPr lang="en-US" sz="14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Same as the number of symbols </a:t>
                      </a:r>
                      <a:r>
                        <a:rPr lang="en-US" sz="1400" dirty="0" smtClean="0">
                          <a:effectLst/>
                        </a:rPr>
                        <a:t>in </a:t>
                      </a:r>
                      <a:r>
                        <a:rPr lang="en-US" sz="1400" dirty="0">
                          <a:effectLst/>
                        </a:rPr>
                        <a:t>RMSI </a:t>
                      </a:r>
                      <a:r>
                        <a:rPr lang="en-US" sz="1400" dirty="0" err="1">
                          <a:effectLst/>
                        </a:rPr>
                        <a:t>CORESET</a:t>
                      </a:r>
                      <a:r>
                        <a:rPr lang="en-US" sz="1400" baseline="30000" dirty="0" err="1">
                          <a:effectLst/>
                        </a:rPr>
                        <a:t>Note</a:t>
                      </a:r>
                      <a:r>
                        <a:rPr lang="en-US" sz="1400" baseline="30000" dirty="0">
                          <a:effectLst/>
                        </a:rPr>
                        <a:t> 2</a:t>
                      </a:r>
                      <a:endParaRPr lang="en-US" sz="14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827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Starting OFDM symbol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Symbol#0</a:t>
                      </a:r>
                      <a:endParaRPr lang="en-US" sz="14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</a:rPr>
                        <a:t>Symbol#0</a:t>
                      </a:r>
                      <a:endParaRPr lang="en-US" sz="1400" dirty="0" smtClean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857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Aggregation level (CCE)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4572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In-sync: 4 and 8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Out-of-sync: 8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FFS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30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REG bundle size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4572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FFS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6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Frequency domain resources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4572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FFS (e.g., contiguous or non-contiguous)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FFS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6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Transmission type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4572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FFS (e.g., interleaved or non-interleaved)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FFS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54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Ratio of PDCCH RE energy to average SSS RE energy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 dB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FFS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654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Ratio of DMRS energy to average SSS RE energy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 dB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FFS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827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DMRS density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FFS, determined based on the CORESET</a:t>
                      </a:r>
                      <a:endParaRPr lang="en-US" sz="14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</a:rPr>
                        <a:t>FFS, determined based on the CORESET</a:t>
                      </a:r>
                      <a:endParaRPr lang="en-US" sz="1400" dirty="0" smtClean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827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CP length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Same as the CP length of RMSI CORESET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Same as the CP length of RMSI CORESET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827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PDCCH monitoring window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FFS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FFS</a:t>
                      </a:r>
                      <a:endParaRPr lang="en-US" sz="14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610">
                <a:tc gridSpan="3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NOTE 1: 15 kHz, 30 kHz, or 60 kHz for </a:t>
                      </a:r>
                      <a:r>
                        <a:rPr lang="en-US" sz="1400" dirty="0" smtClean="0">
                          <a:effectLst/>
                        </a:rPr>
                        <a:t>frequency range</a:t>
                      </a:r>
                      <a:r>
                        <a:rPr lang="en-US" sz="1400" baseline="0" dirty="0" smtClean="0">
                          <a:effectLst/>
                        </a:rPr>
                        <a:t> FR1</a:t>
                      </a:r>
                      <a:r>
                        <a:rPr lang="en-US" sz="1400" dirty="0" smtClean="0">
                          <a:effectLst/>
                        </a:rPr>
                        <a:t>; </a:t>
                      </a:r>
                      <a:r>
                        <a:rPr lang="en-US" sz="1400" dirty="0">
                          <a:effectLst/>
                        </a:rPr>
                        <a:t>60 kHz and 120 kHz for </a:t>
                      </a:r>
                      <a:r>
                        <a:rPr lang="en-US" sz="1400" dirty="0" smtClean="0">
                          <a:effectLst/>
                        </a:rPr>
                        <a:t>frequency range FR2.</a:t>
                      </a:r>
                      <a:endParaRPr lang="en-US" sz="1400" dirty="0">
                        <a:effectLst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NOTE 2: Can be 1, 2, or 3 OFDM symbols.</a:t>
                      </a:r>
                      <a:endParaRPr lang="en-US" sz="14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476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 smtClean="0"/>
              <a:t>Transition 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DRX-related transition requirements need to be specified also for NR</a:t>
            </a:r>
          </a:p>
          <a:p>
            <a:pPr lvl="0"/>
            <a:r>
              <a:rPr lang="en-US" dirty="0"/>
              <a:t>Specify/clarify requirements applicable when the set of RLM-RS resources or some parameters for an already configured RLM-RS resource change, e.g.:</a:t>
            </a:r>
          </a:p>
          <a:p>
            <a:pPr lvl="1"/>
            <a:r>
              <a:rPr lang="en-US" dirty="0"/>
              <a:t>During the transition period, the UE has to meet the most relaxed requirements between those associated with the old configuration of RLM-RS resources and the new configuration of RLM-RS resources. The transition period start from the time when the change is applied or the new configuration is received and last for one most relaxed evaluation period or the longest RLM-RS periodicity among the configured old and new RLM-RS resources.</a:t>
            </a:r>
          </a:p>
        </p:txBody>
      </p:sp>
    </p:spTree>
    <p:extLst>
      <p:ext uri="{BB962C8B-B14F-4D97-AF65-F5344CB8AC3E}">
        <p14:creationId xmlns:p14="http://schemas.microsoft.com/office/powerpoint/2010/main" val="2714079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 smtClean="0"/>
              <a:t>OOS Indication Interval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The IS/OOS indications to higher layers </a:t>
            </a:r>
            <a:r>
              <a:rPr lang="en-GB" dirty="0" smtClean="0"/>
              <a:t>(at least when no measurement </a:t>
            </a:r>
            <a:r>
              <a:rPr lang="en-GB" smtClean="0"/>
              <a:t>gaps are configured</a:t>
            </a:r>
            <a:r>
              <a:rPr lang="en-GB" dirty="0" smtClean="0"/>
              <a:t>) has </a:t>
            </a:r>
            <a:r>
              <a:rPr lang="en-GB" dirty="0"/>
              <a:t>the same period as the configured RLM-RS with the shortest </a:t>
            </a:r>
            <a:r>
              <a:rPr lang="en-GB" dirty="0" smtClean="0"/>
              <a:t>period</a:t>
            </a:r>
          </a:p>
          <a:p>
            <a:pPr lvl="0"/>
            <a:r>
              <a:rPr lang="en-GB" dirty="0"/>
              <a:t>The physical layer assesses the link quality for each configured RLM-RS based on all RLM-RS signal instances received during its latest evaluation period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929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US" dirty="0"/>
              <a:t>Evaluation Period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Specify one common evaluation period for all configured RLM-RS </a:t>
            </a:r>
            <a:r>
              <a:rPr lang="en-US" dirty="0" smtClean="0"/>
              <a:t>resources</a:t>
            </a:r>
          </a:p>
          <a:p>
            <a:pPr lvl="0"/>
            <a:r>
              <a:rPr lang="en-US" dirty="0"/>
              <a:t>The common evaluation period can be based on the longest periodicity of RLM-RSs in the configured RLM-RS </a:t>
            </a:r>
            <a:r>
              <a:rPr lang="en-US" dirty="0" smtClean="0"/>
              <a:t>resources</a:t>
            </a:r>
          </a:p>
          <a:p>
            <a:pPr lvl="0"/>
            <a:r>
              <a:rPr lang="en-US" dirty="0"/>
              <a:t>The common evaluation period further depends on the measurement gap pattern when it is </a:t>
            </a:r>
            <a:r>
              <a:rPr lang="en-US" dirty="0" smtClean="0"/>
              <a:t>configured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0474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6256</TotalTime>
  <Words>689</Words>
  <Application>Microsoft Office PowerPoint</Application>
  <PresentationFormat>Custom</PresentationFormat>
  <Paragraphs>77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Way Forward on RLM</vt:lpstr>
      <vt:lpstr>Hypothetical PDCCH/DMRS configuration (cont.)</vt:lpstr>
      <vt:lpstr>Hypothetical PDCCH/DMRS configuration (cont.)</vt:lpstr>
      <vt:lpstr>Hypothetical PDCCH/DMRS configuration (cont.)</vt:lpstr>
      <vt:lpstr>Transition Requirements</vt:lpstr>
      <vt:lpstr>OOS Indication Interval</vt:lpstr>
      <vt:lpstr>Evaluation Period</vt:lpstr>
    </vt:vector>
  </TitlesOfParts>
  <Company>Qualcomm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325</cp:revision>
  <dcterms:created xsi:type="dcterms:W3CDTF">2016-04-13T15:12:29Z</dcterms:created>
  <dcterms:modified xsi:type="dcterms:W3CDTF">2017-11-17T19:49:07Z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