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3" r:id="rId5"/>
    <p:sldId id="260" r:id="rId6"/>
    <p:sldId id="264" r:id="rId7"/>
    <p:sldId id="261" r:id="rId8"/>
    <p:sldId id="258" r:id="rId9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85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43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082914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0763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61138" y="115906"/>
            <a:ext cx="2125662" cy="60102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91" y="115906"/>
            <a:ext cx="6229350" cy="60102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95444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00436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1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66554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156948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208180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43342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2158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1" y="27306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68144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22873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906"/>
            <a:ext cx="7129462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6975"/>
            <a:ext cx="822960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pic>
        <p:nvPicPr>
          <p:cNvPr id="1028" name="Picture 7" descr="01_corp_brandlogo_S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235834" y="307979"/>
            <a:ext cx="1763713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07959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8805863" y="6597667"/>
            <a:ext cx="3722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E5A1BF97-7ED4-488A-9D43-839425B34582}" type="slidenum">
              <a:rPr lang="en-GB" altLang="ja-JP" sz="1200">
                <a:solidFill>
                  <a:schemeClr val="bg2"/>
                </a:solidFill>
                <a:ea typeface="ＭＳ Ｐゴシック" pitchFamily="50" charset="-128"/>
              </a:rPr>
              <a:pPr>
                <a:defRPr/>
              </a:pPr>
              <a:t>‹#›</a:t>
            </a:fld>
            <a:endParaRPr lang="en-GB" altLang="ja-JP" sz="1200">
              <a:solidFill>
                <a:schemeClr val="bg2"/>
              </a:solidFill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4847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C65F13-EE16-4430-AE8D-85926F2ECD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804623"/>
            <a:ext cx="7772400" cy="1470025"/>
          </a:xfrm>
        </p:spPr>
        <p:txBody>
          <a:bodyPr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Discussion on asynchronous LTE-NR dual connectivity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C5CFA69B-48AB-452F-B66A-1D31803E84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715766"/>
            <a:ext cx="6400800" cy="923034"/>
          </a:xfrm>
        </p:spPr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D890D34-45CF-4DCA-80FA-E2FAC07E31BC}"/>
              </a:ext>
            </a:extLst>
          </p:cNvPr>
          <p:cNvSpPr/>
          <p:nvPr/>
        </p:nvSpPr>
        <p:spPr>
          <a:xfrm>
            <a:off x="375838" y="1105425"/>
            <a:ext cx="83845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b="1" dirty="0"/>
              <a:t>Agenda Item  :     9.3					      R4-1713185    Document for :     Approval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6145D24-4570-41E3-853E-05CB1F2F64DC}"/>
              </a:ext>
            </a:extLst>
          </p:cNvPr>
          <p:cNvSpPr/>
          <p:nvPr/>
        </p:nvSpPr>
        <p:spPr>
          <a:xfrm>
            <a:off x="135613" y="169264"/>
            <a:ext cx="83845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b="1" dirty="0"/>
              <a:t>GPP TSG-RAN WG4 Meeting #85			</a:t>
            </a:r>
          </a:p>
          <a:p>
            <a:r>
              <a:rPr lang="en-US" altLang="ja-JP" sz="1600" b="1" dirty="0"/>
              <a:t>Reno, US, 27</a:t>
            </a:r>
            <a:r>
              <a:rPr lang="en-US" altLang="ja-JP" sz="1600" b="1" baseline="30000" dirty="0"/>
              <a:t>th</a:t>
            </a:r>
            <a:r>
              <a:rPr lang="en-US" altLang="ja-JP" sz="1600" b="1" dirty="0"/>
              <a:t>  November – 1</a:t>
            </a:r>
            <a:r>
              <a:rPr lang="en-US" altLang="ja-JP" sz="1600" b="1" baseline="30000" dirty="0"/>
              <a:t>st</a:t>
            </a:r>
            <a:r>
              <a:rPr lang="en-US" altLang="ja-JP" sz="1600" b="1" dirty="0"/>
              <a:t>  December 2017</a:t>
            </a:r>
          </a:p>
          <a:p>
            <a:endParaRPr lang="en-US" altLang="ja-JP" sz="1600" b="1" dirty="0"/>
          </a:p>
        </p:txBody>
      </p:sp>
    </p:spTree>
    <p:extLst>
      <p:ext uri="{BB962C8B-B14F-4D97-AF65-F5344CB8AC3E}">
        <p14:creationId xmlns:p14="http://schemas.microsoft.com/office/powerpoint/2010/main" val="835398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445D4F-7F83-4B89-81DC-C1A675AC3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Introduction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A335FE2-0370-4497-A69D-DAE22F4670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1800" dirty="0"/>
              <a:t>At the last RAN4 meeting, the following </a:t>
            </a:r>
            <a:r>
              <a:rPr lang="en-US" altLang="ja-JP" sz="1800" dirty="0"/>
              <a:t>UE capability </a:t>
            </a:r>
            <a:r>
              <a:rPr kumimoji="1" lang="en-US" altLang="ja-JP" sz="1800" dirty="0"/>
              <a:t>was agreed for asynchronous DC between LTE and NR </a:t>
            </a:r>
            <a:r>
              <a:rPr lang="en-US" altLang="ja-JP" sz="1800" dirty="0"/>
              <a:t>[1]</a:t>
            </a:r>
            <a:r>
              <a:rPr kumimoji="1" lang="en-US" altLang="ja-JP" sz="1800" dirty="0"/>
              <a:t>:</a:t>
            </a:r>
          </a:p>
          <a:p>
            <a:pPr lvl="1"/>
            <a:r>
              <a:rPr lang="en-US" altLang="ja-JP" sz="1600" i="1" dirty="0"/>
              <a:t>All UEs support asynchronous DC between LTE and NR for inter-band LTE-NR in Rel-15.</a:t>
            </a:r>
          </a:p>
          <a:p>
            <a:pPr lvl="2"/>
            <a:r>
              <a:rPr lang="en-US" altLang="ja-JP" sz="1400" i="1" dirty="0"/>
              <a:t>Asynchronous here refers to subframe/slot timing boundary alignment</a:t>
            </a:r>
          </a:p>
          <a:p>
            <a:endParaRPr kumimoji="1" lang="en-US" altLang="ja-JP" sz="1800" dirty="0"/>
          </a:p>
          <a:p>
            <a:r>
              <a:rPr kumimoji="1" lang="en-US" altLang="ja-JP" sz="1800" dirty="0"/>
              <a:t>In this contribution, we </a:t>
            </a:r>
            <a:r>
              <a:rPr lang="en-US" altLang="ja-JP" sz="1800" dirty="0"/>
              <a:t>further </a:t>
            </a:r>
            <a:r>
              <a:rPr kumimoji="1" lang="en-US" altLang="ja-JP" sz="1800" dirty="0"/>
              <a:t>discuss </a:t>
            </a:r>
            <a:r>
              <a:rPr lang="en-US" altLang="ja-JP" sz="1800" dirty="0"/>
              <a:t>UE capability to enable asynchronous LTE-NR DC while considering the following aspects:</a:t>
            </a:r>
          </a:p>
          <a:p>
            <a:pPr lvl="1"/>
            <a:r>
              <a:rPr lang="en-US" altLang="ja-JP" sz="1600" dirty="0"/>
              <a:t>Single switched UL</a:t>
            </a:r>
          </a:p>
          <a:p>
            <a:pPr lvl="1"/>
            <a:r>
              <a:rPr lang="en-US" altLang="ja-JP" sz="1600" dirty="0"/>
              <a:t>Measurement Gap</a:t>
            </a:r>
          </a:p>
          <a:p>
            <a:pPr lvl="1"/>
            <a:endParaRPr kumimoji="1" lang="en-US" altLang="ja-JP" sz="1600" dirty="0"/>
          </a:p>
          <a:p>
            <a:r>
              <a:rPr lang="en-US" altLang="ja-JP" sz="1800" dirty="0"/>
              <a:t>Note that the following was already agreed in RAN2 during SI phase [2]</a:t>
            </a:r>
          </a:p>
          <a:p>
            <a:pPr lvl="1"/>
            <a:r>
              <a:rPr lang="en-GB" altLang="ja-JP" sz="1600" i="1" dirty="0"/>
              <a:t>To support tight interworking between LTE and NR, a technology of aggregating data flows between the two RATs is studied based on Dual Connectivity (DC) for LTE [3]. In DC between LTE and NR, both (e)LTE </a:t>
            </a:r>
            <a:r>
              <a:rPr lang="en-GB" altLang="ja-JP" sz="1600" i="1" dirty="0" err="1"/>
              <a:t>eNB</a:t>
            </a:r>
            <a:r>
              <a:rPr lang="en-GB" altLang="ja-JP" sz="1600" i="1" dirty="0"/>
              <a:t> and NR </a:t>
            </a:r>
            <a:r>
              <a:rPr lang="en-GB" altLang="ja-JP" sz="1600" i="1" dirty="0" err="1"/>
              <a:t>gNB</a:t>
            </a:r>
            <a:r>
              <a:rPr lang="en-GB" altLang="ja-JP" sz="1600" i="1" dirty="0"/>
              <a:t> can act as a master node as described in sub-clause 4.1.2.1, 4.1.2.2 and 4.1.2.3. It is assumed that </a:t>
            </a:r>
            <a:r>
              <a:rPr lang="en-GB" altLang="ja-JP" sz="1600" i="1" dirty="0">
                <a:solidFill>
                  <a:srgbClr val="0000FF"/>
                </a:solidFill>
              </a:rPr>
              <a:t>DC between LTE and NR supports the deployment scenario where LTE </a:t>
            </a:r>
            <a:r>
              <a:rPr lang="en-GB" altLang="ja-JP" sz="1600" i="1" dirty="0" err="1">
                <a:solidFill>
                  <a:srgbClr val="0000FF"/>
                </a:solidFill>
              </a:rPr>
              <a:t>eNB</a:t>
            </a:r>
            <a:r>
              <a:rPr lang="en-GB" altLang="ja-JP" sz="1600" i="1" dirty="0">
                <a:solidFill>
                  <a:srgbClr val="0000FF"/>
                </a:solidFill>
              </a:rPr>
              <a:t> is not synchronised with NR </a:t>
            </a:r>
            <a:r>
              <a:rPr lang="en-GB" altLang="ja-JP" sz="1600" i="1" dirty="0" err="1">
                <a:solidFill>
                  <a:srgbClr val="0000FF"/>
                </a:solidFill>
              </a:rPr>
              <a:t>gNB</a:t>
            </a:r>
            <a:r>
              <a:rPr lang="en-GB" altLang="ja-JP" sz="1600" i="1" dirty="0">
                <a:solidFill>
                  <a:srgbClr val="0000FF"/>
                </a:solidFill>
              </a:rPr>
              <a:t>.</a:t>
            </a:r>
            <a:endParaRPr kumimoji="1" lang="en-US" altLang="ja-JP" sz="1600" i="1" dirty="0">
              <a:solidFill>
                <a:srgbClr val="0000FF"/>
              </a:solidFill>
            </a:endParaRPr>
          </a:p>
          <a:p>
            <a:endParaRPr lang="en-US" altLang="ja-JP" sz="1800" dirty="0"/>
          </a:p>
          <a:p>
            <a:endParaRPr kumimoji="1" lang="en-US" altLang="ja-JP" sz="1800" dirty="0"/>
          </a:p>
          <a:p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37603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DAF28E-C6E2-416E-ACA8-6A3A71FE6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8" y="115906"/>
            <a:ext cx="7129462" cy="865187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Single switched UL for asynchronous NW</a:t>
            </a:r>
            <a:br>
              <a:rPr lang="en-US" altLang="ja-JP" dirty="0">
                <a:solidFill>
                  <a:schemeClr val="tx1"/>
                </a:solidFill>
              </a:rPr>
            </a:b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C6A3FC9-E2A9-4FEE-9B49-A6C55945CC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1800" dirty="0"/>
              <a:t>For NR, RAN1 agreed</a:t>
            </a:r>
            <a:r>
              <a:rPr lang="en-US" altLang="ja-JP" sz="1800" dirty="0"/>
              <a:t> to introduce time-switching mechanism of LTE UL and NR UL </a:t>
            </a:r>
            <a:r>
              <a:rPr lang="en-US" altLang="ja-JP" sz="1800" u="sng" dirty="0"/>
              <a:t>assuming synchronous NW</a:t>
            </a:r>
            <a:r>
              <a:rPr lang="en-US" altLang="ja-JP" sz="1800" dirty="0"/>
              <a:t> to avoid strong inter-modulation distortion (IMD) into LTE DL frequency [3]</a:t>
            </a:r>
          </a:p>
          <a:p>
            <a:pPr lvl="1"/>
            <a:r>
              <a:rPr lang="en-US" altLang="ja-JP" sz="1600" i="1" dirty="0"/>
              <a:t>For scheduling/HARQ timing of LTE FDD carrier, the following timing can be considered, e.g., for LTE:</a:t>
            </a:r>
          </a:p>
          <a:p>
            <a:pPr lvl="2"/>
            <a:r>
              <a:rPr lang="en-US" altLang="ja-JP" sz="1400" i="1" dirty="0"/>
              <a:t>DL-reference UL/DL configuration for TDD</a:t>
            </a:r>
          </a:p>
          <a:p>
            <a:pPr lvl="2"/>
            <a:r>
              <a:rPr lang="en-US" altLang="ja-JP" sz="1400" i="1" dirty="0"/>
              <a:t>DL-reference UL/DL configuration defined for FDD-</a:t>
            </a:r>
            <a:r>
              <a:rPr lang="en-US" altLang="ja-JP" sz="1400" i="1" dirty="0" err="1"/>
              <a:t>SCell</a:t>
            </a:r>
            <a:r>
              <a:rPr lang="en-US" altLang="ja-JP" sz="1400" i="1" dirty="0"/>
              <a:t> in TDD-FDD CA with TDD-</a:t>
            </a:r>
            <a:r>
              <a:rPr lang="en-US" altLang="ja-JP" sz="1400" i="1" dirty="0" err="1"/>
              <a:t>PCell</a:t>
            </a:r>
            <a:endParaRPr lang="en-US" altLang="ja-JP" sz="1400" i="1" dirty="0"/>
          </a:p>
          <a:p>
            <a:pPr lvl="2"/>
            <a:r>
              <a:rPr lang="en-US" altLang="ja-JP" sz="1400" i="1" dirty="0"/>
              <a:t>Up to NW implementation (i.e., no RAN1 spec. impact)</a:t>
            </a:r>
            <a:endParaRPr lang="en-US" altLang="ja-JP" sz="1050" dirty="0"/>
          </a:p>
          <a:p>
            <a:endParaRPr lang="en-US" altLang="ja-JP" sz="1800" b="1" dirty="0"/>
          </a:p>
          <a:p>
            <a:r>
              <a:rPr lang="en-US" altLang="ja-JP" sz="1800" b="1" dirty="0"/>
              <a:t>Observation 1:</a:t>
            </a:r>
          </a:p>
          <a:p>
            <a:pPr lvl="1"/>
            <a:r>
              <a:rPr lang="en-US" altLang="ja-JP" sz="1600" dirty="0"/>
              <a:t>For single switched UL, only synchronous NW has been considered in RAN1, and there is no agreement for asynchronous NW</a:t>
            </a:r>
          </a:p>
          <a:p>
            <a:pPr lvl="1"/>
            <a:endParaRPr lang="en-US" altLang="ja-JP" sz="1600" dirty="0"/>
          </a:p>
          <a:p>
            <a:endParaRPr lang="en-US" altLang="ja-JP" sz="1800" dirty="0"/>
          </a:p>
          <a:p>
            <a:endParaRPr lang="en-US" altLang="ja-JP" sz="1800" dirty="0"/>
          </a:p>
          <a:p>
            <a:pPr lvl="1"/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181828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DAF28E-C6E2-416E-ACA8-6A3A71FE6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8" y="115906"/>
            <a:ext cx="7129462" cy="865187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Single switched UL for asynchronous NW (cont.)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C6A3FC9-E2A9-4FEE-9B49-A6C55945CC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1800" b="1" dirty="0"/>
              <a:t>Observation 2:</a:t>
            </a:r>
            <a:endParaRPr lang="en-US" altLang="ja-JP" sz="1800" dirty="0"/>
          </a:p>
          <a:p>
            <a:pPr lvl="1"/>
            <a:r>
              <a:rPr lang="en-US" altLang="ja-JP" sz="1600" dirty="0"/>
              <a:t>To enable time-switching mechanism for asynchronous NW, </a:t>
            </a:r>
            <a:r>
              <a:rPr lang="en-US" altLang="ja-JP" sz="1600" dirty="0" err="1"/>
              <a:t>eNB</a:t>
            </a:r>
            <a:r>
              <a:rPr lang="en-US" altLang="ja-JP" sz="1600" dirty="0"/>
              <a:t> and </a:t>
            </a:r>
            <a:r>
              <a:rPr lang="en-US" altLang="ja-JP" sz="1600" dirty="0" err="1"/>
              <a:t>gNB</a:t>
            </a:r>
            <a:r>
              <a:rPr lang="en-US" altLang="ja-JP" sz="1600" dirty="0"/>
              <a:t> in DC operation need to share SFN/subframe/slot-boundary timing differences, e.g. obtained by SSTD measurement at UE side</a:t>
            </a:r>
          </a:p>
          <a:p>
            <a:pPr lvl="1"/>
            <a:r>
              <a:rPr lang="en-US" altLang="ja-JP" sz="1600" dirty="0"/>
              <a:t>Otherwise, NW cannot know when to apply time-switching of LTE UL and NR UL</a:t>
            </a:r>
          </a:p>
          <a:p>
            <a:pPr lvl="1"/>
            <a:endParaRPr lang="en-US" altLang="ja-JP" sz="1600" dirty="0"/>
          </a:p>
          <a:p>
            <a:pPr marL="457200" lvl="1" indent="0">
              <a:buNone/>
            </a:pPr>
            <a:endParaRPr lang="en-US" altLang="ja-JP" sz="1600" dirty="0"/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  <a:p>
            <a:endParaRPr lang="en-US" altLang="ja-JP" sz="1800" dirty="0"/>
          </a:p>
          <a:p>
            <a:endParaRPr lang="en-US" altLang="ja-JP" sz="1800" dirty="0"/>
          </a:p>
          <a:p>
            <a:endParaRPr lang="en-US" altLang="ja-JP" sz="1800" dirty="0"/>
          </a:p>
          <a:p>
            <a:endParaRPr lang="en-US" altLang="ja-JP" sz="1800" dirty="0"/>
          </a:p>
          <a:p>
            <a:endParaRPr lang="en-US" altLang="ja-JP" sz="1050" dirty="0"/>
          </a:p>
          <a:p>
            <a:endParaRPr lang="en-US" altLang="ja-JP" sz="1800" b="1" dirty="0"/>
          </a:p>
          <a:p>
            <a:pPr lvl="1"/>
            <a:endParaRPr lang="en-US" altLang="ja-JP" sz="1600" dirty="0"/>
          </a:p>
          <a:p>
            <a:endParaRPr lang="en-US" altLang="ja-JP" sz="1800" dirty="0"/>
          </a:p>
          <a:p>
            <a:endParaRPr lang="en-US" altLang="ja-JP" sz="1800" dirty="0"/>
          </a:p>
          <a:p>
            <a:pPr lvl="1"/>
            <a:endParaRPr kumimoji="1" lang="ja-JP" altLang="en-US" sz="1600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6C201442-09EB-4C04-9554-0B2435BAA9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265279"/>
              </p:ext>
            </p:extLst>
          </p:nvPr>
        </p:nvGraphicFramePr>
        <p:xfrm>
          <a:off x="1895959" y="3411785"/>
          <a:ext cx="5473490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349">
                  <a:extLst>
                    <a:ext uri="{9D8B030D-6E8A-4147-A177-3AD203B41FA5}">
                      <a16:colId xmlns:a16="http://schemas.microsoft.com/office/drawing/2014/main" val="2926140870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098150259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456364091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107346694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224607167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88769559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1738805180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385878596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59084892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521641597"/>
                    </a:ext>
                  </a:extLst>
                </a:gridCol>
              </a:tblGrid>
              <a:tr h="2303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2922591255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C1837703-A87B-44D0-8D22-430BC9AB73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008085"/>
              </p:ext>
            </p:extLst>
          </p:nvPr>
        </p:nvGraphicFramePr>
        <p:xfrm>
          <a:off x="1893379" y="3742412"/>
          <a:ext cx="5473490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349">
                  <a:extLst>
                    <a:ext uri="{9D8B030D-6E8A-4147-A177-3AD203B41FA5}">
                      <a16:colId xmlns:a16="http://schemas.microsoft.com/office/drawing/2014/main" val="2926140870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098150259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456364091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107346694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224607167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88769559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1738805180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385878596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59084892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521641597"/>
                    </a:ext>
                  </a:extLst>
                </a:gridCol>
              </a:tblGrid>
              <a:tr h="2303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2591255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766399B1-1F6E-4486-8546-FD0EC4E01A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764329"/>
              </p:ext>
            </p:extLst>
          </p:nvPr>
        </p:nvGraphicFramePr>
        <p:xfrm>
          <a:off x="2102603" y="4239234"/>
          <a:ext cx="5473490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349">
                  <a:extLst>
                    <a:ext uri="{9D8B030D-6E8A-4147-A177-3AD203B41FA5}">
                      <a16:colId xmlns:a16="http://schemas.microsoft.com/office/drawing/2014/main" val="2926140870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098150259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456364091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107346694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224607167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88769559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1738805180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385878596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59084892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521641597"/>
                    </a:ext>
                  </a:extLst>
                </a:gridCol>
              </a:tblGrid>
              <a:tr h="2303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2922591255"/>
                  </a:ext>
                </a:extLst>
              </a:tr>
            </a:tbl>
          </a:graphicData>
        </a:graphic>
      </p:graphicFrame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F7818473-AA9E-45EA-BA49-0E8EB8FB55D9}"/>
              </a:ext>
            </a:extLst>
          </p:cNvPr>
          <p:cNvCxnSpPr/>
          <p:nvPr/>
        </p:nvCxnSpPr>
        <p:spPr>
          <a:xfrm>
            <a:off x="7206718" y="4632846"/>
            <a:ext cx="68193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62B1E19-1E7D-4525-A76F-4CF95B38BD77}"/>
              </a:ext>
            </a:extLst>
          </p:cNvPr>
          <p:cNvSpPr txBox="1"/>
          <p:nvPr/>
        </p:nvSpPr>
        <p:spPr>
          <a:xfrm>
            <a:off x="7896395" y="4434257"/>
            <a:ext cx="572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/>
              <a:t>time</a:t>
            </a:r>
            <a:endParaRPr kumimoji="1" lang="ja-JP" altLang="en-US" sz="1600" dirty="0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53D382BC-B0D0-4980-B73F-484F991F975D}"/>
              </a:ext>
            </a:extLst>
          </p:cNvPr>
          <p:cNvCxnSpPr/>
          <p:nvPr/>
        </p:nvCxnSpPr>
        <p:spPr>
          <a:xfrm>
            <a:off x="2433236" y="3332137"/>
            <a:ext cx="0" cy="1404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75C51E30-46D5-4E8D-BD0D-CEC45DE84BD7}"/>
              </a:ext>
            </a:extLst>
          </p:cNvPr>
          <p:cNvCxnSpPr/>
          <p:nvPr/>
        </p:nvCxnSpPr>
        <p:spPr>
          <a:xfrm>
            <a:off x="3546529" y="3332137"/>
            <a:ext cx="0" cy="1404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39ABAC79-CB9B-4520-AD14-031141BD7A42}"/>
              </a:ext>
            </a:extLst>
          </p:cNvPr>
          <p:cNvCxnSpPr/>
          <p:nvPr/>
        </p:nvCxnSpPr>
        <p:spPr>
          <a:xfrm>
            <a:off x="5158360" y="3329557"/>
            <a:ext cx="0" cy="1404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1526B2F2-118A-451B-B8E1-8061012770C8}"/>
              </a:ext>
            </a:extLst>
          </p:cNvPr>
          <p:cNvCxnSpPr/>
          <p:nvPr/>
        </p:nvCxnSpPr>
        <p:spPr>
          <a:xfrm>
            <a:off x="6271653" y="3329557"/>
            <a:ext cx="0" cy="1404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F7265CDA-0763-43D7-9CBB-04B7985DF5C8}"/>
              </a:ext>
            </a:extLst>
          </p:cNvPr>
          <p:cNvCxnSpPr/>
          <p:nvPr/>
        </p:nvCxnSpPr>
        <p:spPr>
          <a:xfrm>
            <a:off x="2510725" y="4632851"/>
            <a:ext cx="914400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>
            <a:extLst>
              <a:ext uri="{FF2B5EF4-FFF2-40B4-BE49-F238E27FC236}">
                <a16:creationId xmlns:a16="http://schemas.microsoft.com/office/drawing/2014/main" id="{BE802278-F59B-47D9-B0DD-49057303D96A}"/>
              </a:ext>
            </a:extLst>
          </p:cNvPr>
          <p:cNvCxnSpPr/>
          <p:nvPr/>
        </p:nvCxnSpPr>
        <p:spPr>
          <a:xfrm>
            <a:off x="5259091" y="4632851"/>
            <a:ext cx="914400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AC35E0A-4DBE-4564-BD77-2A0B2722D6D4}"/>
              </a:ext>
            </a:extLst>
          </p:cNvPr>
          <p:cNvSpPr txBox="1"/>
          <p:nvPr/>
        </p:nvSpPr>
        <p:spPr>
          <a:xfrm>
            <a:off x="1464597" y="4926066"/>
            <a:ext cx="6811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rgbClr val="FF0000"/>
                </a:solidFill>
              </a:rPr>
              <a:t>In those periods, NW needs to avoid simultaneous UL in LTE and NR if single </a:t>
            </a:r>
            <a:r>
              <a:rPr lang="en-US" altLang="ja-JP" sz="1600" b="1" dirty="0" err="1">
                <a:solidFill>
                  <a:srgbClr val="FF0000"/>
                </a:solidFill>
              </a:rPr>
              <a:t>Tx</a:t>
            </a:r>
            <a:r>
              <a:rPr lang="en-US" altLang="ja-JP" sz="1600" b="1" dirty="0">
                <a:solidFill>
                  <a:srgbClr val="FF0000"/>
                </a:solidFill>
              </a:rPr>
              <a:t> should be applied</a:t>
            </a:r>
            <a:endParaRPr kumimoji="1" lang="ja-JP" altLang="en-US" sz="1600" b="1" dirty="0">
              <a:solidFill>
                <a:srgbClr val="FF0000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F9DD121-F217-4979-8BC5-8F7D6133D58C}"/>
              </a:ext>
            </a:extLst>
          </p:cNvPr>
          <p:cNvSpPr txBox="1"/>
          <p:nvPr/>
        </p:nvSpPr>
        <p:spPr>
          <a:xfrm>
            <a:off x="669437" y="3500921"/>
            <a:ext cx="10799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/>
              <a:t>LTE FDD:</a:t>
            </a:r>
            <a:endParaRPr kumimoji="1" lang="ja-JP" altLang="en-US" sz="1600" dirty="0"/>
          </a:p>
        </p:txBody>
      </p:sp>
      <p:sp>
        <p:nvSpPr>
          <p:cNvPr id="19" name="左中かっこ 18">
            <a:extLst>
              <a:ext uri="{FF2B5EF4-FFF2-40B4-BE49-F238E27FC236}">
                <a16:creationId xmlns:a16="http://schemas.microsoft.com/office/drawing/2014/main" id="{58CCED3B-DAE9-416E-BE73-4560FF439C46}"/>
              </a:ext>
            </a:extLst>
          </p:cNvPr>
          <p:cNvSpPr/>
          <p:nvPr/>
        </p:nvSpPr>
        <p:spPr>
          <a:xfrm>
            <a:off x="1704144" y="3363950"/>
            <a:ext cx="111747" cy="65278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75E13C6-66A2-41AE-B1C2-95464CDE4722}"/>
              </a:ext>
            </a:extLst>
          </p:cNvPr>
          <p:cNvSpPr txBox="1"/>
          <p:nvPr/>
        </p:nvSpPr>
        <p:spPr>
          <a:xfrm>
            <a:off x="635186" y="4242256"/>
            <a:ext cx="11897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/>
              <a:t>NR TDD:</a:t>
            </a:r>
          </a:p>
          <a:p>
            <a:pPr algn="ctr"/>
            <a:r>
              <a:rPr lang="en-US" altLang="ja-JP" sz="1600" dirty="0"/>
              <a:t>(in </a:t>
            </a:r>
            <a:r>
              <a:rPr lang="en-US" altLang="ja-JP" sz="1600" dirty="0" err="1"/>
              <a:t>async</a:t>
            </a:r>
            <a:r>
              <a:rPr lang="en-US" altLang="ja-JP" sz="1600" dirty="0"/>
              <a:t>.) 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32160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6DB8E0-E0B7-4BF0-9C89-8AFDF6D4A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Measurement Gap for asynchronous NW</a:t>
            </a:r>
            <a:br>
              <a:rPr lang="en-US" altLang="ja-JP" dirty="0">
                <a:solidFill>
                  <a:schemeClr val="tx1"/>
                </a:solidFill>
              </a:rPr>
            </a:b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AD1521-001E-4C02-9D38-0C0600358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196975"/>
            <a:ext cx="8438827" cy="5327650"/>
          </a:xfrm>
        </p:spPr>
        <p:txBody>
          <a:bodyPr/>
          <a:lstStyle/>
          <a:p>
            <a:r>
              <a:rPr lang="en-US" altLang="ja-JP" sz="1800" dirty="0"/>
              <a:t>In LTE, measurement gap length (MGL) is 6ms</a:t>
            </a:r>
          </a:p>
          <a:p>
            <a:pPr lvl="1"/>
            <a:r>
              <a:rPr lang="en-US" altLang="ja-JP" sz="1600" dirty="0"/>
              <a:t>6ms = 5ms (LTE SS periodicity) + 1ms (re-tuning time)</a:t>
            </a:r>
          </a:p>
          <a:p>
            <a:r>
              <a:rPr lang="en-US" altLang="ja-JP" sz="1800" dirty="0"/>
              <a:t>One MGL includes at least one synchronization signal (SS) of target carrier regardless of timing difference between serving and target carriers</a:t>
            </a:r>
          </a:p>
          <a:p>
            <a:pPr marL="0" indent="0">
              <a:buNone/>
            </a:pPr>
            <a:r>
              <a:rPr lang="en-US" altLang="ja-JP" sz="1800" dirty="0">
                <a:sym typeface="Wingdings" panose="05000000000000000000" pitchFamily="2" charset="2"/>
              </a:rPr>
              <a:t>     </a:t>
            </a:r>
            <a:r>
              <a:rPr kumimoji="1" lang="en-US" altLang="ja-JP" sz="1800" dirty="0">
                <a:sym typeface="Wingdings" panose="05000000000000000000" pitchFamily="2" charset="2"/>
              </a:rPr>
              <a:t> </a:t>
            </a:r>
            <a:r>
              <a:rPr kumimoji="1" lang="en-US" altLang="ja-JP" sz="1800" dirty="0" err="1">
                <a:sym typeface="Wingdings" panose="05000000000000000000" pitchFamily="2" charset="2"/>
              </a:rPr>
              <a:t>eNB</a:t>
            </a:r>
            <a:r>
              <a:rPr kumimoji="1" lang="en-US" altLang="ja-JP" sz="1800" dirty="0">
                <a:sym typeface="Wingdings" panose="05000000000000000000" pitchFamily="2" charset="2"/>
              </a:rPr>
              <a:t> does not need to consider SS location of target </a:t>
            </a:r>
            <a:r>
              <a:rPr lang="en-US" altLang="ja-JP" sz="1800" dirty="0">
                <a:sym typeface="Wingdings" panose="05000000000000000000" pitchFamily="2" charset="2"/>
              </a:rPr>
              <a:t>carrier</a:t>
            </a:r>
          </a:p>
          <a:p>
            <a:pPr marL="0" indent="0">
              <a:buNone/>
            </a:pPr>
            <a:endParaRPr lang="en-US" altLang="ja-JP" sz="1400" b="1" dirty="0"/>
          </a:p>
          <a:p>
            <a:r>
              <a:rPr lang="en-US" altLang="ja-JP" sz="1800" b="1" dirty="0"/>
              <a:t>Observation 3:</a:t>
            </a:r>
          </a:p>
          <a:p>
            <a:pPr lvl="1"/>
            <a:r>
              <a:rPr lang="en-US" altLang="ja-JP" sz="1600" dirty="0"/>
              <a:t>In LTE, MGL is designed so that </a:t>
            </a:r>
            <a:r>
              <a:rPr lang="en-US" altLang="ja-JP" sz="1600" dirty="0" err="1"/>
              <a:t>eNB</a:t>
            </a:r>
            <a:r>
              <a:rPr lang="en-US" altLang="ja-JP" sz="1600" dirty="0"/>
              <a:t> does not need to consider SS location of target carrier</a:t>
            </a:r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FDD48E83-8E74-4860-A567-31879B6D89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877245"/>
              </p:ext>
            </p:extLst>
          </p:nvPr>
        </p:nvGraphicFramePr>
        <p:xfrm>
          <a:off x="2182674" y="436043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23024154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307906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571124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56523887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5361439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88409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529448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1207953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7602372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37200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SF#0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SF#1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SF#2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SF#3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SF#4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SF#5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SF#6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SF#7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SF#8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SF#9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7765307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034C7F9-4E96-4562-8D3A-8876B16FCC86}"/>
              </a:ext>
            </a:extLst>
          </p:cNvPr>
          <p:cNvSpPr txBox="1"/>
          <p:nvPr/>
        </p:nvSpPr>
        <p:spPr>
          <a:xfrm>
            <a:off x="507356" y="4324312"/>
            <a:ext cx="16914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Serving carrier</a:t>
            </a:r>
            <a:r>
              <a:rPr lang="en-US" altLang="ja-JP" sz="1600" dirty="0"/>
              <a:t>: </a:t>
            </a:r>
            <a:endParaRPr kumimoji="1" lang="ja-JP" altLang="en-US" sz="1600" dirty="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443D7DF2-E317-4D29-A30F-01FDA161BB46}"/>
              </a:ext>
            </a:extLst>
          </p:cNvPr>
          <p:cNvSpPr/>
          <p:nvPr/>
        </p:nvSpPr>
        <p:spPr>
          <a:xfrm>
            <a:off x="2415653" y="4345783"/>
            <a:ext cx="116238" cy="3704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FEDA9E8-3447-4362-A451-BCA2E62B0F8D}"/>
              </a:ext>
            </a:extLst>
          </p:cNvPr>
          <p:cNvSpPr txBox="1"/>
          <p:nvPr/>
        </p:nvSpPr>
        <p:spPr>
          <a:xfrm>
            <a:off x="598086" y="4810315"/>
            <a:ext cx="1452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/>
              <a:t>Target carrier:</a:t>
            </a:r>
          </a:p>
          <a:p>
            <a:pPr algn="ctr"/>
            <a:r>
              <a:rPr lang="en-US" altLang="ja-JP" sz="1600" dirty="0"/>
              <a:t>(in </a:t>
            </a:r>
            <a:r>
              <a:rPr lang="en-US" altLang="ja-JP" sz="1600" dirty="0" err="1"/>
              <a:t>async</a:t>
            </a:r>
            <a:r>
              <a:rPr lang="en-US" altLang="ja-JP" sz="1600" dirty="0"/>
              <a:t>.) </a:t>
            </a:r>
            <a:endParaRPr kumimoji="1" lang="ja-JP" altLang="en-US" sz="1600" dirty="0"/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6B77805E-B9A7-4885-86B8-F8CFE6287689}"/>
              </a:ext>
            </a:extLst>
          </p:cNvPr>
          <p:cNvSpPr/>
          <p:nvPr/>
        </p:nvSpPr>
        <p:spPr>
          <a:xfrm>
            <a:off x="5499743" y="4353532"/>
            <a:ext cx="116238" cy="3704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A8020D1C-AE28-4CC8-A111-F083C3EB1D0D}"/>
              </a:ext>
            </a:extLst>
          </p:cNvPr>
          <p:cNvSpPr txBox="1"/>
          <p:nvPr/>
        </p:nvSpPr>
        <p:spPr>
          <a:xfrm>
            <a:off x="3549381" y="3975271"/>
            <a:ext cx="4571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dirty="0">
                <a:solidFill>
                  <a:srgbClr val="00B050"/>
                </a:solidFill>
              </a:rPr>
              <a:t>SS</a:t>
            </a:r>
            <a:endParaRPr kumimoji="1" lang="ja-JP" altLang="en-US" sz="1600" dirty="0">
              <a:solidFill>
                <a:srgbClr val="00B050"/>
              </a:solidFill>
            </a:endParaRPr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76FE7D70-115B-4829-A8FB-176AF02A9A36}"/>
              </a:ext>
            </a:extLst>
          </p:cNvPr>
          <p:cNvCxnSpPr>
            <a:cxnSpLocks/>
            <a:stCxn id="17" idx="0"/>
            <a:endCxn id="27" idx="1"/>
          </p:cNvCxnSpPr>
          <p:nvPr/>
        </p:nvCxnSpPr>
        <p:spPr>
          <a:xfrm flipV="1">
            <a:off x="2473772" y="4144548"/>
            <a:ext cx="1075609" cy="20123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E1BCE4BD-6925-4C26-A355-49BF184CA13D}"/>
              </a:ext>
            </a:extLst>
          </p:cNvPr>
          <p:cNvCxnSpPr>
            <a:cxnSpLocks/>
            <a:stCxn id="23" idx="0"/>
            <a:endCxn id="27" idx="3"/>
          </p:cNvCxnSpPr>
          <p:nvPr/>
        </p:nvCxnSpPr>
        <p:spPr>
          <a:xfrm flipH="1" flipV="1">
            <a:off x="4006557" y="4144548"/>
            <a:ext cx="1551305" cy="20898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70AAD87D-ED4A-4125-9C96-94AB91775505}"/>
              </a:ext>
            </a:extLst>
          </p:cNvPr>
          <p:cNvCxnSpPr/>
          <p:nvPr/>
        </p:nvCxnSpPr>
        <p:spPr>
          <a:xfrm>
            <a:off x="2175433" y="4197494"/>
            <a:ext cx="0" cy="1296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17FEE8F3-537B-4352-9A32-27CCDBF45B85}"/>
              </a:ext>
            </a:extLst>
          </p:cNvPr>
          <p:cNvCxnSpPr/>
          <p:nvPr/>
        </p:nvCxnSpPr>
        <p:spPr>
          <a:xfrm>
            <a:off x="5233778" y="4210412"/>
            <a:ext cx="0" cy="1296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BEC2989B-7F97-438E-868E-CE0DF1611B4F}"/>
              </a:ext>
            </a:extLst>
          </p:cNvPr>
          <p:cNvSpPr txBox="1"/>
          <p:nvPr/>
        </p:nvSpPr>
        <p:spPr>
          <a:xfrm>
            <a:off x="586297" y="5466791"/>
            <a:ext cx="61782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rgbClr val="FF0000"/>
                </a:solidFill>
              </a:rPr>
              <a:t>5ms window</a:t>
            </a:r>
          </a:p>
          <a:p>
            <a:pPr marL="285750" indent="-285750" algn="ctr">
              <a:buFont typeface="Wingdings" panose="05000000000000000000" pitchFamily="2" charset="2"/>
              <a:buChar char="è"/>
            </a:pPr>
            <a:r>
              <a:rPr kumimoji="1" lang="en-US" altLang="ja-JP" sz="1600" b="1" dirty="0">
                <a:solidFill>
                  <a:srgbClr val="FF0000"/>
                </a:solidFill>
                <a:sym typeface="Wingdings" panose="05000000000000000000" pitchFamily="2" charset="2"/>
              </a:rPr>
              <a:t>This window includes at least one SS of target carrier</a:t>
            </a:r>
          </a:p>
          <a:p>
            <a:pPr algn="ctr"/>
            <a:r>
              <a:rPr kumimoji="1" lang="en-US" altLang="ja-JP" sz="1600" b="1" dirty="0">
                <a:solidFill>
                  <a:srgbClr val="FF0000"/>
                </a:solidFill>
                <a:sym typeface="Wingdings" panose="05000000000000000000" pitchFamily="2" charset="2"/>
              </a:rPr>
              <a:t>regardless of timing difference </a:t>
            </a:r>
            <a:r>
              <a:rPr kumimoji="1" lang="en-US" altLang="ja-JP" sz="1600" b="1" dirty="0" err="1">
                <a:solidFill>
                  <a:srgbClr val="FF0000"/>
                </a:solidFill>
                <a:sym typeface="Wingdings" panose="05000000000000000000" pitchFamily="2" charset="2"/>
              </a:rPr>
              <a:t>bw</a:t>
            </a:r>
            <a:r>
              <a:rPr kumimoji="1" lang="en-US" altLang="ja-JP" sz="1600" b="1" dirty="0">
                <a:solidFill>
                  <a:srgbClr val="FF0000"/>
                </a:solidFill>
                <a:sym typeface="Wingdings" panose="05000000000000000000" pitchFamily="2" charset="2"/>
              </a:rPr>
              <a:t> serving and target carriers</a:t>
            </a:r>
            <a:endParaRPr kumimoji="1" lang="ja-JP" altLang="en-US" sz="1600" b="1" dirty="0">
              <a:solidFill>
                <a:srgbClr val="FF0000"/>
              </a:solidFill>
            </a:endParaRPr>
          </a:p>
        </p:txBody>
      </p:sp>
      <p:graphicFrame>
        <p:nvGraphicFramePr>
          <p:cNvPr id="41" name="表 40">
            <a:extLst>
              <a:ext uri="{FF2B5EF4-FFF2-40B4-BE49-F238E27FC236}">
                <a16:creationId xmlns:a16="http://schemas.microsoft.com/office/drawing/2014/main" id="{EA1C7629-C094-4406-B3D2-EF4D1EAE33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744844"/>
              </p:ext>
            </p:extLst>
          </p:nvPr>
        </p:nvGraphicFramePr>
        <p:xfrm>
          <a:off x="2598548" y="4861537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23024154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307906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571124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56523887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5361439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88409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529448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61207953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7602372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37200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SF#7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SF#8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SF#9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SF#0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SF#1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SF#2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SF#3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SF#4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SF#5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</a:rPr>
                        <a:t>SF#6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7765307"/>
                  </a:ext>
                </a:extLst>
              </a:tr>
            </a:tbl>
          </a:graphicData>
        </a:graphic>
      </p:graphicFrame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B15B054C-D85A-4099-8C49-3730DE1C8D4C}"/>
              </a:ext>
            </a:extLst>
          </p:cNvPr>
          <p:cNvSpPr/>
          <p:nvPr/>
        </p:nvSpPr>
        <p:spPr>
          <a:xfrm>
            <a:off x="4668003" y="4862391"/>
            <a:ext cx="116238" cy="3704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98D49204-89C7-4340-BDB3-61DF3D8BB773}"/>
              </a:ext>
            </a:extLst>
          </p:cNvPr>
          <p:cNvSpPr/>
          <p:nvPr/>
        </p:nvSpPr>
        <p:spPr>
          <a:xfrm>
            <a:off x="7664357" y="4856809"/>
            <a:ext cx="116238" cy="3704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7C6D6A3C-CF5B-40D3-8563-2D7003FA3F4B}"/>
              </a:ext>
            </a:extLst>
          </p:cNvPr>
          <p:cNvCxnSpPr/>
          <p:nvPr/>
        </p:nvCxnSpPr>
        <p:spPr>
          <a:xfrm flipV="1">
            <a:off x="2216505" y="5440137"/>
            <a:ext cx="2917866" cy="17385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7282424A-2179-41B0-8612-4EF918E22A9B}"/>
              </a:ext>
            </a:extLst>
          </p:cNvPr>
          <p:cNvCxnSpPr/>
          <p:nvPr/>
        </p:nvCxnSpPr>
        <p:spPr>
          <a:xfrm>
            <a:off x="8012618" y="5380029"/>
            <a:ext cx="68193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0B302DEF-E887-4D7B-9B6F-9B68A8544613}"/>
              </a:ext>
            </a:extLst>
          </p:cNvPr>
          <p:cNvSpPr txBox="1"/>
          <p:nvPr/>
        </p:nvSpPr>
        <p:spPr>
          <a:xfrm>
            <a:off x="8151644" y="5380029"/>
            <a:ext cx="52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dirty="0"/>
              <a:t>time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126267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6DB8E0-E0B7-4BF0-9C89-8AFDF6D4A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Measurement Gap for asynchronous NW</a:t>
            </a:r>
            <a:br>
              <a:rPr lang="en-US" altLang="ja-JP" dirty="0">
                <a:solidFill>
                  <a:schemeClr val="tx1"/>
                </a:solidFill>
              </a:rPr>
            </a:br>
            <a:r>
              <a:rPr lang="en-US" altLang="ja-JP" dirty="0">
                <a:solidFill>
                  <a:schemeClr val="tx1"/>
                </a:solidFill>
              </a:rPr>
              <a:t>(Cont.)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AD1521-001E-4C02-9D38-0C0600358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196975"/>
            <a:ext cx="8373649" cy="5327650"/>
          </a:xfrm>
        </p:spPr>
        <p:txBody>
          <a:bodyPr/>
          <a:lstStyle/>
          <a:p>
            <a:r>
              <a:rPr lang="en-US" altLang="ja-JP" sz="1800" dirty="0"/>
              <a:t>In NR, almost SS burst set periodicities are larger than SS periodicity of LTE</a:t>
            </a:r>
          </a:p>
          <a:p>
            <a:pPr lvl="1"/>
            <a:r>
              <a:rPr lang="en-US" altLang="ja-JP" sz="1600" dirty="0"/>
              <a:t>SS burst set periodicities: 5, 10, 20 (default), 40, 80, 160 [</a:t>
            </a:r>
            <a:r>
              <a:rPr lang="en-US" altLang="ja-JP" sz="1600" dirty="0" err="1"/>
              <a:t>ms</a:t>
            </a:r>
            <a:r>
              <a:rPr lang="en-US" altLang="ja-JP" sz="1600" dirty="0"/>
              <a:t>]</a:t>
            </a:r>
          </a:p>
          <a:p>
            <a:r>
              <a:rPr lang="en-US" altLang="ja-JP" sz="1800" dirty="0"/>
              <a:t>Without knowing SS burst set location of target carrier, too large MGL needs to be introduced for asynchronous NW</a:t>
            </a:r>
          </a:p>
          <a:p>
            <a:pPr lvl="1"/>
            <a:r>
              <a:rPr lang="en-US" altLang="ja-JP" sz="1600" dirty="0"/>
              <a:t>E.g. 161ms MGL (=160 + 1)  is necessary if SS burst set periodicity is 160 </a:t>
            </a:r>
            <a:r>
              <a:rPr lang="en-US" altLang="ja-JP" sz="1600" dirty="0" err="1"/>
              <a:t>ms</a:t>
            </a:r>
            <a:endParaRPr lang="en-US" altLang="ja-JP" sz="1600" dirty="0"/>
          </a:p>
          <a:p>
            <a:pPr lvl="1"/>
            <a:endParaRPr lang="en-US" altLang="ja-JP" sz="1600" dirty="0"/>
          </a:p>
          <a:p>
            <a:r>
              <a:rPr lang="en-US" altLang="ja-JP" sz="1800" b="1" dirty="0"/>
              <a:t>Observation 4:</a:t>
            </a:r>
          </a:p>
          <a:p>
            <a:pPr lvl="1"/>
            <a:r>
              <a:rPr lang="en-US" altLang="ja-JP" sz="1600" dirty="0"/>
              <a:t>For NR, too large MGL needs to be introduced for asynchronous NW unless </a:t>
            </a:r>
            <a:r>
              <a:rPr lang="en-US" altLang="ja-JP" sz="1600" dirty="0" err="1"/>
              <a:t>eNB</a:t>
            </a:r>
            <a:r>
              <a:rPr lang="en-US" altLang="ja-JP" sz="1600" dirty="0"/>
              <a:t> know SFN/</a:t>
            </a:r>
            <a:r>
              <a:rPr lang="en-US" altLang="ja-JP" sz="1600" dirty="0" err="1"/>
              <a:t>subframe</a:t>
            </a:r>
            <a:r>
              <a:rPr lang="en-US" altLang="ja-JP" sz="1600" dirty="0"/>
              <a:t>/slot-boundary timing differences of target NR</a:t>
            </a:r>
            <a:r>
              <a:rPr lang="ja-JP" altLang="en-US" sz="1600" dirty="0"/>
              <a:t> </a:t>
            </a:r>
            <a:r>
              <a:rPr lang="en-US" altLang="ja-JP" sz="1600" dirty="0"/>
              <a:t>carrier</a:t>
            </a:r>
          </a:p>
          <a:p>
            <a:pPr lvl="1"/>
            <a:r>
              <a:rPr lang="en-US" altLang="ja-JP" sz="1600" dirty="0"/>
              <a:t>This timing difference can be measured by UE, i.e. SSTD measurement </a:t>
            </a:r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  <a:p>
            <a:pPr lvl="1"/>
            <a:endParaRPr lang="en-US" altLang="ja-JP" sz="1600" dirty="0"/>
          </a:p>
          <a:p>
            <a:pPr marL="457200" lvl="1" indent="0">
              <a:buNone/>
            </a:pPr>
            <a:endParaRPr kumimoji="1" lang="en-US" altLang="ja-JP" sz="1600" dirty="0"/>
          </a:p>
          <a:p>
            <a:endParaRPr kumimoji="1" lang="en-US" altLang="ja-JP" sz="1800" dirty="0"/>
          </a:p>
          <a:p>
            <a:pPr marL="0" indent="0">
              <a:buNone/>
            </a:pPr>
            <a:endParaRPr kumimoji="1" lang="en-US" altLang="ja-JP" sz="1400" dirty="0"/>
          </a:p>
          <a:p>
            <a:endParaRPr lang="en-US" altLang="ja-JP" sz="1800" b="1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2F623BBB-3CD7-482D-8E84-A7F83146BC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237242"/>
              </p:ext>
            </p:extLst>
          </p:nvPr>
        </p:nvGraphicFramePr>
        <p:xfrm>
          <a:off x="2490626" y="4853121"/>
          <a:ext cx="531755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17555">
                  <a:extLst>
                    <a:ext uri="{9D8B030D-6E8A-4147-A177-3AD203B41FA5}">
                      <a16:colId xmlns:a16="http://schemas.microsoft.com/office/drawing/2014/main" val="3973757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487056"/>
                  </a:ext>
                </a:extLst>
              </a:tr>
            </a:tbl>
          </a:graphicData>
        </a:graphic>
      </p:graphicFrame>
      <p:graphicFrame>
        <p:nvGraphicFramePr>
          <p:cNvPr id="33" name="表 32">
            <a:extLst>
              <a:ext uri="{FF2B5EF4-FFF2-40B4-BE49-F238E27FC236}">
                <a16:creationId xmlns:a16="http://schemas.microsoft.com/office/drawing/2014/main" id="{A5351717-F673-4AA2-B1AC-31D8C9F03A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64267"/>
              </p:ext>
            </p:extLst>
          </p:nvPr>
        </p:nvGraphicFramePr>
        <p:xfrm>
          <a:off x="2790260" y="5385229"/>
          <a:ext cx="501792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7921">
                  <a:extLst>
                    <a:ext uri="{9D8B030D-6E8A-4147-A177-3AD203B41FA5}">
                      <a16:colId xmlns:a16="http://schemas.microsoft.com/office/drawing/2014/main" val="3973757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487056"/>
                  </a:ext>
                </a:extLst>
              </a:tr>
            </a:tbl>
          </a:graphicData>
        </a:graphic>
      </p:graphicFrame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047BB55-FB77-4E42-BB95-700991FA0904}"/>
              </a:ext>
            </a:extLst>
          </p:cNvPr>
          <p:cNvSpPr/>
          <p:nvPr/>
        </p:nvSpPr>
        <p:spPr>
          <a:xfrm>
            <a:off x="3182884" y="5377911"/>
            <a:ext cx="365301" cy="37195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8C91D012-B7E9-4CAA-91C8-1FAB351AFA02}"/>
              </a:ext>
            </a:extLst>
          </p:cNvPr>
          <p:cNvSpPr/>
          <p:nvPr/>
        </p:nvSpPr>
        <p:spPr>
          <a:xfrm>
            <a:off x="7264104" y="5391428"/>
            <a:ext cx="387456" cy="37195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5C3CF862-8BFA-4D10-ADEB-03C4EA917B2F}"/>
              </a:ext>
            </a:extLst>
          </p:cNvPr>
          <p:cNvCxnSpPr/>
          <p:nvPr/>
        </p:nvCxnSpPr>
        <p:spPr>
          <a:xfrm>
            <a:off x="2490626" y="4660486"/>
            <a:ext cx="0" cy="1332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751A12B5-DF9E-467F-86A8-07CAD5D7D2E6}"/>
              </a:ext>
            </a:extLst>
          </p:cNvPr>
          <p:cNvCxnSpPr/>
          <p:nvPr/>
        </p:nvCxnSpPr>
        <p:spPr>
          <a:xfrm>
            <a:off x="6843066" y="4660486"/>
            <a:ext cx="0" cy="1332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6CA669A4-1D8E-412A-AD62-057670807663}"/>
              </a:ext>
            </a:extLst>
          </p:cNvPr>
          <p:cNvCxnSpPr/>
          <p:nvPr/>
        </p:nvCxnSpPr>
        <p:spPr>
          <a:xfrm>
            <a:off x="2640443" y="5904855"/>
            <a:ext cx="4068305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08A9064B-9FEE-43ED-ADC9-0C53B9E9648E}"/>
              </a:ext>
            </a:extLst>
          </p:cNvPr>
          <p:cNvSpPr txBox="1"/>
          <p:nvPr/>
        </p:nvSpPr>
        <p:spPr>
          <a:xfrm>
            <a:off x="1539579" y="5866486"/>
            <a:ext cx="63289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rgbClr val="FF0000"/>
                </a:solidFill>
              </a:rPr>
              <a:t>160ms window</a:t>
            </a:r>
          </a:p>
          <a:p>
            <a:pPr algn="ctr"/>
            <a:r>
              <a:rPr kumimoji="1" lang="en-US" altLang="ja-JP" sz="1600" b="1" dirty="0">
                <a:solidFill>
                  <a:srgbClr val="FF0000"/>
                </a:solidFill>
                <a:sym typeface="Wingdings" panose="05000000000000000000" pitchFamily="2" charset="2"/>
              </a:rPr>
              <a:t> This window includes at least one SS burst set of </a:t>
            </a:r>
            <a:r>
              <a:rPr lang="en-US" altLang="ja-JP" sz="1600" b="1" dirty="0">
                <a:solidFill>
                  <a:srgbClr val="FF0000"/>
                </a:solidFill>
                <a:sym typeface="Wingdings" panose="05000000000000000000" pitchFamily="2" charset="2"/>
              </a:rPr>
              <a:t>NR carrier</a:t>
            </a:r>
            <a:endParaRPr kumimoji="1" lang="ja-JP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4266BB22-9900-4F30-87F9-D9E603AC92FB}"/>
              </a:ext>
            </a:extLst>
          </p:cNvPr>
          <p:cNvCxnSpPr>
            <a:cxnSpLocks/>
          </p:cNvCxnSpPr>
          <p:nvPr/>
        </p:nvCxnSpPr>
        <p:spPr>
          <a:xfrm>
            <a:off x="3609083" y="5656879"/>
            <a:ext cx="3600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D17CA7E0-D3A6-451A-8FF1-2F778F135BF3}"/>
              </a:ext>
            </a:extLst>
          </p:cNvPr>
          <p:cNvSpPr txBox="1"/>
          <p:nvPr/>
        </p:nvSpPr>
        <p:spPr>
          <a:xfrm>
            <a:off x="4516829" y="5344707"/>
            <a:ext cx="1779653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>
                <a:solidFill>
                  <a:srgbClr val="0070C0"/>
                </a:solidFill>
              </a:rPr>
              <a:t>160ms periodicity</a:t>
            </a:r>
            <a:endParaRPr kumimoji="1" lang="ja-JP" altLang="en-US" sz="1600" dirty="0">
              <a:solidFill>
                <a:srgbClr val="0070C0"/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2F0891D-DDC5-49FE-94CA-AA551714ED88}"/>
              </a:ext>
            </a:extLst>
          </p:cNvPr>
          <p:cNvSpPr txBox="1"/>
          <p:nvPr/>
        </p:nvSpPr>
        <p:spPr>
          <a:xfrm>
            <a:off x="530326" y="4849078"/>
            <a:ext cx="19936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Serving LTE carrier:</a:t>
            </a:r>
            <a:endParaRPr kumimoji="1" lang="ja-JP" altLang="en-US" sz="16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D80B873C-3AB3-4680-9FB3-A6DBE14984A6}"/>
              </a:ext>
            </a:extLst>
          </p:cNvPr>
          <p:cNvSpPr txBox="1"/>
          <p:nvPr/>
        </p:nvSpPr>
        <p:spPr>
          <a:xfrm>
            <a:off x="613500" y="5412077"/>
            <a:ext cx="18626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Target NR carrier :</a:t>
            </a:r>
            <a:endParaRPr kumimoji="1" lang="ja-JP" altLang="en-US" sz="1600" dirty="0"/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69694332-D2FC-46F9-BCAA-AEFA980DF09F}"/>
              </a:ext>
            </a:extLst>
          </p:cNvPr>
          <p:cNvSpPr txBox="1"/>
          <p:nvPr/>
        </p:nvSpPr>
        <p:spPr>
          <a:xfrm>
            <a:off x="7878982" y="5866486"/>
            <a:ext cx="572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/>
              <a:t>time</a:t>
            </a:r>
            <a:endParaRPr kumimoji="1" lang="ja-JP" altLang="en-US" sz="1600" dirty="0"/>
          </a:p>
        </p:txBody>
      </p: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C4924901-4A68-4781-B426-EA41CF868FC3}"/>
              </a:ext>
            </a:extLst>
          </p:cNvPr>
          <p:cNvCxnSpPr>
            <a:cxnSpLocks/>
          </p:cNvCxnSpPr>
          <p:nvPr/>
        </p:nvCxnSpPr>
        <p:spPr>
          <a:xfrm>
            <a:off x="7520762" y="5866486"/>
            <a:ext cx="716439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D46B5775-2113-4EEE-8B4B-3CCFFD1B07F2}"/>
              </a:ext>
            </a:extLst>
          </p:cNvPr>
          <p:cNvSpPr txBox="1"/>
          <p:nvPr/>
        </p:nvSpPr>
        <p:spPr>
          <a:xfrm>
            <a:off x="2961602" y="4849078"/>
            <a:ext cx="13035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solidFill>
                  <a:srgbClr val="0070C0"/>
                </a:solidFill>
              </a:rPr>
              <a:t>SS burst set</a:t>
            </a:r>
            <a:endParaRPr kumimoji="1" lang="ja-JP" altLang="en-US" sz="1600" dirty="0">
              <a:solidFill>
                <a:srgbClr val="0070C0"/>
              </a:solidFill>
            </a:endParaRPr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E898E54D-AA37-4BC1-915F-D09BA0B7B214}"/>
              </a:ext>
            </a:extLst>
          </p:cNvPr>
          <p:cNvCxnSpPr/>
          <p:nvPr/>
        </p:nvCxnSpPr>
        <p:spPr>
          <a:xfrm flipH="1">
            <a:off x="3338286" y="5195691"/>
            <a:ext cx="182957" cy="3619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3196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D0E405-D8D1-4BED-A70A-DD47C462F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Proposal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86EDB7D-7DD0-4B77-9B68-B441DEB5B7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1800" b="1" dirty="0"/>
              <a:t>Proposal: </a:t>
            </a:r>
          </a:p>
          <a:p>
            <a:pPr lvl="1"/>
            <a:r>
              <a:rPr lang="en-US" altLang="ja-JP" sz="1600" dirty="0"/>
              <a:t>All UE shall support SSTD measurement in asynchronous DC between LTE and NR for inter-band LTE-NR in Rel-15</a:t>
            </a:r>
            <a:endParaRPr kumimoji="1" lang="en-US" altLang="ja-JP" sz="1600" dirty="0"/>
          </a:p>
          <a:p>
            <a:pPr lvl="2"/>
            <a:r>
              <a:rPr lang="en-US" altLang="ja-JP" sz="1400" dirty="0"/>
              <a:t>To enable time-switching of LTE UL and NR UL for asynchronous NW</a:t>
            </a:r>
          </a:p>
          <a:p>
            <a:pPr lvl="2"/>
            <a:r>
              <a:rPr lang="en-US" altLang="ja-JP" sz="1400" dirty="0"/>
              <a:t>Not to introduce too larger MGL than LTE MGL</a:t>
            </a:r>
          </a:p>
          <a:p>
            <a:pPr lvl="2"/>
            <a:endParaRPr lang="en-US" altLang="ja-JP" sz="1400" dirty="0"/>
          </a:p>
          <a:p>
            <a:r>
              <a:rPr lang="en-US" altLang="ja-JP" sz="1800" dirty="0"/>
              <a:t>Note:</a:t>
            </a:r>
          </a:p>
          <a:p>
            <a:pPr lvl="1"/>
            <a:r>
              <a:rPr lang="en-US" altLang="ja-JP" sz="1600" dirty="0"/>
              <a:t>For single switched UL, the paper [4] describes detailed conditions to allow single UL</a:t>
            </a:r>
          </a:p>
          <a:p>
            <a:pPr lvl="1"/>
            <a:r>
              <a:rPr lang="en-US" altLang="ja-JP" sz="1600" dirty="0"/>
              <a:t>For measurement gap, the papers [5, 6] describe the detail of measurement gap mechanism in asynchronous NW.</a:t>
            </a:r>
          </a:p>
          <a:p>
            <a:pPr lvl="1"/>
            <a:endParaRPr lang="en-US" altLang="ja-JP" sz="1600" dirty="0"/>
          </a:p>
          <a:p>
            <a:pPr lvl="2"/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26893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1F73CA-3477-439A-96BC-857C34534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solidFill>
                  <a:schemeClr val="tx1"/>
                </a:solidFill>
              </a:rPr>
              <a:t>References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188FDCC-D953-47B4-922D-2CA8EC25D0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altLang="ja-JP" sz="1800" dirty="0"/>
              <a:t>R4-1711964, Ericsson, Ericsson, </a:t>
            </a:r>
            <a:r>
              <a:rPr lang="en-US" altLang="ja-JP" sz="1800" dirty="0" err="1"/>
              <a:t>MediaTek</a:t>
            </a:r>
            <a:r>
              <a:rPr lang="en-US" altLang="ja-JP" sz="1800" dirty="0"/>
              <a:t>, </a:t>
            </a:r>
            <a:r>
              <a:rPr lang="en-US" altLang="zh-CN" sz="1800" dirty="0"/>
              <a:t>WF on synchronous and asynchronous definitions for LTE-NR DC in Rel-15, Oct. 2017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TR38.804, </a:t>
            </a:r>
            <a:r>
              <a:rPr lang="en-US" altLang="ja-JP" sz="1800" dirty="0"/>
              <a:t>Study on new radio access technology Radio interface protocol aspects (V14.0.0)</a:t>
            </a:r>
            <a:endParaRPr lang="en-US" altLang="zh-CN" sz="1800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R4-1707022, RAN WG1, LS on Single UL transmission, Oct. 2017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R4-1713184	 NTT DOCOMO, Conditions on single </a:t>
            </a:r>
            <a:r>
              <a:rPr lang="en-US" altLang="zh-CN" sz="1800" dirty="0" err="1"/>
              <a:t>Tx</a:t>
            </a:r>
            <a:r>
              <a:rPr lang="en-US" altLang="zh-CN" sz="1800" dirty="0"/>
              <a:t> switched UL, Nov. 2017.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R4-1713011, NTT DOCOMO, Discussion on measurement gap pattern for NR, Nov. 2017.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R4-1713012, NTT DOCOMO, 	SSTD measurement for asynchronous LTE-NR DC, Nov. 2017.</a:t>
            </a:r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zh-CN" altLang="en-US" sz="1800" dirty="0"/>
          </a:p>
          <a:p>
            <a:pPr marL="0" indent="0">
              <a:buNone/>
            </a:pPr>
            <a:endParaRPr lang="en-US" altLang="ja-JP" sz="1800" dirty="0"/>
          </a:p>
          <a:p>
            <a:pPr marL="0" indent="0">
              <a:buNone/>
            </a:pPr>
            <a:r>
              <a:rPr kumimoji="1" lang="en-US" altLang="ja-JP" sz="1800" dirty="0"/>
              <a:t> </a:t>
            </a:r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21495253"/>
      </p:ext>
    </p:extLst>
  </p:cSld>
  <p:clrMapOvr>
    <a:masterClrMapping/>
  </p:clrMapOvr>
</p:sld>
</file>

<file path=ppt/theme/theme1.xml><?xml version="1.0" encoding="utf-8"?>
<a:theme xmlns:a="http://schemas.openxmlformats.org/drawingml/2006/main" name="NR検討会ご相談(RAN4)_20171110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NR検討会ご相談(RAN4)_20171110</Template>
  <TotalTime>296</TotalTime>
  <Words>918</Words>
  <Application>Microsoft Office PowerPoint</Application>
  <PresentationFormat>画面に合わせる (4:3)</PresentationFormat>
  <Paragraphs>168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2" baseType="lpstr">
      <vt:lpstr>ＭＳ Ｐゴシック</vt:lpstr>
      <vt:lpstr>Arial</vt:lpstr>
      <vt:lpstr>Wingdings</vt:lpstr>
      <vt:lpstr>NR検討会ご相談(RAN4)_20171110</vt:lpstr>
      <vt:lpstr>Discussion on asynchronous LTE-NR dual connectivity</vt:lpstr>
      <vt:lpstr>Introduction</vt:lpstr>
      <vt:lpstr>Single switched UL for asynchronous NW </vt:lpstr>
      <vt:lpstr>Single switched UL for asynchronous NW (cont.)</vt:lpstr>
      <vt:lpstr>Measurement Gap for asynchronous NW </vt:lpstr>
      <vt:lpstr>Measurement Gap for asynchronous NW (Cont.)</vt:lpstr>
      <vt:lpstr>Proposal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asynchronous LTE-NR dual connectivity</dc:title>
  <dc:creator>佐野洋介</dc:creator>
  <cp:lastModifiedBy>佐野洋介</cp:lastModifiedBy>
  <cp:revision>46</cp:revision>
  <dcterms:created xsi:type="dcterms:W3CDTF">2017-11-12T06:50:15Z</dcterms:created>
  <dcterms:modified xsi:type="dcterms:W3CDTF">2017-11-17T14:06:51Z</dcterms:modified>
</cp:coreProperties>
</file>