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8" r:id="rId2"/>
    <p:sldId id="259" r:id="rId3"/>
    <p:sldId id="260" r:id="rId4"/>
    <p:sldId id="261" r:id="rId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2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0" autoAdjust="0"/>
    <p:restoredTop sz="94660"/>
  </p:normalViewPr>
  <p:slideViewPr>
    <p:cSldViewPr snapToGrid="0">
      <p:cViewPr varScale="1">
        <p:scale>
          <a:sx n="74" d="100"/>
          <a:sy n="74" d="100"/>
        </p:scale>
        <p:origin x="-112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lvl1pPr>
          </a:lstStyle>
          <a:p>
            <a:fld id="{66FB8FCF-A5F7-4ED4-9A16-587780C65D49}" type="datetimeFigureOut">
              <a:rPr kumimoji="1" lang="ja-JP" altLang="en-US" smtClean="0"/>
              <a:t>2017/11/17</a:t>
            </a:fld>
            <a:endParaRPr kumimoji="1" lang="ja-JP" altLang="en-US"/>
          </a:p>
        </p:txBody>
      </p:sp>
      <p:sp>
        <p:nvSpPr>
          <p:cNvPr id="4" name="スライド イメージ プレースホルダー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8975" y="4416425"/>
            <a:ext cx="5505450" cy="4183063"/>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lvl1pPr>
          </a:lstStyle>
          <a:p>
            <a:fld id="{AF70D4D9-52B0-49AB-83A4-1CEB993B2D36}" type="slidenum">
              <a:rPr kumimoji="1" lang="ja-JP" altLang="en-US" smtClean="0"/>
              <a:t>‹#›</a:t>
            </a:fld>
            <a:endParaRPr kumimoji="1" lang="ja-JP" altLang="en-US"/>
          </a:p>
        </p:txBody>
      </p:sp>
    </p:spTree>
    <p:extLst>
      <p:ext uri="{BB962C8B-B14F-4D97-AF65-F5344CB8AC3E}">
        <p14:creationId xmlns:p14="http://schemas.microsoft.com/office/powerpoint/2010/main" val="20908838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73D1870-FD74-4BAE-AC86-E55B459037A1}"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519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10854-2671-4AC2-8F09-152FFF150F35}"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653228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D7676E-931C-4126-A08F-550238FDE773}"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34046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D70D7F3-F114-46D5-9B69-D774F7BEC792}"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8634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96E12-B676-4A54-A50D-EA3223D4BAE8}"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8974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D08707E-CCDD-4641-AF66-02694AEE5E7D}" type="datetime1">
              <a:rPr lang="en-US" altLang="ja-JP"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15183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193405-CF07-4355-B271-AB2B16BDB34D}" type="datetime1">
              <a:rPr lang="en-US" altLang="ja-JP" smtClean="0"/>
              <a:t>11/17/2017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68273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9CD6495-4B46-41BB-A15B-B8B06700AEBB}" type="datetime1">
              <a:rPr lang="en-US" altLang="ja-JP" smtClean="0"/>
              <a:t>11/17/2017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4894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2EA89C-2DE5-40B9-B4F4-67CDC9581048}" type="datetime1">
              <a:rPr lang="en-US" altLang="ja-JP" smtClean="0"/>
              <a:t>11/17/2017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9143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BF5025-C054-42C4-87E2-5A4EB3586BCE}" type="datetime1">
              <a:rPr lang="en-US" altLang="ja-JP"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04048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D0D37E-3177-47BE-B84B-042F9A90959D}" type="datetime1">
              <a:rPr lang="en-US" altLang="ja-JP"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3366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6ECBC2-9707-4F7D-93E3-F749B207E7B3}" type="datetime1">
              <a:rPr lang="en-US" altLang="ja-JP" smtClean="0"/>
              <a:t>11/17/2017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5556CC-E737-452A-8616-F5E2FE961FA4}" type="slidenum">
              <a:rPr lang="en-US" smtClean="0"/>
              <a:t>‹#›</a:t>
            </a:fld>
            <a:endParaRPr lang="en-US"/>
          </a:p>
        </p:txBody>
      </p:sp>
    </p:spTree>
    <p:extLst>
      <p:ext uri="{BB962C8B-B14F-4D97-AF65-F5344CB8AC3E}">
        <p14:creationId xmlns:p14="http://schemas.microsoft.com/office/powerpoint/2010/main" val="3138700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4924" y="313816"/>
            <a:ext cx="8688771" cy="769441"/>
          </a:xfrm>
          <a:prstGeom prst="rect">
            <a:avLst/>
          </a:prstGeom>
        </p:spPr>
        <p:txBody>
          <a:bodyPr wrap="square" numCol="1">
            <a:spAutoFit/>
          </a:bodyPr>
          <a:lstStyle/>
          <a:p>
            <a:pPr>
              <a:tabLst>
                <a:tab pos="4590574" algn="r"/>
              </a:tabLst>
            </a:pPr>
            <a:r>
              <a:rPr lang="en-US" sz="2000" b="1" dirty="0">
                <a:latin typeface="Arial" panose="020B0604020202020204" pitchFamily="34" charset="0"/>
                <a:ea typeface="Times New Roman" panose="02020603050405020304" pitchFamily="18" charset="0"/>
                <a:cs typeface="Arial" panose="020B0604020202020204" pitchFamily="34" charset="0"/>
              </a:rPr>
              <a:t>3GPP TSG-RAN WG4 Meeting #</a:t>
            </a:r>
            <a:r>
              <a:rPr lang="en-US" sz="2000" b="1" dirty="0" smtClean="0">
                <a:latin typeface="Arial" panose="020B0604020202020204" pitchFamily="34" charset="0"/>
                <a:ea typeface="Times New Roman" panose="02020603050405020304" pitchFamily="18" charset="0"/>
                <a:cs typeface="Arial" panose="020B0604020202020204" pitchFamily="34" charset="0"/>
              </a:rPr>
              <a:t>8</a:t>
            </a:r>
            <a:r>
              <a:rPr lang="en-US" altLang="ja-JP" sz="2000" b="1" dirty="0" smtClean="0">
                <a:latin typeface="Arial" panose="020B0604020202020204" pitchFamily="34" charset="0"/>
                <a:ea typeface="Times New Roman" panose="02020603050405020304" pitchFamily="18" charset="0"/>
                <a:cs typeface="Arial" panose="020B0604020202020204" pitchFamily="34" charset="0"/>
              </a:rPr>
              <a:t>5</a:t>
            </a:r>
            <a:r>
              <a:rPr lang="de-DE" sz="2000" b="1" dirty="0" smtClean="0">
                <a:latin typeface="Arial" panose="020B0604020202020204" pitchFamily="34" charset="0"/>
                <a:ea typeface="Times New Roman" panose="02020603050405020304" pitchFamily="18" charset="0"/>
                <a:cs typeface="Arial" panose="020B0604020202020204" pitchFamily="34" charset="0"/>
              </a:rPr>
              <a:t>			         R4-1</a:t>
            </a:r>
            <a:r>
              <a:rPr lang="en-US" altLang="ja-JP" sz="2000" b="1" smtClean="0">
                <a:latin typeface="Arial" panose="020B0604020202020204" pitchFamily="34" charset="0"/>
                <a:ea typeface="Times New Roman" panose="02020603050405020304" pitchFamily="18" charset="0"/>
                <a:cs typeface="Arial" panose="020B0604020202020204" pitchFamily="34" charset="0"/>
              </a:rPr>
              <a:t>712378</a:t>
            </a:r>
            <a:endParaRPr lang="en-US" sz="2000" b="1" dirty="0" smtClean="0">
              <a:latin typeface="Arial" panose="020B0604020202020204" pitchFamily="34" charset="0"/>
              <a:ea typeface="Times New Roman" panose="02020603050405020304" pitchFamily="18" charset="0"/>
              <a:cs typeface="Arial" panose="020B0604020202020204" pitchFamily="34" charset="0"/>
            </a:endParaRPr>
          </a:p>
          <a:p>
            <a:pPr>
              <a:tabLst>
                <a:tab pos="4590574" algn="r"/>
              </a:tabLst>
            </a:pPr>
            <a:r>
              <a:rPr lang="en-US" altLang="ja-JP" sz="2400" b="1" dirty="0">
                <a:latin typeface="Arial" panose="020B0604020202020204" pitchFamily="34" charset="0"/>
                <a:cs typeface="Arial" panose="020B0604020202020204" pitchFamily="34" charset="0"/>
              </a:rPr>
              <a:t>Reno, Nevada, USA, </a:t>
            </a:r>
            <a:r>
              <a:rPr lang="en-US" altLang="ja-JP" sz="2400" b="1" dirty="0" smtClean="0">
                <a:latin typeface="Arial" panose="020B0604020202020204" pitchFamily="34" charset="0"/>
                <a:cs typeface="Arial" panose="020B0604020202020204" pitchFamily="34" charset="0"/>
              </a:rPr>
              <a:t>27</a:t>
            </a:r>
            <a:r>
              <a:rPr lang="ja-JP" altLang="en-US" sz="2400" b="1" dirty="0" smtClean="0">
                <a:latin typeface="Arial" panose="020B0604020202020204" pitchFamily="34" charset="0"/>
                <a:cs typeface="Arial" panose="020B0604020202020204" pitchFamily="34" charset="0"/>
              </a:rPr>
              <a:t> </a:t>
            </a:r>
            <a:r>
              <a:rPr lang="en-US" altLang="ja-JP" sz="2400" b="1" dirty="0" smtClean="0">
                <a:latin typeface="Arial" panose="020B0604020202020204" pitchFamily="34" charset="0"/>
                <a:cs typeface="Arial" panose="020B0604020202020204" pitchFamily="34" charset="0"/>
              </a:rPr>
              <a:t>November </a:t>
            </a:r>
            <a:r>
              <a:rPr lang="en-US" altLang="ja-JP" sz="2400" b="1" dirty="0">
                <a:latin typeface="Arial" panose="020B0604020202020204" pitchFamily="34" charset="0"/>
                <a:cs typeface="Arial" panose="020B0604020202020204" pitchFamily="34" charset="0"/>
              </a:rPr>
              <a:t>- </a:t>
            </a:r>
            <a:r>
              <a:rPr lang="en-US" altLang="ja-JP" sz="2400" b="1" dirty="0" smtClean="0">
                <a:latin typeface="Arial" panose="020B0604020202020204" pitchFamily="34" charset="0"/>
                <a:cs typeface="Arial" panose="020B0604020202020204" pitchFamily="34" charset="0"/>
              </a:rPr>
              <a:t>1 December</a:t>
            </a:r>
            <a:r>
              <a:rPr lang="en-US" altLang="ja-JP" sz="2400" b="1" dirty="0">
                <a:latin typeface="Arial" panose="020B0604020202020204" pitchFamily="34" charset="0"/>
                <a:cs typeface="Arial" panose="020B0604020202020204" pitchFamily="34" charset="0"/>
              </a:rPr>
              <a:t>, </a:t>
            </a:r>
            <a:r>
              <a:rPr lang="en-US" altLang="ja-JP" sz="2400" b="1" dirty="0" smtClean="0">
                <a:latin typeface="Arial" panose="020B0604020202020204" pitchFamily="34" charset="0"/>
                <a:cs typeface="Arial" panose="020B0604020202020204" pitchFamily="34" charset="0"/>
              </a:rPr>
              <a:t>2017</a:t>
            </a:r>
            <a:endParaRPr lang="en-US" sz="2400" b="1" dirty="0">
              <a:latin typeface="Arial" panose="020B0604020202020204" pitchFamily="34" charset="0"/>
              <a:cs typeface="Arial" panose="020B0604020202020204" pitchFamily="34" charset="0"/>
            </a:endParaRPr>
          </a:p>
        </p:txBody>
      </p:sp>
      <p:sp>
        <p:nvSpPr>
          <p:cNvPr id="8" name="Rectangle 7"/>
          <p:cNvSpPr/>
          <p:nvPr/>
        </p:nvSpPr>
        <p:spPr>
          <a:xfrm>
            <a:off x="274924" y="1245460"/>
            <a:ext cx="8312027" cy="946413"/>
          </a:xfrm>
          <a:prstGeom prst="rect">
            <a:avLst/>
          </a:prstGeom>
        </p:spPr>
        <p:txBody>
          <a:bodyPr wrap="square">
            <a:spAutoFit/>
          </a:bodyPr>
          <a:lstStyle/>
          <a:p>
            <a:pPr>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Agenda item:	</a:t>
            </a:r>
            <a:r>
              <a:rPr lang="en-US" altLang="ja-JP" sz="2400" b="1" dirty="0" smtClean="0">
                <a:latin typeface="Arial" panose="020B0604020202020204" pitchFamily="34" charset="0"/>
                <a:ea typeface="Times New Roman" panose="02020603050405020304" pitchFamily="18" charset="0"/>
                <a:cs typeface="Times New Roman" panose="02020603050405020304" pitchFamily="18" charset="0"/>
              </a:rPr>
              <a:t>8.20.1</a:t>
            </a:r>
            <a:r>
              <a:rPr lang="en-US" altLang="ja-JP" sz="2400" b="1" dirty="0">
                <a:latin typeface="Arial" panose="020B0604020202020204" pitchFamily="34" charset="0"/>
                <a:ea typeface="Times New Roman" panose="02020603050405020304" pitchFamily="18" charset="0"/>
                <a:cs typeface="Times New Roman" panose="02020603050405020304" pitchFamily="18" charset="0"/>
              </a:rPr>
              <a:t>	 </a:t>
            </a:r>
            <a:r>
              <a:rPr lang="en-US" altLang="ja-JP" b="1" dirty="0">
                <a:latin typeface="Arial" panose="020B0604020202020204" pitchFamily="34" charset="0"/>
                <a:ea typeface="Times New Roman" panose="02020603050405020304" pitchFamily="18" charset="0"/>
                <a:cs typeface="Times New Roman" panose="02020603050405020304" pitchFamily="18" charset="0"/>
              </a:rPr>
              <a:t>General [NB_IOTenh2]</a:t>
            </a:r>
            <a:endParaRPr lang="en-US" altLang="ja-JP" sz="2400" b="1" dirty="0" smtClean="0">
              <a:latin typeface="Arial" panose="020B0604020202020204" pitchFamily="34" charset="0"/>
              <a:ea typeface="Times New Roman" panose="02020603050405020304" pitchFamily="18" charset="0"/>
              <a:cs typeface="Times New Roman" panose="02020603050405020304" pitchFamily="18" charset="0"/>
            </a:endParaRPr>
          </a:p>
          <a:p>
            <a:pPr>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Document for:	Approval</a:t>
            </a:r>
            <a:endParaRPr lang="en-US" sz="1600" b="1" dirty="0">
              <a:latin typeface="Times New Roman" panose="02020603050405020304" pitchFamily="18" charset="0"/>
              <a:ea typeface="Times New Roman" panose="02020603050405020304" pitchFamily="18" charset="0"/>
            </a:endParaRPr>
          </a:p>
        </p:txBody>
      </p:sp>
      <p:sp>
        <p:nvSpPr>
          <p:cNvPr id="9" name="Rectangle 8"/>
          <p:cNvSpPr/>
          <p:nvPr/>
        </p:nvSpPr>
        <p:spPr>
          <a:xfrm>
            <a:off x="499386" y="2362586"/>
            <a:ext cx="8312027" cy="3016210"/>
          </a:xfrm>
          <a:prstGeom prst="rect">
            <a:avLst/>
          </a:prstGeom>
        </p:spPr>
        <p:txBody>
          <a:bodyPr wrap="square">
            <a:spAutoFit/>
          </a:bodyPr>
          <a:lstStyle/>
          <a:p>
            <a:pPr algn="ctr">
              <a:spcAft>
                <a:spcPts val="900"/>
              </a:spcAft>
              <a:tabLst>
                <a:tab pos="1260475" algn="l"/>
              </a:tabLst>
            </a:pPr>
            <a:endParaRPr lang="en-US" sz="4000" b="1" dirty="0" smtClean="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4000" b="1" dirty="0">
                <a:latin typeface="Arial" panose="020B0604020202020204" pitchFamily="34" charset="0"/>
                <a:ea typeface="Times New Roman" panose="02020603050405020304" pitchFamily="18" charset="0"/>
                <a:cs typeface="Times New Roman" panose="02020603050405020304" pitchFamily="18" charset="0"/>
              </a:rPr>
              <a:t>TDD bands for NB </a:t>
            </a:r>
            <a:r>
              <a:rPr lang="en-US" sz="4000" b="1" dirty="0" err="1">
                <a:latin typeface="Arial" panose="020B0604020202020204" pitchFamily="34" charset="0"/>
                <a:ea typeface="Times New Roman" panose="02020603050405020304" pitchFamily="18" charset="0"/>
                <a:cs typeface="Times New Roman" panose="02020603050405020304" pitchFamily="18" charset="0"/>
              </a:rPr>
              <a:t>IoT</a:t>
            </a:r>
            <a:r>
              <a:rPr lang="en-US" sz="4000" b="1" dirty="0">
                <a:latin typeface="Arial" panose="020B0604020202020204" pitchFamily="34" charset="0"/>
                <a:ea typeface="Times New Roman" panose="02020603050405020304" pitchFamily="18" charset="0"/>
                <a:cs typeface="Times New Roman" panose="02020603050405020304" pitchFamily="18" charset="0"/>
              </a:rPr>
              <a:t> family</a:t>
            </a:r>
            <a:endParaRPr lang="en-US" sz="4000" b="1" dirty="0" smtClean="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2400" b="1"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24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200" dirty="0" smtClean="0">
                <a:latin typeface="Arial" panose="020B0604020202020204" pitchFamily="34" charset="0"/>
                <a:ea typeface="Times New Roman" panose="02020603050405020304" pitchFamily="18" charset="0"/>
                <a:cs typeface="Times New Roman" panose="02020603050405020304" pitchFamily="18" charset="0"/>
              </a:rPr>
              <a:t>KDDI Corporation</a:t>
            </a:r>
            <a:endParaRPr lang="en-US" sz="2000" dirty="0">
              <a:effectLst/>
              <a:latin typeface="Times New Roman" panose="02020603050405020304" pitchFamily="18" charset="0"/>
              <a:ea typeface="Times New Roman" panose="02020603050405020304" pitchFamily="18" charset="0"/>
            </a:endParaRPr>
          </a:p>
        </p:txBody>
      </p:sp>
      <p:sp>
        <p:nvSpPr>
          <p:cNvPr id="2" name="スライド番号プレースホルダー 1"/>
          <p:cNvSpPr>
            <a:spLocks noGrp="1"/>
          </p:cNvSpPr>
          <p:nvPr>
            <p:ph type="sldNum" sz="quarter" idx="12"/>
          </p:nvPr>
        </p:nvSpPr>
        <p:spPr/>
        <p:txBody>
          <a:bodyPr/>
          <a:lstStyle/>
          <a:p>
            <a:fld id="{625556CC-E737-452A-8616-F5E2FE961FA4}" type="slidenum">
              <a:rPr lang="en-US" smtClean="0"/>
              <a:t>1</a:t>
            </a:fld>
            <a:endParaRPr lang="en-US"/>
          </a:p>
        </p:txBody>
      </p:sp>
    </p:spTree>
    <p:extLst>
      <p:ext uri="{BB962C8B-B14F-4D97-AF65-F5344CB8AC3E}">
        <p14:creationId xmlns:p14="http://schemas.microsoft.com/office/powerpoint/2010/main" val="2688900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628650" y="1825625"/>
            <a:ext cx="7886700" cy="4819874"/>
          </a:xfrm>
        </p:spPr>
        <p:txBody>
          <a:bodyPr>
            <a:normAutofit/>
          </a:bodyPr>
          <a:lstStyle/>
          <a:p>
            <a:r>
              <a:rPr lang="en-US" dirty="0" smtClean="0"/>
              <a:t>In Rel. 15, it was approved that NB </a:t>
            </a:r>
            <a:r>
              <a:rPr lang="en-US" dirty="0" err="1" smtClean="0"/>
              <a:t>IoT</a:t>
            </a:r>
            <a:r>
              <a:rPr lang="en-US" dirty="0" smtClean="0"/>
              <a:t> family also supports TDD bands.</a:t>
            </a:r>
          </a:p>
          <a:p>
            <a:endParaRPr lang="en-US" dirty="0"/>
          </a:p>
          <a:p>
            <a:r>
              <a:rPr lang="en-US" dirty="0" smtClean="0"/>
              <a:t>This contribution is intended to propose possible TDD bands for NB </a:t>
            </a:r>
            <a:r>
              <a:rPr lang="en-US" dirty="0" err="1" smtClean="0"/>
              <a:t>IoT</a:t>
            </a:r>
            <a:r>
              <a:rPr lang="en-US" dirty="0" smtClean="0"/>
              <a:t>.</a:t>
            </a:r>
          </a:p>
          <a:p>
            <a:pPr marL="0" indent="0">
              <a:buNone/>
            </a:pPr>
            <a:endParaRPr lang="en-US" dirty="0" smtClean="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2</a:t>
            </a:fld>
            <a:endParaRPr lang="en-US"/>
          </a:p>
        </p:txBody>
      </p:sp>
    </p:spTree>
    <p:extLst>
      <p:ext uri="{BB962C8B-B14F-4D97-AF65-F5344CB8AC3E}">
        <p14:creationId xmlns:p14="http://schemas.microsoft.com/office/powerpoint/2010/main" val="423235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3</a:t>
            </a:fld>
            <a:endParaRPr lang="en-US"/>
          </a:p>
        </p:txBody>
      </p:sp>
      <p:sp>
        <p:nvSpPr>
          <p:cNvPr id="6" name="Content Placeholder 2"/>
          <p:cNvSpPr>
            <a:spLocks noGrp="1"/>
          </p:cNvSpPr>
          <p:nvPr>
            <p:ph idx="1"/>
          </p:nvPr>
        </p:nvSpPr>
        <p:spPr>
          <a:xfrm>
            <a:off x="628650" y="1825625"/>
            <a:ext cx="7886700" cy="4819874"/>
          </a:xfrm>
        </p:spPr>
        <p:txBody>
          <a:bodyPr>
            <a:normAutofit lnSpcReduction="10000"/>
          </a:bodyPr>
          <a:lstStyle/>
          <a:p>
            <a:r>
              <a:rPr lang="en-US" dirty="0" smtClean="0"/>
              <a:t>Our proposal is </a:t>
            </a:r>
            <a:r>
              <a:rPr lang="en-US" u="sng" dirty="0" smtClean="0">
                <a:solidFill>
                  <a:srgbClr val="2121FF"/>
                </a:solidFill>
                <a:effectLst>
                  <a:outerShdw blurRad="38100" dist="38100" dir="2700000" algn="tl">
                    <a:srgbClr val="000000">
                      <a:alpha val="43137"/>
                    </a:srgbClr>
                  </a:outerShdw>
                </a:effectLst>
              </a:rPr>
              <a:t>to specify TDD bands for NB </a:t>
            </a:r>
            <a:r>
              <a:rPr lang="en-US" u="sng" dirty="0" err="1" smtClean="0">
                <a:solidFill>
                  <a:srgbClr val="2121FF"/>
                </a:solidFill>
                <a:effectLst>
                  <a:outerShdw blurRad="38100" dist="38100" dir="2700000" algn="tl">
                    <a:srgbClr val="000000">
                      <a:alpha val="43137"/>
                    </a:srgbClr>
                  </a:outerShdw>
                </a:effectLst>
              </a:rPr>
              <a:t>IoT</a:t>
            </a:r>
            <a:r>
              <a:rPr lang="en-US" u="sng" dirty="0" smtClean="0">
                <a:solidFill>
                  <a:srgbClr val="2121FF"/>
                </a:solidFill>
                <a:effectLst>
                  <a:outerShdw blurRad="38100" dist="38100" dir="2700000" algn="tl">
                    <a:srgbClr val="000000">
                      <a:alpha val="43137"/>
                    </a:srgbClr>
                  </a:outerShdw>
                </a:effectLst>
              </a:rPr>
              <a:t> </a:t>
            </a:r>
            <a:br>
              <a:rPr lang="en-US" u="sng" dirty="0" smtClean="0">
                <a:solidFill>
                  <a:srgbClr val="2121FF"/>
                </a:solidFill>
                <a:effectLst>
                  <a:outerShdw blurRad="38100" dist="38100" dir="2700000" algn="tl">
                    <a:srgbClr val="000000">
                      <a:alpha val="43137"/>
                    </a:srgbClr>
                  </a:outerShdw>
                </a:effectLst>
              </a:rPr>
            </a:br>
            <a:r>
              <a:rPr lang="en-US" u="sng" dirty="0" smtClean="0">
                <a:solidFill>
                  <a:srgbClr val="2121FF"/>
                </a:solidFill>
                <a:effectLst>
                  <a:outerShdw blurRad="38100" dist="38100" dir="2700000" algn="tl">
                    <a:srgbClr val="000000">
                      <a:alpha val="43137"/>
                    </a:srgbClr>
                  </a:outerShdw>
                </a:effectLst>
              </a:rPr>
              <a:t>“at least” same bands as </a:t>
            </a:r>
            <a:r>
              <a:rPr lang="en-US" u="sng" dirty="0" err="1" smtClean="0">
                <a:solidFill>
                  <a:srgbClr val="2121FF"/>
                </a:solidFill>
                <a:effectLst>
                  <a:outerShdw blurRad="38100" dist="38100" dir="2700000" algn="tl">
                    <a:srgbClr val="000000">
                      <a:alpha val="43137"/>
                    </a:srgbClr>
                  </a:outerShdw>
                </a:effectLst>
              </a:rPr>
              <a:t>eMTC</a:t>
            </a:r>
            <a:r>
              <a:rPr lang="en-US" u="sng" dirty="0" smtClean="0">
                <a:solidFill>
                  <a:srgbClr val="2121FF"/>
                </a:solidFill>
                <a:effectLst>
                  <a:outerShdw blurRad="38100" dist="38100" dir="2700000" algn="tl">
                    <a:srgbClr val="000000">
                      <a:alpha val="43137"/>
                    </a:srgbClr>
                  </a:outerShdw>
                </a:effectLst>
              </a:rPr>
              <a:t> (Cat.M1) or </a:t>
            </a:r>
            <a:r>
              <a:rPr lang="en-US" u="sng" dirty="0" err="1" smtClean="0">
                <a:solidFill>
                  <a:srgbClr val="2121FF"/>
                </a:solidFill>
                <a:effectLst>
                  <a:outerShdw blurRad="38100" dist="38100" dir="2700000" algn="tl">
                    <a:srgbClr val="000000">
                      <a:alpha val="43137"/>
                    </a:srgbClr>
                  </a:outerShdw>
                </a:effectLst>
              </a:rPr>
              <a:t>FeMTC</a:t>
            </a:r>
            <a:r>
              <a:rPr lang="en-US" u="sng" dirty="0" smtClean="0">
                <a:solidFill>
                  <a:srgbClr val="2121FF"/>
                </a:solidFill>
                <a:effectLst>
                  <a:outerShdw blurRad="38100" dist="38100" dir="2700000" algn="tl">
                    <a:srgbClr val="000000">
                      <a:alpha val="43137"/>
                    </a:srgbClr>
                  </a:outerShdw>
                </a:effectLst>
              </a:rPr>
              <a:t> (Cat.M2)</a:t>
            </a:r>
            <a:r>
              <a:rPr lang="en-US" dirty="0" smtClean="0"/>
              <a:t>.</a:t>
            </a:r>
          </a:p>
          <a:p>
            <a:endParaRPr lang="en-US" dirty="0"/>
          </a:p>
          <a:p>
            <a:r>
              <a:rPr lang="en-US" dirty="0" smtClean="0"/>
              <a:t>This means that at least E-UTRA bands 39, 40 and 41 should be captured into related specifications such as TS36.101.  In other words, UE category NB1 and NB2 should be designed to operate in at least E-UTRA bands 39, 40 and 41.</a:t>
            </a:r>
          </a:p>
          <a:p>
            <a:endParaRPr lang="en-US" dirty="0"/>
          </a:p>
          <a:p>
            <a:r>
              <a:rPr lang="en-US" dirty="0" smtClean="0"/>
              <a:t>If there are another possible bands, they should be also added.</a:t>
            </a:r>
          </a:p>
          <a:p>
            <a:pPr marL="0" indent="0">
              <a:buNone/>
            </a:pPr>
            <a:endParaRPr lang="en-US" dirty="0" smtClean="0"/>
          </a:p>
        </p:txBody>
      </p:sp>
    </p:spTree>
    <p:extLst>
      <p:ext uri="{BB962C8B-B14F-4D97-AF65-F5344CB8AC3E}">
        <p14:creationId xmlns:p14="http://schemas.microsoft.com/office/powerpoint/2010/main" val="299105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Appendix</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According to TS36.101 </a:t>
            </a:r>
            <a:r>
              <a:rPr kumimoji="1" lang="en-US" altLang="ja-JP" dirty="0" err="1" smtClean="0"/>
              <a:t>ver</a:t>
            </a:r>
            <a:r>
              <a:rPr kumimoji="1" lang="en-US" altLang="ja-JP" dirty="0" smtClean="0"/>
              <a:t> 15.0.0, below bands are applicable for UE Cat.M1 or M2.</a:t>
            </a:r>
          </a:p>
          <a:p>
            <a:endParaRPr kumimoji="1" lang="en-US" altLang="ja-JP" dirty="0" smtClean="0"/>
          </a:p>
          <a:p>
            <a:pPr lvl="1">
              <a:buFont typeface="Wingdings" panose="05000000000000000000" pitchFamily="2" charset="2"/>
              <a:buChar char="Ø"/>
            </a:pPr>
            <a:r>
              <a:rPr kumimoji="1" lang="en-US" altLang="ja-JP" dirty="0" smtClean="0"/>
              <a:t>Subtracted from sub clause 5.5E</a:t>
            </a:r>
            <a:r>
              <a:rPr lang="en-GB" altLang="ja-JP" dirty="0" smtClean="0">
                <a:latin typeface="Times New Roman"/>
                <a:ea typeface="Times New Roman"/>
              </a:rPr>
              <a:t/>
            </a:r>
            <a:br>
              <a:rPr lang="en-GB" altLang="ja-JP" dirty="0" smtClean="0">
                <a:latin typeface="Times New Roman"/>
                <a:ea typeface="Times New Roman"/>
              </a:rPr>
            </a:br>
            <a:r>
              <a:rPr lang="en-GB" altLang="ja-JP" i="1" dirty="0" smtClean="0">
                <a:latin typeface="Times New Roman"/>
                <a:ea typeface="Times New Roman"/>
              </a:rPr>
              <a:t>UE </a:t>
            </a:r>
            <a:r>
              <a:rPr lang="en-GB" altLang="ja-JP" i="1" dirty="0">
                <a:latin typeface="Times New Roman"/>
                <a:ea typeface="Times New Roman"/>
              </a:rPr>
              <a:t>category M1 and M2 is designed to operate in the E-UTRA operating bands </a:t>
            </a:r>
            <a:r>
              <a:rPr lang="en-GB" altLang="ja-JP" i="1" dirty="0">
                <a:latin typeface="Times New Roman"/>
                <a:ea typeface="SimSun"/>
              </a:rPr>
              <a:t>1, 2, 3, 4, 5, 7, 8, 11, 12, 13, 14, 18, 19, 20, 21, 25, 26, 27, 28, 31</a:t>
            </a:r>
            <a:r>
              <a:rPr lang="en-GB" altLang="ja-JP" i="1" dirty="0">
                <a:latin typeface="Times New Roman"/>
                <a:ea typeface="Times New Roman"/>
              </a:rPr>
              <a:t>, 66, 71, 72 and 74</a:t>
            </a:r>
            <a:r>
              <a:rPr lang="en-GB" altLang="ja-JP" i="1" dirty="0">
                <a:latin typeface="Times New Roman"/>
                <a:ea typeface="SimSun"/>
              </a:rPr>
              <a:t> </a:t>
            </a:r>
            <a:r>
              <a:rPr lang="en-GB" altLang="ja-JP" i="1" dirty="0">
                <a:latin typeface="Times New Roman"/>
                <a:ea typeface="Times New Roman"/>
              </a:rPr>
              <a:t>in both half duplex FDD mode and full-duplex FDD mode, and in </a:t>
            </a:r>
            <a:r>
              <a:rPr lang="en-GB" altLang="ja-JP" i="1" dirty="0">
                <a:solidFill>
                  <a:srgbClr val="2121FF"/>
                </a:solidFill>
                <a:latin typeface="Times New Roman"/>
                <a:ea typeface="Times New Roman"/>
              </a:rPr>
              <a:t>bands 39, 40 and 41 in TDD </a:t>
            </a:r>
            <a:r>
              <a:rPr lang="en-GB" altLang="ja-JP" i="1" dirty="0" smtClean="0">
                <a:solidFill>
                  <a:srgbClr val="2121FF"/>
                </a:solidFill>
                <a:latin typeface="Times New Roman"/>
                <a:ea typeface="Times New Roman"/>
              </a:rPr>
              <a:t>mode.</a:t>
            </a:r>
            <a:r>
              <a:rPr kumimoji="1" lang="en-US" altLang="ja-JP" i="1" dirty="0" smtClean="0"/>
              <a:t> </a:t>
            </a:r>
            <a:endParaRPr kumimoji="1" lang="ja-JP" altLang="en-US" i="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4</a:t>
            </a:fld>
            <a:endParaRPr lang="en-US"/>
          </a:p>
        </p:txBody>
      </p:sp>
    </p:spTree>
    <p:extLst>
      <p:ext uri="{BB962C8B-B14F-4D97-AF65-F5344CB8AC3E}">
        <p14:creationId xmlns:p14="http://schemas.microsoft.com/office/powerpoint/2010/main" val="14971186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5063</TotalTime>
  <Words>85</Words>
  <Application>Microsoft Office PowerPoint</Application>
  <PresentationFormat>画面に合わせる (4:3)</PresentationFormat>
  <Paragraphs>27</Paragraphs>
  <Slides>4</Slides>
  <Notes>0</Notes>
  <HiddenSlides>0</HiddenSlides>
  <MMClips>0</MMClips>
  <ScaleCrop>false</ScaleCrop>
  <HeadingPairs>
    <vt:vector size="4" baseType="variant">
      <vt:variant>
        <vt:lpstr>テーマ</vt:lpstr>
      </vt:variant>
      <vt:variant>
        <vt:i4>1</vt:i4>
      </vt:variant>
      <vt:variant>
        <vt:lpstr>スライド タイトル</vt:lpstr>
      </vt:variant>
      <vt:variant>
        <vt:i4>4</vt:i4>
      </vt:variant>
    </vt:vector>
  </HeadingPairs>
  <TitlesOfParts>
    <vt:vector size="5" baseType="lpstr">
      <vt:lpstr>Office Theme</vt:lpstr>
      <vt:lpstr>PowerPoint プレゼンテーション</vt:lpstr>
      <vt:lpstr>Background</vt:lpstr>
      <vt:lpstr>Proposal</vt:lpstr>
      <vt:lpstr>Appendix</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level objectives</dc:title>
  <dc:creator>Fong, Gene</dc:creator>
  <cp:lastModifiedBy>OM</cp:lastModifiedBy>
  <cp:revision>54</cp:revision>
  <cp:lastPrinted>2015-11-02T18:42:05Z</cp:lastPrinted>
  <dcterms:created xsi:type="dcterms:W3CDTF">2015-10-30T15:37:37Z</dcterms:created>
  <dcterms:modified xsi:type="dcterms:W3CDTF">2017-11-17T08:53:21Z</dcterms:modified>
</cp:coreProperties>
</file>