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279" r:id="rId3"/>
    <p:sldId id="284" r:id="rId4"/>
    <p:sldId id="285" r:id="rId5"/>
    <p:sldId id="290" r:id="rId6"/>
    <p:sldId id="293" r:id="rId7"/>
    <p:sldId id="294" r:id="rId8"/>
    <p:sldId id="296" r:id="rId9"/>
    <p:sldId id="282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3" autoAdjust="0"/>
    <p:restoredTop sz="94660"/>
  </p:normalViewPr>
  <p:slideViewPr>
    <p:cSldViewPr snapToGrid="0">
      <p:cViewPr varScale="1">
        <p:scale>
          <a:sx n="96" d="100"/>
          <a:sy n="96" d="100"/>
        </p:scale>
        <p:origin x="77" y="16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881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8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wideband operation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</a:t>
            </a:r>
            <a:r>
              <a:rPr lang="en-US" sz="2800" dirty="0" smtClean="0"/>
              <a:t>LGE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R4-1711819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16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#84bis</a:t>
            </a:r>
          </a:p>
          <a:p>
            <a:r>
              <a:rPr lang="en-GB" b="1" dirty="0"/>
              <a:t>Dubrovnik, Croatia, October 9-13, 2017</a:t>
            </a:r>
          </a:p>
          <a:p>
            <a:r>
              <a:rPr lang="en-GB" b="1" dirty="0"/>
              <a:t>Agenda: 9.3.1.2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936986"/>
              </p:ext>
            </p:extLst>
          </p:nvPr>
        </p:nvGraphicFramePr>
        <p:xfrm>
          <a:off x="1558636" y="2738438"/>
          <a:ext cx="8645237" cy="238428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020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64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788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7953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</a:rPr>
                        <a:t>TDoc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Title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R4-1710106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LS on Further agreements for Bandwidth part operation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RAN1, LGE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R4-1710126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Reply LS on multiple SSBs within a wideband carrier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RAN1, Ericsson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R4-1710173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Wideband and CA Operation for NR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Qualcomm Incorporated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R4-1710380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On UE wide bandwidth support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Intel Corporation</a:t>
                      </a:r>
                      <a:endParaRPr lang="en-US" sz="1400" b="0" i="0" u="none" strike="noStrike">
                        <a:solidFill>
                          <a:srgbClr val="FFFFFF"/>
                        </a:solidFill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R4-1710632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RF requirements for BS and UE in wideband operation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ZTE Corporation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R4-1710912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Further clarification for wideband operation of NR UE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LG Electronics France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R4-1711040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Understanding on BWP agreement 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Samsung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6309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R4-1711378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Intra-band CA and wideband operation RF requirement</a:t>
                      </a:r>
                      <a:endParaRPr lang="en-US" sz="1400" b="0" i="0" u="none" strike="noStrike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Nokia, Nokia Shanghai </a:t>
                      </a:r>
                      <a:r>
                        <a:rPr lang="en-US" sz="1400" u="none" strike="noStrike" dirty="0" err="1">
                          <a:effectLst/>
                        </a:rPr>
                        <a:t>Belll</a:t>
                      </a:r>
                      <a:endParaRPr lang="en-US" sz="1400" b="0" i="0" u="none" strike="noStrike" dirty="0">
                        <a:effectLst/>
                        <a:latin typeface="Intel Clear" panose="020B060402020302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Wide bandwidth operation in LTE is enabled by CA (inter-band or intra-band)</a:t>
            </a:r>
          </a:p>
          <a:p>
            <a:r>
              <a:rPr lang="en-US" dirty="0"/>
              <a:t>For LTE the system bandwidth does not differentiate BS BW and UE BW; NR has introduced separate BW definitions for BS and UE</a:t>
            </a:r>
          </a:p>
          <a:p>
            <a:r>
              <a:rPr lang="en-US" dirty="0"/>
              <a:t>For LTE CA the BS CC and UE CC are the same BW and same carrier</a:t>
            </a:r>
          </a:p>
          <a:p>
            <a:r>
              <a:rPr lang="en-US" dirty="0"/>
              <a:t>For NR wideband operation, it is understood that CA operations are fully supported</a:t>
            </a:r>
          </a:p>
          <a:p>
            <a:r>
              <a:rPr lang="en-US" dirty="0"/>
              <a:t>Additional functionality and, potentially, RF requirements for NR wideband operation are presented on a case-by-case basis</a:t>
            </a:r>
          </a:p>
          <a:p>
            <a:r>
              <a:rPr lang="en-US" dirty="0"/>
              <a:t>Relevant RAN1 agreements are provided in the next two slides</a:t>
            </a:r>
          </a:p>
          <a:p>
            <a:r>
              <a:rPr lang="en-US" dirty="0"/>
              <a:t>Three wideband operation scenarios and the applicable RF requirements are described in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145204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740" y="171343"/>
            <a:ext cx="10515600" cy="712577"/>
          </a:xfrm>
        </p:spPr>
        <p:txBody>
          <a:bodyPr/>
          <a:lstStyle/>
          <a:p>
            <a:r>
              <a:rPr lang="en-US" dirty="0"/>
              <a:t>Relevant RAN1 agreements (1)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202548"/>
              </p:ext>
            </p:extLst>
          </p:nvPr>
        </p:nvGraphicFramePr>
        <p:xfrm>
          <a:off x="355600" y="883920"/>
          <a:ext cx="11485880" cy="549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8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64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Agreements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#88bis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 </a:t>
                      </a:r>
                      <a:r>
                        <a:rPr lang="en-US" dirty="0" err="1"/>
                        <a:t>gNB</a:t>
                      </a:r>
                      <a:r>
                        <a:rPr lang="en-US" dirty="0"/>
                        <a:t> can operate simultaneously as wideband CC for some UEs and as a set of intra-band contiguous CCs with CA for other UEs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RAN1 believes that it is beneficial to allow zero </a:t>
                      </a:r>
                      <a:r>
                        <a:rPr lang="en-US" dirty="0" err="1"/>
                        <a:t>guardband</a:t>
                      </a:r>
                      <a:r>
                        <a:rPr lang="en-US" dirty="0"/>
                        <a:t> between CCs within wideband CC and asks RAN4 to take it into account when discussing channel raster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#89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One or multiple bandwidth part configurations for each component carrier can be semi-statically </a:t>
                      </a:r>
                      <a:r>
                        <a:rPr lang="en-US" dirty="0" err="1"/>
                        <a:t>signalled</a:t>
                      </a:r>
                      <a:r>
                        <a:rPr lang="en-US" dirty="0"/>
                        <a:t> to a UE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bandwidth part consists of a group of contiguous PRBs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bandwidth of a bandwidth part equals to or is smaller than the maximal bandwidth capability supported by a UE</a:t>
                      </a:r>
                      <a:endParaRPr lang="en-US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Configuration of a bandwidth part may include the following properties: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Numerology,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Frequency location (e.g. center frequency), Bandwidth (e.g. number of PRBs)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FFS how to indicate to the UE which bandwidth part configuration (if multiple) should be assumed for resource allocation at a given time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 UE can assume that PDSCH and corresponding PDCCH (PDCCH carrying scheduling assignment for the PDSCH) are transmitted within the same BWP if PDSCH transmission starts no later than K symbols after the end of the PDCCH transmission.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 case of PDSCH transmission starting more than K symbols after the end of the corresponding PDCCH, PDCCH and PDSCH may be transmitted in different BWPs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902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740" y="171343"/>
            <a:ext cx="10515600" cy="712577"/>
          </a:xfrm>
        </p:spPr>
        <p:txBody>
          <a:bodyPr/>
          <a:lstStyle/>
          <a:p>
            <a:r>
              <a:rPr lang="en-US" dirty="0"/>
              <a:t>Relevant RAN1 agreements (2)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2373229"/>
              </p:ext>
            </p:extLst>
          </p:nvPr>
        </p:nvGraphicFramePr>
        <p:xfrm>
          <a:off x="355600" y="883920"/>
          <a:ext cx="11485880" cy="366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18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64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Agreements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NR AH#2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Primary focus is to complete the single active bandwidth part case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FDD, separate sets of bandwidth part (BWP) configurations for DL &amp; UL per component carrier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TDD, separate sets of BWP configurations for DL &amp; UL per component carrier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UE, if different active DL and UL BWPs are configured, UE is not expected to retune the center frequency of channel BW between DL and UL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#90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PRB indexing is used at least for DL BWP configuration in RRC connected state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RAN1 NR AH #3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Rel-15, for a UE, there is at most one active DL BWP and at most one active UL BWP at a given time for a serving cell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 supports the case that a single scheduling DCI can switch the UE’s active BWP from one to another (of the same link direction) within a given serving cell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6232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90309" y="1046224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35" name="직사각형 3"/>
          <p:cNvSpPr/>
          <p:nvPr/>
        </p:nvSpPr>
        <p:spPr>
          <a:xfrm>
            <a:off x="190061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4" name="직사각형 17"/>
          <p:cNvSpPr/>
          <p:nvPr/>
        </p:nvSpPr>
        <p:spPr>
          <a:xfrm>
            <a:off x="1900612" y="2821470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cxnSp>
        <p:nvCxnSpPr>
          <p:cNvPr id="38" name="직선 연결선 33"/>
          <p:cNvCxnSpPr/>
          <p:nvPr/>
        </p:nvCxnSpPr>
        <p:spPr>
          <a:xfrm>
            <a:off x="1896509" y="2821470"/>
            <a:ext cx="0" cy="26337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125148" y="495479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time</a:t>
            </a:r>
            <a:endParaRPr lang="ko-KR" altLang="en-US" dirty="0"/>
          </a:p>
        </p:txBody>
      </p:sp>
      <p:sp>
        <p:nvSpPr>
          <p:cNvPr id="42" name="직사각형 17"/>
          <p:cNvSpPr/>
          <p:nvPr/>
        </p:nvSpPr>
        <p:spPr>
          <a:xfrm>
            <a:off x="1900612" y="3551761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44" name="직사각형 17"/>
          <p:cNvSpPr/>
          <p:nvPr/>
        </p:nvSpPr>
        <p:spPr>
          <a:xfrm>
            <a:off x="3727048" y="4269390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53" name="직사각형 3"/>
          <p:cNvSpPr/>
          <p:nvPr/>
        </p:nvSpPr>
        <p:spPr>
          <a:xfrm>
            <a:off x="1900612" y="1544578"/>
            <a:ext cx="7256040" cy="55692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0309" y="164771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6" name="직사각형 3"/>
          <p:cNvSpPr/>
          <p:nvPr/>
        </p:nvSpPr>
        <p:spPr>
          <a:xfrm>
            <a:off x="552863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직사각형 3"/>
          <p:cNvSpPr/>
          <p:nvPr/>
        </p:nvSpPr>
        <p:spPr>
          <a:xfrm>
            <a:off x="1900612" y="2176886"/>
            <a:ext cx="363007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UE1 </a:t>
            </a:r>
            <a:r>
              <a:rPr lang="en-US" altLang="ko-KR" dirty="0">
                <a:solidFill>
                  <a:schemeClr val="tx1"/>
                </a:solidFill>
              </a:rPr>
              <a:t>CC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2" name="직사각형 17"/>
          <p:cNvSpPr/>
          <p:nvPr/>
        </p:nvSpPr>
        <p:spPr>
          <a:xfrm>
            <a:off x="3727048" y="3551761"/>
            <a:ext cx="1799532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>
                    <a:lumMod val="65000"/>
                  </a:schemeClr>
                </a:solidFill>
              </a:rPr>
              <a:t>BWP(1,2)</a:t>
            </a:r>
          </a:p>
          <a:p>
            <a:pPr algn="ctr"/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3" name="모서리가 둥근 사각형 설명선 30"/>
          <p:cNvSpPr/>
          <p:nvPr/>
        </p:nvSpPr>
        <p:spPr>
          <a:xfrm>
            <a:off x="6247160" y="3100476"/>
            <a:ext cx="4043118" cy="607418"/>
          </a:xfrm>
          <a:prstGeom prst="wedgeRoundRectCallout">
            <a:avLst>
              <a:gd name="adj1" fmla="val -64212"/>
              <a:gd name="adj2" fmla="val 4779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Multiple active BWP per serving cell</a:t>
            </a:r>
          </a:p>
          <a:p>
            <a:pPr algn="ctr"/>
            <a:r>
              <a:rPr lang="en-US" altLang="ko-KR" dirty="0"/>
              <a:t>not supported in Rel-15</a:t>
            </a:r>
            <a:endParaRPr lang="ko-KR" altLang="en-US" dirty="0"/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838200" y="187811"/>
            <a:ext cx="10515600" cy="740023"/>
          </a:xfrm>
        </p:spPr>
        <p:txBody>
          <a:bodyPr>
            <a:normAutofit/>
          </a:bodyPr>
          <a:lstStyle/>
          <a:p>
            <a:r>
              <a:rPr lang="en-US" dirty="0"/>
              <a:t>Wideband operation case </a:t>
            </a:r>
            <a:r>
              <a:rPr lang="en-US" dirty="0" smtClean="0"/>
              <a:t>1 with BWP</a:t>
            </a:r>
            <a:endParaRPr lang="en-US" dirty="0"/>
          </a:p>
        </p:txBody>
      </p:sp>
      <p:sp>
        <p:nvSpPr>
          <p:cNvPr id="65" name="모서리가 둥근 사각형 설명선 30"/>
          <p:cNvSpPr/>
          <p:nvPr/>
        </p:nvSpPr>
        <p:spPr>
          <a:xfrm>
            <a:off x="9932156" y="893724"/>
            <a:ext cx="2177782" cy="128316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BS CCs are contiguous and may have GB depending on raster</a:t>
            </a:r>
            <a:endParaRPr lang="ko-KR" alt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838200" y="5721808"/>
            <a:ext cx="10515600" cy="90759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altLang="zh-CN" dirty="0" smtClean="0"/>
              <a:t>Note 1: </a:t>
            </a:r>
            <a:r>
              <a:rPr lang="en-US" altLang="zh-CN" dirty="0"/>
              <a:t>the BWP # is just shown as example</a:t>
            </a:r>
            <a:r>
              <a:rPr lang="en-US" altLang="zh-CN" dirty="0" smtClean="0"/>
              <a:t>.</a:t>
            </a:r>
          </a:p>
          <a:p>
            <a:pPr marL="457200" lvl="1" indent="0">
              <a:buNone/>
            </a:pPr>
            <a:r>
              <a:rPr lang="en-US" altLang="zh-CN" dirty="0" smtClean="0"/>
              <a:t>Note 2: single-carrier requirements apply</a:t>
            </a:r>
            <a:endParaRPr lang="en-US" altLang="zh-CN" dirty="0"/>
          </a:p>
        </p:txBody>
      </p:sp>
      <p:sp>
        <p:nvSpPr>
          <p:cNvPr id="19" name="직사각형 17"/>
          <p:cNvSpPr/>
          <p:nvPr/>
        </p:nvSpPr>
        <p:spPr>
          <a:xfrm>
            <a:off x="1900612" y="3551761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BWP(1,2)</a:t>
            </a: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(200MHz)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직사각형 17"/>
          <p:cNvSpPr/>
          <p:nvPr/>
        </p:nvSpPr>
        <p:spPr>
          <a:xfrm>
            <a:off x="3727048" y="4269390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BWP(1,3)</a:t>
            </a:r>
          </a:p>
          <a:p>
            <a:pPr algn="ctr"/>
            <a:r>
              <a:rPr lang="en-US" altLang="ko-KR" sz="1400" dirty="0" smtClean="0">
                <a:solidFill>
                  <a:schemeClr val="bg1"/>
                </a:solidFill>
              </a:rPr>
              <a:t>(200MHz)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직사각형 17"/>
          <p:cNvSpPr/>
          <p:nvPr/>
        </p:nvSpPr>
        <p:spPr>
          <a:xfrm>
            <a:off x="3727048" y="3551761"/>
            <a:ext cx="1799532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BWP(1,3)</a:t>
            </a:r>
          </a:p>
          <a:p>
            <a:pPr algn="ctr"/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직사각형 17"/>
          <p:cNvSpPr/>
          <p:nvPr/>
        </p:nvSpPr>
        <p:spPr>
          <a:xfrm>
            <a:off x="1917991" y="4269390"/>
            <a:ext cx="1799532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>
                    <a:lumMod val="50000"/>
                  </a:schemeClr>
                </a:solidFill>
              </a:rPr>
              <a:t>BWP(1,2)</a:t>
            </a:r>
          </a:p>
          <a:p>
            <a:pPr algn="ctr"/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17"/>
          <p:cNvSpPr/>
          <p:nvPr/>
        </p:nvSpPr>
        <p:spPr>
          <a:xfrm>
            <a:off x="10181611" y="4581872"/>
            <a:ext cx="1345185" cy="46115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직사각형 17"/>
          <p:cNvSpPr/>
          <p:nvPr/>
        </p:nvSpPr>
        <p:spPr>
          <a:xfrm>
            <a:off x="10181611" y="4028221"/>
            <a:ext cx="1345185" cy="48233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25692" y="4078165"/>
            <a:ext cx="1943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Active BWP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125692" y="4581872"/>
            <a:ext cx="2310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Configured BWP</a:t>
            </a:r>
            <a:br>
              <a:rPr lang="en-US" altLang="ko-KR" dirty="0" smtClean="0"/>
            </a:br>
            <a:r>
              <a:rPr lang="en-US" altLang="ko-KR" dirty="0" smtClean="0"/>
              <a:t>but not active one</a:t>
            </a:r>
            <a:endParaRPr lang="ko-KR" altLang="en-US" dirty="0"/>
          </a:p>
        </p:txBody>
      </p:sp>
      <p:sp>
        <p:nvSpPr>
          <p:cNvPr id="2" name="矩形 1"/>
          <p:cNvSpPr/>
          <p:nvPr/>
        </p:nvSpPr>
        <p:spPr>
          <a:xfrm>
            <a:off x="698469" y="2291354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UE1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1629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90309" y="1046224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35" name="직사각형 3"/>
          <p:cNvSpPr/>
          <p:nvPr/>
        </p:nvSpPr>
        <p:spPr>
          <a:xfrm>
            <a:off x="190061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3" name="직사각형 3"/>
          <p:cNvSpPr/>
          <p:nvPr/>
        </p:nvSpPr>
        <p:spPr>
          <a:xfrm>
            <a:off x="1900612" y="1544578"/>
            <a:ext cx="7256040" cy="55692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90309" y="164771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6" name="직사각형 3"/>
          <p:cNvSpPr/>
          <p:nvPr/>
        </p:nvSpPr>
        <p:spPr>
          <a:xfrm>
            <a:off x="5528632" y="942131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직사각형 3"/>
          <p:cNvSpPr/>
          <p:nvPr/>
        </p:nvSpPr>
        <p:spPr>
          <a:xfrm>
            <a:off x="1900612" y="2176886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UE2 </a:t>
            </a:r>
            <a:r>
              <a:rPr lang="en-US" altLang="ko-KR" dirty="0">
                <a:solidFill>
                  <a:schemeClr val="tx1"/>
                </a:solidFill>
              </a:rPr>
              <a:t>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3" name="모서리가 둥근 사각형 설명선 30"/>
          <p:cNvSpPr/>
          <p:nvPr/>
        </p:nvSpPr>
        <p:spPr>
          <a:xfrm>
            <a:off x="6598530" y="1778239"/>
            <a:ext cx="3148143" cy="607418"/>
          </a:xfrm>
          <a:prstGeom prst="wedgeRoundRectCallout">
            <a:avLst>
              <a:gd name="adj1" fmla="val -76291"/>
              <a:gd name="adj2" fmla="val 597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RAN4 agreement</a:t>
            </a:r>
            <a:endParaRPr lang="ko-KR" altLang="en-US" strike="sngStrike" dirty="0">
              <a:solidFill>
                <a:schemeClr val="bg1"/>
              </a:solidFill>
            </a:endParaRPr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838200" y="118562"/>
            <a:ext cx="10515600" cy="758810"/>
          </a:xfrm>
        </p:spPr>
        <p:txBody>
          <a:bodyPr>
            <a:normAutofit/>
          </a:bodyPr>
          <a:lstStyle/>
          <a:p>
            <a:r>
              <a:rPr lang="en-US" dirty="0"/>
              <a:t>Wideband operation case </a:t>
            </a:r>
            <a:r>
              <a:rPr lang="en-US" dirty="0" smtClean="0"/>
              <a:t>2</a:t>
            </a:r>
            <a:endParaRPr lang="en-US" strike="sngStrike" dirty="0"/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838200" y="3886683"/>
            <a:ext cx="10515600" cy="273232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RAN4 agreement in R4-1706321:</a:t>
            </a:r>
          </a:p>
          <a:p>
            <a:pPr marL="0" indent="0">
              <a:buNone/>
            </a:pPr>
            <a:r>
              <a:rPr lang="en-US" altLang="zh-CN" dirty="0" smtClean="0"/>
              <a:t>UE is allowed to aggregate channel bandwidths to operate within a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configurable CHBW that</a:t>
            </a:r>
            <a:r>
              <a:rPr lang="ja-JP" altLang="en-US" dirty="0" smtClean="0"/>
              <a:t> </a:t>
            </a:r>
            <a:r>
              <a:rPr lang="en-US" altLang="ja-JP" dirty="0" smtClean="0"/>
              <a:t>is higher than the maximum bandwidth supported by the UE</a:t>
            </a:r>
            <a:endParaRPr lang="en-US" altLang="zh-CN" strike="sngStrike" dirty="0" smtClean="0"/>
          </a:p>
          <a:p>
            <a:pPr lvl="1"/>
            <a:r>
              <a:rPr lang="en-US" altLang="zh-CN" dirty="0" smtClean="0"/>
              <a:t>For example, a 400MHz UE that does not support 400MHz channel bandwidth can support 2x200MHz or 4x100MHz even if the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could configure 400MHz channel bandwidth</a:t>
            </a:r>
          </a:p>
          <a:p>
            <a:pPr lvl="2"/>
            <a:r>
              <a:rPr lang="en-US" altLang="zh-CN" dirty="0" smtClean="0"/>
              <a:t>Each CC bandwidth is from the set of channel bandwidths defined for that band</a:t>
            </a:r>
          </a:p>
          <a:p>
            <a:pPr lvl="1"/>
            <a:r>
              <a:rPr lang="en-US" altLang="ja-JP" dirty="0" smtClean="0"/>
              <a:t>UE should indicate to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 its bandwidth capability and how it supports this bandwidth (e.g. what CA combination)</a:t>
            </a:r>
          </a:p>
          <a:p>
            <a:pPr lvl="2"/>
            <a:r>
              <a:rPr lang="en-US" altLang="zh-CN" dirty="0" smtClean="0"/>
              <a:t>Signaling details are FFS</a:t>
            </a:r>
          </a:p>
          <a:p>
            <a:pPr lvl="1"/>
            <a:r>
              <a:rPr lang="en-US" altLang="zh-CN" dirty="0" smtClean="0"/>
              <a:t>Which aggregated channel bandwidth combinations are allowed is FFS, BS complexity should be considered</a:t>
            </a:r>
          </a:p>
        </p:txBody>
      </p:sp>
      <p:sp>
        <p:nvSpPr>
          <p:cNvPr id="65" name="모서리가 둥근 사각형 설명선 30"/>
          <p:cNvSpPr/>
          <p:nvPr/>
        </p:nvSpPr>
        <p:spPr>
          <a:xfrm>
            <a:off x="9932156" y="893724"/>
            <a:ext cx="2177782" cy="128316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BS CCs are contiguous and may have GB depending on raster</a:t>
            </a:r>
            <a:endParaRPr lang="ko-KR" altLang="en-US" dirty="0"/>
          </a:p>
        </p:txBody>
      </p:sp>
      <p:sp>
        <p:nvSpPr>
          <p:cNvPr id="24" name="직사각형 17"/>
          <p:cNvSpPr/>
          <p:nvPr/>
        </p:nvSpPr>
        <p:spPr>
          <a:xfrm>
            <a:off x="1900612" y="2870480"/>
            <a:ext cx="1826436" cy="624228"/>
          </a:xfrm>
          <a:prstGeom prst="rect">
            <a:avLst/>
          </a:prstGeom>
          <a:solidFill>
            <a:srgbClr val="7030A0"/>
          </a:solidFill>
          <a:ln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25" name="직사각형 17"/>
          <p:cNvSpPr/>
          <p:nvPr/>
        </p:nvSpPr>
        <p:spPr>
          <a:xfrm>
            <a:off x="3727048" y="2870480"/>
            <a:ext cx="1799532" cy="624228"/>
          </a:xfrm>
          <a:prstGeom prst="rect">
            <a:avLst/>
          </a:prstGeom>
          <a:solidFill>
            <a:srgbClr val="7030A0"/>
          </a:solidFill>
          <a:ln w="38100"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/>
                </a:solidFill>
              </a:rPr>
              <a:t>BWP(2,1)</a:t>
            </a:r>
          </a:p>
          <a:p>
            <a:pPr algn="ctr"/>
            <a:r>
              <a:rPr lang="en-US" altLang="ko-KR" sz="1400" dirty="0">
                <a:solidFill>
                  <a:schemeClr val="bg1"/>
                </a:solidFill>
              </a:rPr>
              <a:t>(200MHz)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직사각형 3"/>
          <p:cNvSpPr/>
          <p:nvPr/>
        </p:nvSpPr>
        <p:spPr>
          <a:xfrm>
            <a:off x="3727048" y="2176886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UE2 </a:t>
            </a:r>
            <a:r>
              <a:rPr lang="en-US" altLang="ko-KR" dirty="0">
                <a:solidFill>
                  <a:schemeClr val="tx1"/>
                </a:solidFill>
              </a:rPr>
              <a:t>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직사각형 17"/>
          <p:cNvSpPr/>
          <p:nvPr/>
        </p:nvSpPr>
        <p:spPr>
          <a:xfrm>
            <a:off x="1886752" y="2870475"/>
            <a:ext cx="1826436" cy="624228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BWP(1,1)?</a:t>
            </a:r>
          </a:p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직사각형 17"/>
          <p:cNvSpPr/>
          <p:nvPr/>
        </p:nvSpPr>
        <p:spPr>
          <a:xfrm>
            <a:off x="3740898" y="2870475"/>
            <a:ext cx="1799532" cy="624228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70C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BWP(2,1)?</a:t>
            </a:r>
          </a:p>
          <a:p>
            <a:pPr algn="ctr"/>
            <a:r>
              <a:rPr lang="en-US" altLang="ko-KR" sz="1400" dirty="0" smtClean="0">
                <a:solidFill>
                  <a:schemeClr val="tx1"/>
                </a:solidFill>
              </a:rPr>
              <a:t>(200MHz)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모서리가 둥근 사각형 설명선 30"/>
          <p:cNvSpPr/>
          <p:nvPr/>
        </p:nvSpPr>
        <p:spPr>
          <a:xfrm>
            <a:off x="6598530" y="2592199"/>
            <a:ext cx="3148143" cy="607418"/>
          </a:xfrm>
          <a:prstGeom prst="wedgeRoundRectCallout">
            <a:avLst>
              <a:gd name="adj1" fmla="val -76291"/>
              <a:gd name="adj2" fmla="val 597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bg1"/>
                </a:solidFill>
              </a:rPr>
              <a:t>RAN1 clarification is needed</a:t>
            </a:r>
            <a:endParaRPr lang="ko-KR" altLang="en-US" strike="sngStrike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30584" y="3327670"/>
            <a:ext cx="462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altLang="zh-CN" dirty="0"/>
              <a:t>Note: the BWP # is just shown as example.</a:t>
            </a:r>
          </a:p>
        </p:txBody>
      </p:sp>
      <p:sp>
        <p:nvSpPr>
          <p:cNvPr id="3" name="矩形 2"/>
          <p:cNvSpPr/>
          <p:nvPr/>
        </p:nvSpPr>
        <p:spPr>
          <a:xfrm>
            <a:off x="883096" y="2222867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UE2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0049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9B41B3B-C67A-45D2-B8CA-AE9BC111760D}"/>
              </a:ext>
            </a:extLst>
          </p:cNvPr>
          <p:cNvSpPr txBox="1"/>
          <p:nvPr/>
        </p:nvSpPr>
        <p:spPr>
          <a:xfrm>
            <a:off x="590309" y="1599385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5" name="직사각형 3">
            <a:extLst>
              <a:ext uri="{FF2B5EF4-FFF2-40B4-BE49-F238E27FC236}">
                <a16:creationId xmlns="" xmlns:a16="http://schemas.microsoft.com/office/drawing/2014/main" id="{3DD6DF6D-AC59-4454-9ABF-754567CD2537}"/>
              </a:ext>
            </a:extLst>
          </p:cNvPr>
          <p:cNvSpPr/>
          <p:nvPr/>
        </p:nvSpPr>
        <p:spPr>
          <a:xfrm>
            <a:off x="1900612" y="1495292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직사각형 17">
            <a:extLst>
              <a:ext uri="{FF2B5EF4-FFF2-40B4-BE49-F238E27FC236}">
                <a16:creationId xmlns="" xmlns:a16="http://schemas.microsoft.com/office/drawing/2014/main" id="{547492B1-016D-4BB5-862A-299C140C99CE}"/>
              </a:ext>
            </a:extLst>
          </p:cNvPr>
          <p:cNvSpPr/>
          <p:nvPr/>
        </p:nvSpPr>
        <p:spPr>
          <a:xfrm>
            <a:off x="1900612" y="3374631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cxnSp>
        <p:nvCxnSpPr>
          <p:cNvPr id="7" name="직선 연결선 33">
            <a:extLst>
              <a:ext uri="{FF2B5EF4-FFF2-40B4-BE49-F238E27FC236}">
                <a16:creationId xmlns="" xmlns:a16="http://schemas.microsoft.com/office/drawing/2014/main" id="{50FD96F9-9DEC-479D-ADA9-E372600601AA}"/>
              </a:ext>
            </a:extLst>
          </p:cNvPr>
          <p:cNvCxnSpPr/>
          <p:nvPr/>
        </p:nvCxnSpPr>
        <p:spPr>
          <a:xfrm>
            <a:off x="1896509" y="3374631"/>
            <a:ext cx="0" cy="2633757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4D4EE400-D195-4F47-94FF-91061C9E883D}"/>
              </a:ext>
            </a:extLst>
          </p:cNvPr>
          <p:cNvSpPr txBox="1"/>
          <p:nvPr/>
        </p:nvSpPr>
        <p:spPr>
          <a:xfrm>
            <a:off x="1125148" y="5507951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time</a:t>
            </a:r>
            <a:endParaRPr lang="ko-KR" altLang="en-US" dirty="0"/>
          </a:p>
        </p:txBody>
      </p:sp>
      <p:sp>
        <p:nvSpPr>
          <p:cNvPr id="9" name="직사각형 17">
            <a:extLst>
              <a:ext uri="{FF2B5EF4-FFF2-40B4-BE49-F238E27FC236}">
                <a16:creationId xmlns="" xmlns:a16="http://schemas.microsoft.com/office/drawing/2014/main" id="{F0742BFA-BD44-4DFF-9006-A062971F670B}"/>
              </a:ext>
            </a:extLst>
          </p:cNvPr>
          <p:cNvSpPr/>
          <p:nvPr/>
        </p:nvSpPr>
        <p:spPr>
          <a:xfrm>
            <a:off x="1900612" y="4104922"/>
            <a:ext cx="1826436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>
                    <a:lumMod val="50000"/>
                  </a:schemeClr>
                </a:solidFill>
              </a:rPr>
              <a:t>BWP(1,1)</a:t>
            </a:r>
          </a:p>
          <a:p>
            <a:pPr algn="ctr"/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직사각형 17">
            <a:extLst>
              <a:ext uri="{FF2B5EF4-FFF2-40B4-BE49-F238E27FC236}">
                <a16:creationId xmlns="" xmlns:a16="http://schemas.microsoft.com/office/drawing/2014/main" id="{41B68D23-7279-43F7-A416-9C1ABBBF5114}"/>
              </a:ext>
            </a:extLst>
          </p:cNvPr>
          <p:cNvSpPr/>
          <p:nvPr/>
        </p:nvSpPr>
        <p:spPr>
          <a:xfrm>
            <a:off x="3727048" y="4822551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11" name="직사각형 3">
            <a:extLst>
              <a:ext uri="{FF2B5EF4-FFF2-40B4-BE49-F238E27FC236}">
                <a16:creationId xmlns="" xmlns:a16="http://schemas.microsoft.com/office/drawing/2014/main" id="{71A9F2C2-2B17-4B64-8185-F273A4D50606}"/>
              </a:ext>
            </a:extLst>
          </p:cNvPr>
          <p:cNvSpPr/>
          <p:nvPr/>
        </p:nvSpPr>
        <p:spPr>
          <a:xfrm>
            <a:off x="1900612" y="2097739"/>
            <a:ext cx="7256040" cy="55692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(800MHz)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56EF0EB0-E967-4CF9-8AB8-C675B2D81F52}"/>
              </a:ext>
            </a:extLst>
          </p:cNvPr>
          <p:cNvSpPr txBox="1"/>
          <p:nvPr/>
        </p:nvSpPr>
        <p:spPr>
          <a:xfrm>
            <a:off x="590309" y="2200876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/>
              <a:t>Rel</a:t>
            </a:r>
            <a:r>
              <a:rPr lang="en-US" altLang="ko-KR" dirty="0"/>
              <a:t>-x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13" name="직사각형 3">
            <a:extLst>
              <a:ext uri="{FF2B5EF4-FFF2-40B4-BE49-F238E27FC236}">
                <a16:creationId xmlns="" xmlns:a16="http://schemas.microsoft.com/office/drawing/2014/main" id="{89B3EDDF-0CE7-441A-8197-366FCCDC5282}"/>
              </a:ext>
            </a:extLst>
          </p:cNvPr>
          <p:cNvSpPr/>
          <p:nvPr/>
        </p:nvSpPr>
        <p:spPr>
          <a:xfrm>
            <a:off x="5528632" y="1495292"/>
            <a:ext cx="36300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직사각형 3">
            <a:extLst>
              <a:ext uri="{FF2B5EF4-FFF2-40B4-BE49-F238E27FC236}">
                <a16:creationId xmlns="" xmlns:a16="http://schemas.microsoft.com/office/drawing/2014/main" id="{572F8AF9-48A1-4B2A-B28A-5D397AABA10F}"/>
              </a:ext>
            </a:extLst>
          </p:cNvPr>
          <p:cNvSpPr/>
          <p:nvPr/>
        </p:nvSpPr>
        <p:spPr>
          <a:xfrm>
            <a:off x="1900612" y="2730047"/>
            <a:ext cx="3616378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UE3 </a:t>
            </a:r>
            <a:r>
              <a:rPr lang="en-US" altLang="ko-KR" dirty="0">
                <a:solidFill>
                  <a:schemeClr val="tx1"/>
                </a:solidFill>
              </a:rPr>
              <a:t>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모서리가 둥근 사각형 설명선 30">
            <a:extLst>
              <a:ext uri="{FF2B5EF4-FFF2-40B4-BE49-F238E27FC236}">
                <a16:creationId xmlns="" xmlns:a16="http://schemas.microsoft.com/office/drawing/2014/main" id="{A4CF17AE-094A-4332-9F09-573AE30BE893}"/>
              </a:ext>
            </a:extLst>
          </p:cNvPr>
          <p:cNvSpPr/>
          <p:nvPr/>
        </p:nvSpPr>
        <p:spPr>
          <a:xfrm>
            <a:off x="9932156" y="1446885"/>
            <a:ext cx="2177782" cy="128316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BS CCs are contiguous and may have GB depending on raster</a:t>
            </a:r>
            <a:endParaRPr lang="ko-KR" altLang="en-US" dirty="0"/>
          </a:p>
        </p:txBody>
      </p:sp>
      <p:sp>
        <p:nvSpPr>
          <p:cNvPr id="19" name="직사각형 3">
            <a:extLst>
              <a:ext uri="{FF2B5EF4-FFF2-40B4-BE49-F238E27FC236}">
                <a16:creationId xmlns="" xmlns:a16="http://schemas.microsoft.com/office/drawing/2014/main" id="{0F144723-7CC9-4F5A-AA95-5927856144A5}"/>
              </a:ext>
            </a:extLst>
          </p:cNvPr>
          <p:cNvSpPr/>
          <p:nvPr/>
        </p:nvSpPr>
        <p:spPr>
          <a:xfrm>
            <a:off x="5526580" y="2730047"/>
            <a:ext cx="363007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UE3 </a:t>
            </a:r>
            <a:r>
              <a:rPr lang="en-US" altLang="ko-KR" dirty="0">
                <a:solidFill>
                  <a:schemeClr val="tx1"/>
                </a:solidFill>
              </a:rPr>
              <a:t>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(400MHz)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직사각형 17">
            <a:extLst>
              <a:ext uri="{FF2B5EF4-FFF2-40B4-BE49-F238E27FC236}">
                <a16:creationId xmlns="" xmlns:a16="http://schemas.microsoft.com/office/drawing/2014/main" id="{2B7BA0D2-5451-4CC9-9754-B3E2C4C71821}"/>
              </a:ext>
            </a:extLst>
          </p:cNvPr>
          <p:cNvSpPr/>
          <p:nvPr/>
        </p:nvSpPr>
        <p:spPr>
          <a:xfrm>
            <a:off x="5530684" y="3374316"/>
            <a:ext cx="3625968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BWP(2,1)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sp>
        <p:nvSpPr>
          <p:cNvPr id="21" name="직사각형 17">
            <a:extLst>
              <a:ext uri="{FF2B5EF4-FFF2-40B4-BE49-F238E27FC236}">
                <a16:creationId xmlns="" xmlns:a16="http://schemas.microsoft.com/office/drawing/2014/main" id="{6A7AEF9B-8999-4658-A684-BF1D523FD502}"/>
              </a:ext>
            </a:extLst>
          </p:cNvPr>
          <p:cNvSpPr/>
          <p:nvPr/>
        </p:nvSpPr>
        <p:spPr>
          <a:xfrm>
            <a:off x="5516990" y="4098433"/>
            <a:ext cx="1826436" cy="6242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bg1">
                    <a:lumMod val="50000"/>
                  </a:schemeClr>
                </a:solidFill>
              </a:rPr>
              <a:t>BWP(2,1)</a:t>
            </a:r>
          </a:p>
          <a:p>
            <a:pPr algn="ctr"/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(200MHz)</a:t>
            </a:r>
            <a:endParaRPr lang="ko-KR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직사각형 17">
            <a:extLst>
              <a:ext uri="{FF2B5EF4-FFF2-40B4-BE49-F238E27FC236}">
                <a16:creationId xmlns="" xmlns:a16="http://schemas.microsoft.com/office/drawing/2014/main" id="{EE48FB0B-B422-446E-924E-D805CE6F30EE}"/>
              </a:ext>
            </a:extLst>
          </p:cNvPr>
          <p:cNvSpPr/>
          <p:nvPr/>
        </p:nvSpPr>
        <p:spPr>
          <a:xfrm>
            <a:off x="5553484" y="4822551"/>
            <a:ext cx="3691184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 (2,1)</a:t>
            </a:r>
          </a:p>
          <a:p>
            <a:pPr algn="ctr"/>
            <a:r>
              <a:rPr lang="en-US" altLang="ko-KR" sz="1400" dirty="0"/>
              <a:t>(400MHz)</a:t>
            </a:r>
            <a:endParaRPr lang="ko-KR" altLang="en-US" sz="1400" dirty="0"/>
          </a:p>
        </p:txBody>
      </p:sp>
      <p:sp>
        <p:nvSpPr>
          <p:cNvPr id="23" name="Title 1">
            <a:extLst>
              <a:ext uri="{FF2B5EF4-FFF2-40B4-BE49-F238E27FC236}">
                <a16:creationId xmlns="" xmlns:a16="http://schemas.microsoft.com/office/drawing/2014/main" id="{D90647DE-A1E1-44F4-ABBD-9C5771688F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464"/>
            <a:ext cx="10515600" cy="758810"/>
          </a:xfrm>
        </p:spPr>
        <p:txBody>
          <a:bodyPr>
            <a:normAutofit/>
          </a:bodyPr>
          <a:lstStyle/>
          <a:p>
            <a:r>
              <a:rPr lang="en-US" sz="4000" dirty="0"/>
              <a:t>Wideband operation case 3</a:t>
            </a:r>
          </a:p>
        </p:txBody>
      </p:sp>
      <p:sp>
        <p:nvSpPr>
          <p:cNvPr id="24" name="모서리가 둥근 사각형 설명선 30">
            <a:extLst>
              <a:ext uri="{FF2B5EF4-FFF2-40B4-BE49-F238E27FC236}">
                <a16:creationId xmlns="" xmlns:a16="http://schemas.microsoft.com/office/drawing/2014/main" id="{B299D808-805F-4E75-8E2E-80DBA6F8BA97}"/>
              </a:ext>
            </a:extLst>
          </p:cNvPr>
          <p:cNvSpPr/>
          <p:nvPr/>
        </p:nvSpPr>
        <p:spPr>
          <a:xfrm>
            <a:off x="9531275" y="4117143"/>
            <a:ext cx="1856881" cy="884381"/>
          </a:xfrm>
          <a:prstGeom prst="wedgeRoundRectCallout">
            <a:avLst>
              <a:gd name="adj1" fmla="val -80321"/>
              <a:gd name="adj2" fmla="val -201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FFS in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rel-15</a:t>
            </a:r>
          </a:p>
        </p:txBody>
      </p:sp>
      <p:sp>
        <p:nvSpPr>
          <p:cNvPr id="25" name="모서리가 둥근 사각형 설명선 30">
            <a:extLst>
              <a:ext uri="{FF2B5EF4-FFF2-40B4-BE49-F238E27FC236}">
                <a16:creationId xmlns="" xmlns:a16="http://schemas.microsoft.com/office/drawing/2014/main" id="{35C56B8F-CA4F-4928-AC7C-843474C0E969}"/>
              </a:ext>
            </a:extLst>
          </p:cNvPr>
          <p:cNvSpPr/>
          <p:nvPr/>
        </p:nvSpPr>
        <p:spPr>
          <a:xfrm>
            <a:off x="9843256" y="3289059"/>
            <a:ext cx="1561344" cy="709485"/>
          </a:xfrm>
          <a:prstGeom prst="wedgeRoundRectCallout">
            <a:avLst>
              <a:gd name="adj1" fmla="val -90895"/>
              <a:gd name="adj2" fmla="val -3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Supported in rel-15</a:t>
            </a:r>
            <a:endParaRPr lang="ko-KR" altLang="en-US" dirty="0"/>
          </a:p>
        </p:txBody>
      </p:sp>
      <p:sp>
        <p:nvSpPr>
          <p:cNvPr id="26" name="모서리가 둥근 사각형 설명선 30">
            <a:extLst>
              <a:ext uri="{FF2B5EF4-FFF2-40B4-BE49-F238E27FC236}">
                <a16:creationId xmlns="" xmlns:a16="http://schemas.microsoft.com/office/drawing/2014/main" id="{3050926B-D163-4BD1-A8C5-6B55CEF0E350}"/>
              </a:ext>
            </a:extLst>
          </p:cNvPr>
          <p:cNvSpPr/>
          <p:nvPr/>
        </p:nvSpPr>
        <p:spPr>
          <a:xfrm>
            <a:off x="10230539" y="5385641"/>
            <a:ext cx="1561344" cy="747959"/>
          </a:xfrm>
          <a:prstGeom prst="wedgeRoundRectCallout">
            <a:avLst>
              <a:gd name="adj1" fmla="val -84388"/>
              <a:gd name="adj2" fmla="val -353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Supported in rel-15</a:t>
            </a:r>
            <a:endParaRPr lang="ko-KR" altLang="en-US" dirty="0"/>
          </a:p>
        </p:txBody>
      </p:sp>
      <p:sp>
        <p:nvSpPr>
          <p:cNvPr id="27" name="직사각형 17">
            <a:extLst>
              <a:ext uri="{FF2B5EF4-FFF2-40B4-BE49-F238E27FC236}">
                <a16:creationId xmlns="" xmlns:a16="http://schemas.microsoft.com/office/drawing/2014/main" id="{E97C4ECD-85EA-4DC5-92BD-2D178FD339C0}"/>
              </a:ext>
            </a:extLst>
          </p:cNvPr>
          <p:cNvSpPr/>
          <p:nvPr/>
        </p:nvSpPr>
        <p:spPr>
          <a:xfrm>
            <a:off x="3727048" y="5482709"/>
            <a:ext cx="1799532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BWP(1,1)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28" name="직사각형 17">
            <a:extLst>
              <a:ext uri="{FF2B5EF4-FFF2-40B4-BE49-F238E27FC236}">
                <a16:creationId xmlns="" xmlns:a16="http://schemas.microsoft.com/office/drawing/2014/main" id="{17BF8F30-B1CB-49B9-A847-62636C8AFD95}"/>
              </a:ext>
            </a:extLst>
          </p:cNvPr>
          <p:cNvSpPr/>
          <p:nvPr/>
        </p:nvSpPr>
        <p:spPr>
          <a:xfrm>
            <a:off x="5561351" y="5491652"/>
            <a:ext cx="1826436" cy="6242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BWP(2,1)</a:t>
            </a:r>
          </a:p>
          <a:p>
            <a:pPr algn="ctr"/>
            <a:r>
              <a:rPr lang="en-US" altLang="ko-KR" sz="1400" dirty="0"/>
              <a:t>(200MHz)</a:t>
            </a:r>
            <a:endParaRPr lang="ko-KR" altLang="en-US" sz="1400" dirty="0"/>
          </a:p>
        </p:txBody>
      </p:sp>
      <p:sp>
        <p:nvSpPr>
          <p:cNvPr id="2" name="오른쪽 중괄호 1"/>
          <p:cNvSpPr/>
          <p:nvPr/>
        </p:nvSpPr>
        <p:spPr>
          <a:xfrm>
            <a:off x="9244668" y="5001524"/>
            <a:ext cx="286607" cy="1006864"/>
          </a:xfrm>
          <a:prstGeom prst="rightBrac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2209" y="2800974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UE3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57158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590309" y="1046224"/>
            <a:ext cx="145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Rel-15 </a:t>
            </a:r>
            <a:r>
              <a:rPr lang="en-US" altLang="ko-KR" dirty="0" err="1"/>
              <a:t>gNB</a:t>
            </a:r>
            <a:endParaRPr lang="ko-KR" altLang="en-US" dirty="0"/>
          </a:p>
        </p:txBody>
      </p:sp>
      <p:sp>
        <p:nvSpPr>
          <p:cNvPr id="35" name="직사각형 3"/>
          <p:cNvSpPr/>
          <p:nvPr/>
        </p:nvSpPr>
        <p:spPr>
          <a:xfrm>
            <a:off x="1900612" y="942131"/>
            <a:ext cx="3652872" cy="5590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BS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(100MHz)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7" name="직사각형 3"/>
          <p:cNvSpPr/>
          <p:nvPr/>
        </p:nvSpPr>
        <p:spPr>
          <a:xfrm>
            <a:off x="1900612" y="2495041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64" name="Title 1"/>
          <p:cNvSpPr>
            <a:spLocks noGrp="1"/>
          </p:cNvSpPr>
          <p:nvPr>
            <p:ph type="title"/>
          </p:nvPr>
        </p:nvSpPr>
        <p:spPr>
          <a:xfrm>
            <a:off x="838200" y="118562"/>
            <a:ext cx="10515600" cy="758810"/>
          </a:xfrm>
        </p:spPr>
        <p:txBody>
          <a:bodyPr>
            <a:normAutofit fontScale="90000"/>
          </a:bodyPr>
          <a:lstStyle/>
          <a:p>
            <a:r>
              <a:rPr lang="en-US" dirty="0"/>
              <a:t>Spectral Utilization for intra-band contiguous CA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590309" y="3361996"/>
            <a:ext cx="11092496" cy="3340018"/>
          </a:xfrm>
        </p:spPr>
        <p:txBody>
          <a:bodyPr>
            <a:normAutofit/>
          </a:bodyPr>
          <a:lstStyle/>
          <a:p>
            <a:r>
              <a:rPr lang="en-US" dirty="0"/>
              <a:t>Spectral utilization</a:t>
            </a:r>
          </a:p>
          <a:p>
            <a:pPr lvl="1"/>
            <a:r>
              <a:rPr lang="en-US" dirty="0" smtClean="0"/>
              <a:t>Option1: </a:t>
            </a:r>
            <a:r>
              <a:rPr lang="en-US" dirty="0"/>
              <a:t>Spectral utilization based on individual CCs (UE CC1 and UE CC2</a:t>
            </a:r>
            <a:r>
              <a:rPr lang="en-US" dirty="0" smtClean="0"/>
              <a:t>)</a:t>
            </a:r>
            <a:endParaRPr lang="en-US" strike="sngStrike" dirty="0" smtClean="0"/>
          </a:p>
          <a:p>
            <a:pPr lvl="2"/>
            <a:r>
              <a:rPr lang="en-US" dirty="0" smtClean="0"/>
              <a:t>E.g. for 50MHz sub6, SU is 65RBs, for 100MHz SU is 135, UE configured with 2x50MHz in 100MHz channel is using 130RBs</a:t>
            </a:r>
          </a:p>
          <a:p>
            <a:pPr lvl="1"/>
            <a:r>
              <a:rPr lang="en-US" dirty="0" smtClean="0"/>
              <a:t>Option2: </a:t>
            </a:r>
            <a:r>
              <a:rPr lang="en-US" dirty="0"/>
              <a:t>Spectral utilization based on the wider channel </a:t>
            </a:r>
            <a:r>
              <a:rPr lang="en-US" dirty="0" smtClean="0"/>
              <a:t>bandwidth</a:t>
            </a:r>
            <a:endParaRPr lang="en-US" dirty="0"/>
          </a:p>
          <a:p>
            <a:pPr lvl="2"/>
            <a:r>
              <a:rPr lang="en-US" altLang="ja-JP" dirty="0"/>
              <a:t>E.g. for 50MHz sub6, SU is 65RBs, for 100MHz SU is 135, UE configured with 2x50MHz in 100MHz channel is using all </a:t>
            </a:r>
            <a:r>
              <a:rPr lang="en-US" altLang="ja-JP" dirty="0" smtClean="0"/>
              <a:t>135RBs</a:t>
            </a:r>
          </a:p>
        </p:txBody>
      </p:sp>
      <p:sp>
        <p:nvSpPr>
          <p:cNvPr id="26" name="직사각형 3"/>
          <p:cNvSpPr/>
          <p:nvPr/>
        </p:nvSpPr>
        <p:spPr>
          <a:xfrm>
            <a:off x="3727048" y="2495041"/>
            <a:ext cx="1826436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직사각형 3">
            <a:extLst>
              <a:ext uri="{FF2B5EF4-FFF2-40B4-BE49-F238E27FC236}">
                <a16:creationId xmlns="" xmlns:a16="http://schemas.microsoft.com/office/drawing/2014/main" id="{0174D0F4-9F2A-49AE-A285-84C903184686}"/>
              </a:ext>
            </a:extLst>
          </p:cNvPr>
          <p:cNvSpPr/>
          <p:nvPr/>
        </p:nvSpPr>
        <p:spPr>
          <a:xfrm>
            <a:off x="1900612" y="1671218"/>
            <a:ext cx="1698799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CC1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직사각형 3">
            <a:extLst>
              <a:ext uri="{FF2B5EF4-FFF2-40B4-BE49-F238E27FC236}">
                <a16:creationId xmlns="" xmlns:a16="http://schemas.microsoft.com/office/drawing/2014/main" id="{FEA2AF35-E0BD-49BC-B224-A8097F5E1EF1}"/>
              </a:ext>
            </a:extLst>
          </p:cNvPr>
          <p:cNvSpPr/>
          <p:nvPr/>
        </p:nvSpPr>
        <p:spPr>
          <a:xfrm>
            <a:off x="3815542" y="1671218"/>
            <a:ext cx="1737942" cy="5590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UE CC2</a:t>
            </a:r>
          </a:p>
          <a:p>
            <a:pPr algn="ctr"/>
            <a:r>
              <a:rPr lang="en-US" altLang="ko-KR" sz="1400" dirty="0">
                <a:solidFill>
                  <a:schemeClr val="tx1"/>
                </a:solidFill>
              </a:rPr>
              <a:t>(50MHz)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모서리가 둥근 사각형 설명선 30">
            <a:extLst>
              <a:ext uri="{FF2B5EF4-FFF2-40B4-BE49-F238E27FC236}">
                <a16:creationId xmlns="" xmlns:a16="http://schemas.microsoft.com/office/drawing/2014/main" id="{27A2304B-5E77-49F7-A95E-CE54CE42C33F}"/>
              </a:ext>
            </a:extLst>
          </p:cNvPr>
          <p:cNvSpPr/>
          <p:nvPr/>
        </p:nvSpPr>
        <p:spPr>
          <a:xfrm>
            <a:off x="6243845" y="1579484"/>
            <a:ext cx="1561344" cy="565750"/>
          </a:xfrm>
          <a:prstGeom prst="wedgeRoundRectCallout">
            <a:avLst>
              <a:gd name="adj1" fmla="val -90895"/>
              <a:gd name="adj2" fmla="val -3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Option 1</a:t>
            </a:r>
            <a:endParaRPr lang="ko-KR" altLang="en-US" dirty="0"/>
          </a:p>
        </p:txBody>
      </p:sp>
      <p:sp>
        <p:nvSpPr>
          <p:cNvPr id="19" name="모서리가 둥근 사각형 설명선 30">
            <a:extLst>
              <a:ext uri="{FF2B5EF4-FFF2-40B4-BE49-F238E27FC236}">
                <a16:creationId xmlns="" xmlns:a16="http://schemas.microsoft.com/office/drawing/2014/main" id="{4547CC0F-D7C5-4C8C-85BB-EEEA485E7BBB}"/>
              </a:ext>
            </a:extLst>
          </p:cNvPr>
          <p:cNvSpPr/>
          <p:nvPr/>
        </p:nvSpPr>
        <p:spPr>
          <a:xfrm>
            <a:off x="6243845" y="2488303"/>
            <a:ext cx="1561344" cy="565750"/>
          </a:xfrm>
          <a:prstGeom prst="wedgeRoundRectCallout">
            <a:avLst>
              <a:gd name="adj1" fmla="val -90895"/>
              <a:gd name="adj2" fmla="val -3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Option 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909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An LS to RAN1 is needed to and </a:t>
            </a:r>
            <a:r>
              <a:rPr lang="en-US" altLang="zh-CN" dirty="0" smtClean="0"/>
              <a:t>clarify the potential conflict between RAN1 and RAN4 agreement</a:t>
            </a:r>
            <a:endParaRPr lang="en-US" altLang="zh-CN" strike="sngStrike" dirty="0"/>
          </a:p>
          <a:p>
            <a:pPr lvl="1"/>
            <a:r>
              <a:rPr lang="en-US" altLang="zh-CN" dirty="0"/>
              <a:t>the applicability of RAN1 agreement on BWP to case2</a:t>
            </a:r>
          </a:p>
          <a:p>
            <a:pPr lvl="2"/>
            <a:r>
              <a:rPr lang="en-US" altLang="zh-CN" dirty="0" smtClean="0"/>
              <a:t>i.e. the </a:t>
            </a:r>
            <a:r>
              <a:rPr lang="en-US" altLang="zh-CN" dirty="0"/>
              <a:t>feasibility to </a:t>
            </a:r>
            <a:r>
              <a:rPr lang="en-US" altLang="zh-CN" dirty="0" smtClean="0"/>
              <a:t>activate </a:t>
            </a:r>
            <a:r>
              <a:rPr lang="en-US" altLang="zh-CN" dirty="0"/>
              <a:t>both BWP(1,1) and BWP(2,1) </a:t>
            </a:r>
            <a:r>
              <a:rPr lang="en-US" altLang="zh-CN" dirty="0" smtClean="0"/>
              <a:t>simultaneously for </a:t>
            </a:r>
            <a:r>
              <a:rPr lang="en-US" altLang="zh-CN" dirty="0"/>
              <a:t>UE2 </a:t>
            </a:r>
            <a:r>
              <a:rPr lang="en-US" altLang="zh-CN" dirty="0" smtClean="0"/>
              <a:t>in Case 2</a:t>
            </a:r>
          </a:p>
          <a:p>
            <a:pPr lvl="1"/>
            <a:r>
              <a:rPr lang="en-US" dirty="0" smtClean="0"/>
              <a:t>Question for RAN1:</a:t>
            </a:r>
          </a:p>
          <a:p>
            <a:pPr lvl="2"/>
            <a:r>
              <a:rPr lang="en-US" dirty="0" smtClean="0"/>
              <a:t>RAN4 respectfully requests RAN1 to clarify the mechanism by which the scenario described in case 2 is supported; i.e. the case of multiple BWPs operating simultaneously across a contiguous bandwidth spanned by multiple CCs per UE</a:t>
            </a:r>
            <a:endParaRPr lang="en-US" dirty="0"/>
          </a:p>
          <a:p>
            <a:r>
              <a:rPr lang="en-US" dirty="0" smtClean="0"/>
              <a:t>The SU for wideband operation </a:t>
            </a:r>
            <a:r>
              <a:rPr lang="en-US" altLang="zh-CN" dirty="0"/>
              <a:t>and associated impact on UE RF requirement </a:t>
            </a:r>
            <a:r>
              <a:rPr lang="en-US" altLang="ja-JP" dirty="0" smtClean="0"/>
              <a:t>should be decided based on two options in slide 8 at </a:t>
            </a:r>
            <a:r>
              <a:rPr lang="en-US" altLang="ja-JP" dirty="0"/>
              <a:t>next RAN4 meeting</a:t>
            </a:r>
            <a:r>
              <a:rPr lang="en-US" altLang="ja-JP" dirty="0" smtClean="0"/>
              <a:t>.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810962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31750">
          <a:solidFill>
            <a:srgbClr val="FF0000"/>
          </a:solidFill>
        </a:ln>
      </a:spPr>
      <a:bodyPr rtlCol="0" anchor="ctr"/>
      <a:lstStyle>
        <a:defPPr algn="ctr">
          <a:defRPr dirty="0" smtClean="0">
            <a:solidFill>
              <a:srgbClr val="0070C0"/>
            </a:solidFill>
          </a:defRPr>
        </a:defPPr>
      </a:lstStyle>
      <a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17879</TotalTime>
  <Words>1268</Words>
  <Application>Microsoft Office PowerPoint</Application>
  <PresentationFormat>Widescreen</PresentationFormat>
  <Paragraphs>202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等线</vt:lpstr>
      <vt:lpstr>Malgun Gothic</vt:lpstr>
      <vt:lpstr>Yu Gothic</vt:lpstr>
      <vt:lpstr>Arial</vt:lpstr>
      <vt:lpstr>Calibri</vt:lpstr>
      <vt:lpstr>Calibri Light</vt:lpstr>
      <vt:lpstr>Intel Clear</vt:lpstr>
      <vt:lpstr>Office Theme</vt:lpstr>
      <vt:lpstr>WF on wideband operation</vt:lpstr>
      <vt:lpstr>Overview</vt:lpstr>
      <vt:lpstr>Relevant RAN1 agreements (1)</vt:lpstr>
      <vt:lpstr>Relevant RAN1 agreements (2)</vt:lpstr>
      <vt:lpstr>Wideband operation case 1 with BWP</vt:lpstr>
      <vt:lpstr>Wideband operation case 2</vt:lpstr>
      <vt:lpstr>Wideband operation case 3</vt:lpstr>
      <vt:lpstr>Spectral Utilization for intra-band contiguous CA</vt:lpstr>
      <vt:lpstr>Agreements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Wang, Xinrong</cp:lastModifiedBy>
  <cp:revision>271</cp:revision>
  <dcterms:created xsi:type="dcterms:W3CDTF">2017-05-16T04:27:47Z</dcterms:created>
  <dcterms:modified xsi:type="dcterms:W3CDTF">2017-10-13T13:38:25Z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2017-10-12 22:56:15Z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AdHocReviewCycleID">
    <vt:i4>-1915505622</vt:i4>
  </property>
  <property fmtid="{D5CDD505-2E9C-101B-9397-08002B2CF9AE}" pid="8" name="_NewReviewCycle">
    <vt:lpwstr/>
  </property>
  <property fmtid="{D5CDD505-2E9C-101B-9397-08002B2CF9AE}" pid="9" name="_EmailSubject">
    <vt:lpwstr>Draft WF on wide BW operation</vt:lpwstr>
  </property>
  <property fmtid="{D5CDD505-2E9C-101B-9397-08002B2CF9AE}" pid="10" name="_AuthorEmail">
    <vt:lpwstr>vgheorgh@qti.qualcomm.com</vt:lpwstr>
  </property>
  <property fmtid="{D5CDD505-2E9C-101B-9397-08002B2CF9AE}" pid="11" name="_AuthorEmailDisplayName">
    <vt:lpwstr>Valentin Gheorghiu</vt:lpwstr>
  </property>
  <property fmtid="{D5CDD505-2E9C-101B-9397-08002B2CF9AE}" pid="12" name="CTPClassification">
    <vt:lpwstr>CTP_PUBLIC</vt:lpwstr>
  </property>
</Properties>
</file>