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56" r:id="rId6"/>
    <p:sldId id="363" r:id="rId7"/>
    <p:sldId id="357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87234" autoAdjust="0"/>
  </p:normalViewPr>
  <p:slideViewPr>
    <p:cSldViewPr>
      <p:cViewPr varScale="1">
        <p:scale>
          <a:sx n="113" d="100"/>
          <a:sy n="113" d="100"/>
        </p:scale>
        <p:origin x="147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sz="4000" dirty="0" err="1"/>
              <a:t>FeCoMP</a:t>
            </a:r>
            <a:r>
              <a:rPr lang="en-GB" sz="4000" dirty="0"/>
              <a:t> UE demodulation and CSI reporting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ZTE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63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4bis</a:t>
            </a:r>
            <a:br>
              <a:rPr lang="en-US" altLang="zh-CN" sz="1800" b="1" dirty="0" smtClean="0"/>
            </a:br>
            <a:r>
              <a:rPr lang="en-GB" sz="1800" b="1" dirty="0" smtClean="0"/>
              <a:t>Dubrovnik</a:t>
            </a:r>
            <a:r>
              <a:rPr lang="en-GB" sz="1800" b="1" dirty="0"/>
              <a:t>, Croatia, 9 - 13 October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8.25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R4-1711934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/>
              <a:t>The Rel-14 WI on Further enhancements to Coordinated Multi-Point (</a:t>
            </a:r>
            <a:r>
              <a:rPr lang="en-GB" sz="2000" dirty="0" err="1"/>
              <a:t>FeCoMP</a:t>
            </a:r>
            <a:r>
              <a:rPr lang="en-GB" sz="2000" dirty="0"/>
              <a:t>) Operation for LTE has the following objectives</a:t>
            </a:r>
            <a:endParaRPr lang="en-GB" sz="2000" dirty="0" smtClean="0"/>
          </a:p>
          <a:p>
            <a:pPr lvl="1" algn="just"/>
            <a:r>
              <a:rPr lang="en-US" sz="1800" dirty="0" smtClean="0"/>
              <a:t>Objective </a:t>
            </a:r>
            <a:r>
              <a:rPr lang="en-US" sz="1800" dirty="0"/>
              <a:t>of SI or Core part WI or Testing part WI</a:t>
            </a:r>
          </a:p>
          <a:p>
            <a:pPr lvl="2"/>
            <a:r>
              <a:rPr lang="en-GB" sz="1600" dirty="0"/>
              <a:t>The work item aims to specify the enhancements identified during </a:t>
            </a:r>
            <a:r>
              <a:rPr lang="en-GB" sz="1600" dirty="0" err="1"/>
              <a:t>FeCoMP</a:t>
            </a:r>
            <a:r>
              <a:rPr lang="en-GB" sz="1600" dirty="0"/>
              <a:t> study item. The detailed objectives are as follows.</a:t>
            </a:r>
            <a:endParaRPr lang="en-US" sz="1600" dirty="0"/>
          </a:p>
          <a:p>
            <a:pPr lvl="3"/>
            <a:r>
              <a:rPr lang="en-GB" sz="1400" dirty="0"/>
              <a:t>Specify enhancements to support non-coherent joint transmission (JT) schemes [RAN1]</a:t>
            </a:r>
            <a:endParaRPr lang="en-US" sz="1400" dirty="0"/>
          </a:p>
          <a:p>
            <a:pPr lvl="4"/>
            <a:r>
              <a:rPr lang="en-GB" sz="1400" dirty="0"/>
              <a:t>Support of a new QCL assumption for DM-RS antenna ports</a:t>
            </a:r>
            <a:endParaRPr lang="en-US" sz="1400" dirty="0"/>
          </a:p>
          <a:p>
            <a:pPr lvl="4"/>
            <a:r>
              <a:rPr lang="en-GB" sz="1400" dirty="0"/>
              <a:t>Support of control signalling enhancements to assist QCL,PDSCH REs mapping and resource allocation</a:t>
            </a:r>
            <a:endParaRPr lang="en-US" sz="1400" dirty="0"/>
          </a:p>
          <a:p>
            <a:pPr lvl="4"/>
            <a:r>
              <a:rPr lang="en-GB" sz="1400" dirty="0"/>
              <a:t>Support possible CSI feedback enhancement</a:t>
            </a:r>
            <a:endParaRPr lang="en-US" sz="1400" dirty="0"/>
          </a:p>
          <a:p>
            <a:pPr lvl="3"/>
            <a:r>
              <a:rPr lang="en-GB" sz="1400" dirty="0"/>
              <a:t>Specify higher layer support of enhancements listed above [RAN2]</a:t>
            </a:r>
            <a:endParaRPr lang="en-US" sz="1400" dirty="0"/>
          </a:p>
          <a:p>
            <a:pPr lvl="1" algn="just"/>
            <a:r>
              <a:rPr lang="en-US" sz="1800" dirty="0" smtClean="0"/>
              <a:t>Objective </a:t>
            </a:r>
            <a:r>
              <a:rPr lang="en-US" sz="1800" dirty="0"/>
              <a:t>of Performance part WI</a:t>
            </a:r>
          </a:p>
          <a:p>
            <a:pPr lvl="2"/>
            <a:r>
              <a:rPr lang="en-GB" sz="1600" dirty="0" smtClean="0"/>
              <a:t>Specify </a:t>
            </a:r>
            <a:r>
              <a:rPr lang="en-GB" sz="1600" dirty="0"/>
              <a:t>the necessary UE performance requirements to support non coherent JT.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76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UE Demodulation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1800" dirty="0"/>
              <a:t>Introduce TM10 NC-JT PDSCH demodulation test cases</a:t>
            </a:r>
            <a:endParaRPr lang="en-US" sz="1800" dirty="0"/>
          </a:p>
          <a:p>
            <a:pPr lvl="1" algn="just"/>
            <a:r>
              <a:rPr lang="en-GB" sz="1600" dirty="0"/>
              <a:t>Test purpose: Verify </a:t>
            </a:r>
            <a:r>
              <a:rPr lang="en-GB" sz="1600" dirty="0" smtClean="0"/>
              <a:t>performance of UE supporting the following functionality:</a:t>
            </a:r>
          </a:p>
          <a:p>
            <a:pPr lvl="2" algn="just"/>
            <a:r>
              <a:rPr lang="en-GB" sz="1400" dirty="0"/>
              <a:t>N</a:t>
            </a:r>
            <a:r>
              <a:rPr lang="en-GB" sz="1400" dirty="0" smtClean="0"/>
              <a:t>ew </a:t>
            </a:r>
            <a:r>
              <a:rPr lang="en-GB" sz="1400" dirty="0"/>
              <a:t>QCL assumption for different DM-RS antenna port </a:t>
            </a:r>
            <a:r>
              <a:rPr lang="en-GB" sz="1400" dirty="0" smtClean="0"/>
              <a:t>groups</a:t>
            </a:r>
          </a:p>
          <a:p>
            <a:pPr lvl="2" algn="just"/>
            <a:r>
              <a:rPr lang="en-GB" sz="1400" dirty="0" smtClean="0"/>
              <a:t>FFS New QCL </a:t>
            </a:r>
            <a:r>
              <a:rPr lang="en-GB" sz="1400" dirty="0"/>
              <a:t>PDSCH RE </a:t>
            </a:r>
            <a:r>
              <a:rPr lang="en-GB" sz="1400" dirty="0" smtClean="0"/>
              <a:t>mapping</a:t>
            </a:r>
          </a:p>
          <a:p>
            <a:pPr lvl="1" algn="just"/>
            <a:r>
              <a:rPr lang="en-GB" sz="1600" dirty="0" smtClean="0"/>
              <a:t>Scenario: UE receives NC-JT PDSCH from TP1 (serving cell) and TP2</a:t>
            </a:r>
          </a:p>
          <a:p>
            <a:pPr lvl="1" algn="just"/>
            <a:r>
              <a:rPr lang="en-US" sz="1600" dirty="0" smtClean="0"/>
              <a:t>Test cases</a:t>
            </a:r>
            <a:endParaRPr lang="en-GB" sz="1600" dirty="0" smtClean="0"/>
          </a:p>
          <a:p>
            <a:pPr lvl="2" algn="just"/>
            <a:r>
              <a:rPr lang="en-GB" sz="1400" dirty="0" smtClean="0"/>
              <a:t>Test </a:t>
            </a:r>
            <a:r>
              <a:rPr lang="en-GB" sz="1400" dirty="0"/>
              <a:t>#1: 2RX UE receives 2 MIMO layers PDSCH (1 MIMO layer per TP)</a:t>
            </a:r>
            <a:endParaRPr lang="en-US" sz="1400" dirty="0"/>
          </a:p>
          <a:p>
            <a:pPr lvl="2" algn="just"/>
            <a:r>
              <a:rPr lang="en-GB" sz="1400" dirty="0" smtClean="0"/>
              <a:t>FFS Test </a:t>
            </a:r>
            <a:r>
              <a:rPr lang="en-GB" sz="1400" dirty="0"/>
              <a:t>#2: 4RX UE receives </a:t>
            </a:r>
            <a:r>
              <a:rPr lang="en-GB" sz="1400" dirty="0" smtClean="0"/>
              <a:t>[3 or 4] </a:t>
            </a:r>
            <a:r>
              <a:rPr lang="en-GB" sz="1400" dirty="0"/>
              <a:t>MIMO layers </a:t>
            </a:r>
            <a:r>
              <a:rPr lang="en-GB" sz="1400" dirty="0" smtClean="0"/>
              <a:t>PDSCH</a:t>
            </a:r>
          </a:p>
          <a:p>
            <a:pPr lvl="3" algn="just"/>
            <a:r>
              <a:rPr lang="en-GB" sz="1200" dirty="0" smtClean="0"/>
              <a:t>3 MIMO layers: 1 </a:t>
            </a:r>
            <a:r>
              <a:rPr lang="en-GB" sz="1200" dirty="0"/>
              <a:t>MIMO </a:t>
            </a:r>
            <a:r>
              <a:rPr lang="en-GB" sz="1200" dirty="0" smtClean="0"/>
              <a:t>layer from TP1 and 2 MIMO layers from TP2</a:t>
            </a:r>
          </a:p>
          <a:p>
            <a:pPr lvl="3" algn="just"/>
            <a:r>
              <a:rPr lang="en-GB" sz="1200" dirty="0" smtClean="0"/>
              <a:t>4 </a:t>
            </a:r>
            <a:r>
              <a:rPr lang="en-GB" sz="1200" dirty="0"/>
              <a:t>MIMO layers: </a:t>
            </a:r>
            <a:r>
              <a:rPr lang="en-GB" sz="1200" dirty="0" smtClean="0"/>
              <a:t>2 </a:t>
            </a:r>
            <a:r>
              <a:rPr lang="en-GB" sz="1200" dirty="0"/>
              <a:t>MIMO </a:t>
            </a:r>
            <a:r>
              <a:rPr lang="en-GB" sz="1200" dirty="0" smtClean="0"/>
              <a:t>layers </a:t>
            </a:r>
            <a:r>
              <a:rPr lang="en-GB" sz="1200" dirty="0"/>
              <a:t>per TP</a:t>
            </a:r>
            <a:endParaRPr lang="en-US" sz="1200" dirty="0"/>
          </a:p>
          <a:p>
            <a:pPr lvl="1" algn="just"/>
            <a:r>
              <a:rPr lang="en-US" sz="1600" dirty="0" smtClean="0"/>
              <a:t>Power imbalance</a:t>
            </a:r>
          </a:p>
          <a:p>
            <a:pPr lvl="2" algn="just"/>
            <a:r>
              <a:rPr lang="en-US" sz="1400" dirty="0"/>
              <a:t>Option 1: </a:t>
            </a:r>
            <a:r>
              <a:rPr lang="en-GB" sz="1400" dirty="0"/>
              <a:t>No power imbalance between the TPs (SNR</a:t>
            </a:r>
            <a:r>
              <a:rPr lang="en-GB" sz="1400" baseline="-25000" dirty="0"/>
              <a:t>TP1</a:t>
            </a:r>
            <a:r>
              <a:rPr lang="en-GB" sz="1400" dirty="0"/>
              <a:t> = SNR</a:t>
            </a:r>
            <a:r>
              <a:rPr lang="en-GB" sz="1400" baseline="-25000" dirty="0"/>
              <a:t>TP2</a:t>
            </a:r>
            <a:r>
              <a:rPr lang="en-GB" sz="1400" dirty="0" smtClean="0"/>
              <a:t>)</a:t>
            </a:r>
          </a:p>
          <a:p>
            <a:pPr lvl="2" algn="just"/>
            <a:r>
              <a:rPr lang="en-GB" sz="1400" dirty="0" smtClean="0"/>
              <a:t>Other options are not precluded</a:t>
            </a:r>
            <a:endParaRPr lang="en-US" sz="1400" dirty="0"/>
          </a:p>
          <a:p>
            <a:pPr lvl="1" algn="just"/>
            <a:r>
              <a:rPr lang="en-GB" sz="1600" dirty="0" smtClean="0"/>
              <a:t>Number of CRS </a:t>
            </a:r>
            <a:r>
              <a:rPr lang="en-GB" sz="1600" dirty="0"/>
              <a:t>APs for each </a:t>
            </a:r>
            <a:r>
              <a:rPr lang="en-GB" sz="1600" dirty="0" smtClean="0"/>
              <a:t>TP are FFS</a:t>
            </a:r>
          </a:p>
          <a:p>
            <a:pPr lvl="2" algn="just"/>
            <a:r>
              <a:rPr lang="en-US" sz="1400" dirty="0" smtClean="0"/>
              <a:t>Option 1: 2 CRS APs</a:t>
            </a:r>
          </a:p>
          <a:p>
            <a:pPr lvl="2" algn="just"/>
            <a:r>
              <a:rPr lang="en-US" sz="1400" dirty="0"/>
              <a:t>Option 1: 4 </a:t>
            </a:r>
            <a:r>
              <a:rPr lang="en-US" sz="1400" dirty="0" smtClean="0"/>
              <a:t>CRS APs</a:t>
            </a:r>
          </a:p>
          <a:p>
            <a:pPr lvl="1" algn="just"/>
            <a:r>
              <a:rPr lang="en-GB" sz="1600" dirty="0" smtClean="0"/>
              <a:t>FFS for </a:t>
            </a:r>
            <a:r>
              <a:rPr lang="en-GB" sz="1600" dirty="0" smtClean="0"/>
              <a:t>Cell </a:t>
            </a:r>
            <a:r>
              <a:rPr lang="en-GB" sz="1600" dirty="0" smtClean="0"/>
              <a:t>ID among TPs</a:t>
            </a:r>
          </a:p>
          <a:p>
            <a:pPr lvl="1" algn="just"/>
            <a:r>
              <a:rPr lang="en-GB" sz="1600" dirty="0" smtClean="0"/>
              <a:t>CRS </a:t>
            </a:r>
            <a:r>
              <a:rPr lang="en-GB" sz="1600" dirty="0"/>
              <a:t>patterns in the two </a:t>
            </a:r>
            <a:r>
              <a:rPr lang="en-GB" sz="1600" dirty="0" smtClean="0"/>
              <a:t>cells are FFS</a:t>
            </a:r>
          </a:p>
          <a:p>
            <a:pPr lvl="2" algn="just"/>
            <a:r>
              <a:rPr lang="en-GB" sz="1400" dirty="0" smtClean="0"/>
              <a:t>Option 1: Colliding</a:t>
            </a:r>
          </a:p>
          <a:p>
            <a:pPr lvl="2" algn="just"/>
            <a:r>
              <a:rPr lang="en-GB" sz="1400" dirty="0" smtClean="0"/>
              <a:t>Option 2: Non-Colliding</a:t>
            </a:r>
          </a:p>
          <a:p>
            <a:pPr lvl="1" algn="just"/>
            <a:r>
              <a:rPr lang="en-US" sz="1600" dirty="0" smtClean="0"/>
              <a:t>Other test case details are FFS</a:t>
            </a:r>
            <a:endParaRPr lang="en-US" sz="16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329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CSI </a:t>
            </a:r>
            <a:r>
              <a:rPr lang="en-GB" dirty="0" smtClean="0"/>
              <a:t>Reporting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1800" dirty="0" smtClean="0"/>
              <a:t>Introduction </a:t>
            </a:r>
            <a:r>
              <a:rPr lang="en-GB" sz="1800" dirty="0"/>
              <a:t>of NC-JT CSI reporting test is FFS</a:t>
            </a:r>
          </a:p>
          <a:p>
            <a:pPr algn="just"/>
            <a:r>
              <a:rPr lang="en-GB" sz="1800" dirty="0"/>
              <a:t>Consider the following NC-JT CSI reporting test setup</a:t>
            </a:r>
            <a:endParaRPr lang="en-US" sz="1800" dirty="0"/>
          </a:p>
          <a:p>
            <a:pPr lvl="1" algn="just"/>
            <a:r>
              <a:rPr lang="en-GB" sz="1600" dirty="0"/>
              <a:t>Test setup includes 2 TPs </a:t>
            </a:r>
            <a:endParaRPr lang="en-US" sz="1600" dirty="0"/>
          </a:p>
          <a:p>
            <a:pPr lvl="2"/>
            <a:r>
              <a:rPr lang="en-US" sz="1400" dirty="0" smtClean="0"/>
              <a:t>TP1 is serving cell</a:t>
            </a:r>
            <a:endParaRPr lang="en-GB" sz="1400" dirty="0" smtClean="0"/>
          </a:p>
          <a:p>
            <a:pPr lvl="2"/>
            <a:r>
              <a:rPr lang="en-GB" sz="1400" dirty="0" smtClean="0"/>
              <a:t>No time/frequency offset between the TPs</a:t>
            </a:r>
            <a:endParaRPr lang="en-US" sz="1400" dirty="0" smtClean="0"/>
          </a:p>
          <a:p>
            <a:pPr lvl="2"/>
            <a:r>
              <a:rPr lang="en-GB" sz="1400" dirty="0" smtClean="0"/>
              <a:t>Power imbalance between TPs is FFS</a:t>
            </a:r>
          </a:p>
          <a:p>
            <a:pPr lvl="2"/>
            <a:r>
              <a:rPr lang="en-GB" sz="1400" dirty="0" smtClean="0"/>
              <a:t>Different Cell </a:t>
            </a:r>
            <a:r>
              <a:rPr lang="en-GB" sz="1400" dirty="0"/>
              <a:t>ID among </a:t>
            </a:r>
            <a:r>
              <a:rPr lang="en-GB" sz="1400" dirty="0" smtClean="0"/>
              <a:t>TPs</a:t>
            </a:r>
            <a:endParaRPr lang="en-GB" sz="1400" dirty="0"/>
          </a:p>
          <a:p>
            <a:pPr lvl="2"/>
            <a:r>
              <a:rPr lang="en-GB" sz="1400" dirty="0" smtClean="0"/>
              <a:t>CRS </a:t>
            </a:r>
            <a:r>
              <a:rPr lang="en-GB" sz="1400" dirty="0"/>
              <a:t>patterns in the two cells are FFS</a:t>
            </a:r>
          </a:p>
          <a:p>
            <a:pPr lvl="3"/>
            <a:r>
              <a:rPr lang="en-GB" sz="1200" dirty="0"/>
              <a:t>Option 1: </a:t>
            </a:r>
            <a:r>
              <a:rPr lang="en-GB" sz="1200" dirty="0" smtClean="0"/>
              <a:t>Colliding</a:t>
            </a:r>
          </a:p>
          <a:p>
            <a:pPr lvl="3"/>
            <a:r>
              <a:rPr lang="en-GB" sz="1200" dirty="0" smtClean="0"/>
              <a:t>Option 2: Non-colliding</a:t>
            </a:r>
            <a:endParaRPr lang="en-GB" sz="1200" dirty="0"/>
          </a:p>
          <a:p>
            <a:pPr lvl="1" algn="just"/>
            <a:r>
              <a:rPr lang="en-GB" sz="1600" dirty="0" smtClean="0"/>
              <a:t>CSI </a:t>
            </a:r>
            <a:r>
              <a:rPr lang="en-GB" sz="1600" dirty="0"/>
              <a:t>reporting</a:t>
            </a:r>
            <a:endParaRPr lang="en-US" sz="1600" dirty="0"/>
          </a:p>
          <a:p>
            <a:pPr lvl="2"/>
            <a:r>
              <a:rPr lang="en-GB" sz="1400" dirty="0"/>
              <a:t>UE is configured with K = 2 NZP CSI-RS resources and one CSI-IM resource </a:t>
            </a:r>
            <a:endParaRPr lang="en-US" sz="1400" dirty="0"/>
          </a:p>
          <a:p>
            <a:pPr lvl="2"/>
            <a:r>
              <a:rPr lang="en-GB" sz="1400" dirty="0"/>
              <a:t>Maximize the probability of CRI = 2 (NC-JT) reporting</a:t>
            </a:r>
            <a:endParaRPr lang="en-US" sz="1400" dirty="0"/>
          </a:p>
          <a:p>
            <a:pPr lvl="3"/>
            <a:r>
              <a:rPr lang="en-GB" sz="1200" dirty="0"/>
              <a:t>Option 1: TP1-UE and TP2-UE links have high MIMO correlation channel.</a:t>
            </a:r>
            <a:endParaRPr lang="en-US" sz="1200" dirty="0"/>
          </a:p>
          <a:p>
            <a:pPr lvl="3"/>
            <a:r>
              <a:rPr lang="en-GB" sz="1200" dirty="0"/>
              <a:t>Option 2: Single CSI-RS antenna port configured per TP</a:t>
            </a:r>
            <a:r>
              <a:rPr lang="en-GB" sz="1200" dirty="0" smtClean="0"/>
              <a:t>.</a:t>
            </a:r>
          </a:p>
          <a:p>
            <a:pPr lvl="3"/>
            <a:r>
              <a:rPr lang="en-US" sz="1200" dirty="0" smtClean="0"/>
              <a:t>Other options are not precluded</a:t>
            </a:r>
            <a:endParaRPr lang="en-US" sz="1200" dirty="0"/>
          </a:p>
          <a:p>
            <a:pPr lvl="2"/>
            <a:r>
              <a:rPr lang="en-GB" sz="1400" dirty="0"/>
              <a:t>Aperiodic CSI reporting</a:t>
            </a:r>
            <a:endParaRPr lang="en-US" sz="1400" dirty="0"/>
          </a:p>
          <a:p>
            <a:pPr lvl="1" algn="just"/>
            <a:r>
              <a:rPr lang="en-GB" sz="1600" dirty="0"/>
              <a:t>Test metrics: Throughput ratio between follow CRI and fixed CRI (γ = </a:t>
            </a:r>
            <a:r>
              <a:rPr lang="en-GB" sz="1600" dirty="0" err="1"/>
              <a:t>T</a:t>
            </a:r>
            <a:r>
              <a:rPr lang="en-GB" sz="1600" baseline="-25000" dirty="0" err="1"/>
              <a:t>FollowCRI</a:t>
            </a:r>
            <a:r>
              <a:rPr lang="en-GB" sz="1600" dirty="0"/>
              <a:t>/</a:t>
            </a:r>
            <a:r>
              <a:rPr lang="en-GB" sz="1600" dirty="0" err="1"/>
              <a:t>T</a:t>
            </a:r>
            <a:r>
              <a:rPr lang="en-GB" sz="1600" baseline="-25000" dirty="0" err="1"/>
              <a:t>Fixed</a:t>
            </a:r>
            <a:r>
              <a:rPr lang="en-GB" sz="1600" baseline="-25000" dirty="0"/>
              <a:t>, CRI0</a:t>
            </a:r>
            <a:r>
              <a:rPr lang="en-GB" sz="1600" dirty="0"/>
              <a:t>)</a:t>
            </a:r>
            <a:endParaRPr lang="en-US" sz="16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585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66EEDB98-F073-460B-B9B0-9643F9FE785E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9465</TotalTime>
  <Words>465</Words>
  <Application>Microsoft Office PowerPoint</Application>
  <PresentationFormat>On-screen Show (4:3)</PresentationFormat>
  <Paragraphs>60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WF on FeCoMP UE demodulation and CSI reporting requirements</vt:lpstr>
      <vt:lpstr>Introduction</vt:lpstr>
      <vt:lpstr>UE Demodulation Requirements</vt:lpstr>
      <vt:lpstr>CSI Reporting Requirements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781</cp:revision>
  <dcterms:created xsi:type="dcterms:W3CDTF">2013-05-13T16:02:00Z</dcterms:created>
  <dcterms:modified xsi:type="dcterms:W3CDTF">2017-10-13T13:18:55Z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2017-10-13 13:18:53Z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(2)/GEda9ZsQk6mCjQlzx3WvImgnb6FkhEs+fLcLSU0NO/84hWAUpxkK7FLSgfWRaKEbczEfCg+
KfilBA2DBk5wSwJrTE4I8ojAKU03plsI2ksxZLAYGBUILkWdVXiNUGBdAQkv0jxOrc2ztyMX
x9aDG9zeUV1BAS0VfrJqvRPdmIpe7On47t4rvyFLZIjk+Q+QjaT8IQZ0pPGzm99cXf/u2Alb
TlHv4y1QGz4xrMaNjM</vt:lpwstr>
  </property>
  <property fmtid="{D5CDD505-2E9C-101B-9397-08002B2CF9AE}" pid="13" name="_2015_ms_pID_7253431">
    <vt:lpwstr>0PylJqioc2syJf7UuXPtfy5WCUREFmnMoEcmxqsDM7BWxkUmaYGy6U
JCt+B6XZrcOYjFOYxD6tcUXeW6+mIMEwoZwshVgnqWy2/bXlrUsyH+eR2FUO+N6Y09XkEkjN
ho7obyEj67a2iRtoMwRT6NbAiGLXAlRFbVHV/fDycUWMbDw5d44mwFR1ZEMT8uK+L0LXrFGv
DG3gdHeBFRRKi+He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1507878527</vt:lpwstr>
  </property>
  <property fmtid="{D5CDD505-2E9C-101B-9397-08002B2CF9AE}" pid="18" name="CTPClassification">
    <vt:lpwstr>CTP_PUBLIC</vt:lpwstr>
  </property>
</Properties>
</file>