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9" r:id="rId3"/>
    <p:sldId id="280" r:id="rId4"/>
    <p:sldId id="283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-64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156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1210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4039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5697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54426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6333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9797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5879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44113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29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48C7F4-13AF-48F3-AC15-68074B1A4FD5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7681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48C7F4-13AF-48F3-AC15-68074B1A4FD5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70F0CA-85E8-44C2-963C-59E8C77AF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9783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0369" y="1640986"/>
            <a:ext cx="11345839" cy="2739945"/>
          </a:xfrm>
        </p:spPr>
        <p:txBody>
          <a:bodyPr>
            <a:normAutofit/>
          </a:bodyPr>
          <a:lstStyle/>
          <a:p>
            <a:r>
              <a:rPr lang="en-US" dirty="0" smtClean="0"/>
              <a:t>Way Forward </a:t>
            </a:r>
            <a:r>
              <a:rPr lang="en-US" dirty="0"/>
              <a:t>on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NR Measurement Requirements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817668"/>
            <a:ext cx="9144000" cy="958755"/>
          </a:xfrm>
        </p:spPr>
        <p:txBody>
          <a:bodyPr>
            <a:normAutofit/>
          </a:bodyPr>
          <a:lstStyle/>
          <a:p>
            <a:r>
              <a:rPr lang="en-US" sz="2800" dirty="0" smtClean="0"/>
              <a:t>Ericsson, […]</a:t>
            </a:r>
            <a:endParaRPr lang="en-US" sz="2800" dirty="0"/>
          </a:p>
        </p:txBody>
      </p:sp>
      <p:sp>
        <p:nvSpPr>
          <p:cNvPr id="4" name="Rectangle 3"/>
          <p:cNvSpPr/>
          <p:nvPr/>
        </p:nvSpPr>
        <p:spPr>
          <a:xfrm>
            <a:off x="378940" y="199033"/>
            <a:ext cx="1130231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GB" b="1" dirty="0"/>
              <a:t>3GPP TSG-RAN WG4 Meeting #</a:t>
            </a:r>
            <a:r>
              <a:rPr lang="en-GB" b="1" dirty="0" smtClean="0"/>
              <a:t>84bis </a:t>
            </a:r>
            <a:r>
              <a:rPr lang="en-GB" b="1" dirty="0"/>
              <a:t>	                                                                                                                        R4-</a:t>
            </a:r>
            <a:r>
              <a:rPr lang="en-US" b="1" dirty="0" smtClean="0"/>
              <a:t>1711884</a:t>
            </a:r>
            <a:endParaRPr lang="en-US" b="1" dirty="0">
              <a:solidFill>
                <a:srgbClr val="FF0000"/>
              </a:solidFill>
            </a:endParaRPr>
          </a:p>
          <a:p>
            <a:pPr hangingPunct="0"/>
            <a:r>
              <a:rPr lang="en-GB" b="1" dirty="0" smtClean="0"/>
              <a:t>Dubrovnik</a:t>
            </a:r>
            <a:r>
              <a:rPr lang="en-GB" b="1" dirty="0"/>
              <a:t>, </a:t>
            </a:r>
            <a:r>
              <a:rPr lang="en-GB" b="1" dirty="0" smtClean="0"/>
              <a:t>Croatia, 9</a:t>
            </a:r>
            <a:r>
              <a:rPr lang="en-GB" b="1" baseline="30000" dirty="0" smtClean="0"/>
              <a:t>th</a:t>
            </a:r>
            <a:r>
              <a:rPr lang="en-GB" b="1" dirty="0" smtClean="0"/>
              <a:t> – 13</a:t>
            </a:r>
            <a:r>
              <a:rPr lang="en-GB" b="1" baseline="30000" dirty="0" smtClean="0"/>
              <a:t>th</a:t>
            </a:r>
            <a:r>
              <a:rPr lang="en-GB" b="1" dirty="0" smtClean="0"/>
              <a:t> October 2017</a:t>
            </a:r>
          </a:p>
          <a:p>
            <a:pPr hangingPunct="0"/>
            <a:r>
              <a:rPr lang="en-GB" b="1" dirty="0" smtClean="0"/>
              <a:t>Agenda Item: 9.7.12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8868206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3207" y="365125"/>
            <a:ext cx="11273050" cy="1325563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SS-Block </a:t>
            </a:r>
            <a:r>
              <a:rPr lang="en-GB" dirty="0"/>
              <a:t>B</a:t>
            </a:r>
            <a:r>
              <a:rPr lang="en-GB" dirty="0" smtClean="0"/>
              <a:t>ased RSRP:</a:t>
            </a:r>
            <a:br>
              <a:rPr lang="en-GB" dirty="0" smtClean="0"/>
            </a:br>
            <a:r>
              <a:rPr lang="en-GB" dirty="0" smtClean="0"/>
              <a:t>Observations from Link-Level </a:t>
            </a:r>
            <a:r>
              <a:rPr lang="en-GB" dirty="0"/>
              <a:t>Results </a:t>
            </a:r>
            <a:r>
              <a:rPr lang="en-GB" dirty="0" smtClean="0"/>
              <a:t>(for </a:t>
            </a:r>
            <a:r>
              <a:rPr lang="en-GB" dirty="0"/>
              <a:t>information)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727270"/>
            <a:ext cx="10515600" cy="4351338"/>
          </a:xfrm>
        </p:spPr>
        <p:txBody>
          <a:bodyPr>
            <a:normAutofit/>
          </a:bodyPr>
          <a:lstStyle/>
          <a:p>
            <a:r>
              <a:rPr lang="en-GB" dirty="0"/>
              <a:t>Less than or equal to LTE number of </a:t>
            </a:r>
            <a:r>
              <a:rPr lang="en-US" dirty="0"/>
              <a:t>samples based on SSS are sufficient to achieve at least the same RSRP measurement accuracy as in LTE</a:t>
            </a:r>
            <a:endParaRPr lang="sv-SE" dirty="0" smtClean="0"/>
          </a:p>
          <a:p>
            <a:r>
              <a:rPr lang="sv-SE" dirty="0" smtClean="0"/>
              <a:t>Using PBCH DMRS in the same SS block may further improve the RSRP measurement accuracy</a:t>
            </a:r>
          </a:p>
          <a:p>
            <a:r>
              <a:rPr lang="sv-SE" dirty="0" smtClean="0"/>
              <a:t>Simulation results are summarized in </a:t>
            </a:r>
            <a:r>
              <a:rPr lang="en-US" dirty="0" smtClean="0"/>
              <a:t>R4-1711722 (“Simulation </a:t>
            </a:r>
            <a:r>
              <a:rPr lang="en-US" dirty="0"/>
              <a:t>results summary for SS block based </a:t>
            </a:r>
            <a:r>
              <a:rPr lang="en-US" dirty="0" smtClean="0"/>
              <a:t>RSRP”)</a:t>
            </a:r>
            <a:endParaRPr lang="sv-SE" dirty="0"/>
          </a:p>
          <a:p>
            <a:pPr lvl="1"/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17837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2955" y="365125"/>
            <a:ext cx="11573302" cy="1325563"/>
          </a:xfrm>
        </p:spPr>
        <p:txBody>
          <a:bodyPr/>
          <a:lstStyle/>
          <a:p>
            <a:r>
              <a:rPr lang="en-GB" dirty="0" smtClean="0"/>
              <a:t>SS Block Based RSRP Measurement </a:t>
            </a:r>
            <a:r>
              <a:rPr lang="en-GB" dirty="0"/>
              <a:t>R</a:t>
            </a:r>
            <a:r>
              <a:rPr lang="en-GB" dirty="0" smtClean="0"/>
              <a:t>equirements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727270"/>
            <a:ext cx="10515600" cy="4351338"/>
          </a:xfrm>
        </p:spPr>
        <p:txBody>
          <a:bodyPr>
            <a:normAutofit/>
          </a:bodyPr>
          <a:lstStyle/>
          <a:p>
            <a:pPr lvl="0" hangingPunct="0"/>
            <a:r>
              <a:rPr lang="en-US" dirty="0"/>
              <a:t>SS-block based RSRP measurement and accuracy requirements are to be derived based on SSS only</a:t>
            </a:r>
          </a:p>
          <a:p>
            <a:pPr lvl="1" hangingPunct="0"/>
            <a:r>
              <a:rPr lang="en-US" dirty="0"/>
              <a:t>PBCH DMRS may be used by UE optionally to further improve the accuracy, but no RSRP requirements based on DMRS PBCH will be specified in Rel-15</a:t>
            </a:r>
          </a:p>
          <a:p>
            <a:pPr lvl="0" hangingPunct="0"/>
            <a:r>
              <a:rPr lang="en-US" dirty="0"/>
              <a:t> RSRP measurement period </a:t>
            </a:r>
          </a:p>
          <a:p>
            <a:pPr lvl="1" hangingPunct="0"/>
            <a:r>
              <a:rPr lang="en-US" dirty="0"/>
              <a:t>1 sample will not be used when defining the requirement for sub-6GHz</a:t>
            </a:r>
          </a:p>
          <a:p>
            <a:pPr lvl="1" hangingPunct="0"/>
            <a:r>
              <a:rPr lang="en-US" dirty="0"/>
              <a:t>RAN4 will decide the exact measurement period for sub-6GHz and </a:t>
            </a:r>
            <a:r>
              <a:rPr lang="en-US" dirty="0" err="1"/>
              <a:t>mmWave</a:t>
            </a:r>
            <a:r>
              <a:rPr lang="en-US" dirty="0"/>
              <a:t> in RAN4#85</a:t>
            </a:r>
          </a:p>
          <a:p>
            <a:pPr lvl="1"/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9637213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2955" y="365125"/>
            <a:ext cx="11573302" cy="1325563"/>
          </a:xfrm>
        </p:spPr>
        <p:txBody>
          <a:bodyPr/>
          <a:lstStyle/>
          <a:p>
            <a:r>
              <a:rPr lang="en-GB" dirty="0" smtClean="0"/>
              <a:t>Principles for Defining Frequency Layers for Monitoring with NR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2013" y="1877398"/>
            <a:ext cx="11832608" cy="4700826"/>
          </a:xfrm>
        </p:spPr>
        <p:txBody>
          <a:bodyPr>
            <a:normAutofit fontScale="55000" lnSpcReduction="20000"/>
          </a:bodyPr>
          <a:lstStyle/>
          <a:p>
            <a:r>
              <a:rPr lang="sv-SE" dirty="0" smtClean="0"/>
              <a:t>In </a:t>
            </a:r>
            <a:r>
              <a:rPr lang="sv-SE" b="1" dirty="0" smtClean="0"/>
              <a:t>36.133</a:t>
            </a:r>
            <a:r>
              <a:rPr lang="sv-SE" dirty="0" smtClean="0"/>
              <a:t>, specify to cover LTE with inter-RAT NR:</a:t>
            </a:r>
          </a:p>
          <a:p>
            <a:pPr lvl="1"/>
            <a:r>
              <a:rPr lang="sv-SE" dirty="0" smtClean="0"/>
              <a:t>inter-RAT NR carriers for non-NSA</a:t>
            </a:r>
          </a:p>
          <a:p>
            <a:pPr lvl="1"/>
            <a:endParaRPr lang="sv-SE" dirty="0" smtClean="0"/>
          </a:p>
          <a:p>
            <a:r>
              <a:rPr lang="sv-SE" dirty="0"/>
              <a:t>In </a:t>
            </a:r>
            <a:r>
              <a:rPr lang="sv-SE" b="1" dirty="0"/>
              <a:t>36.133</a:t>
            </a:r>
            <a:r>
              <a:rPr lang="sv-SE" dirty="0"/>
              <a:t>, </a:t>
            </a:r>
            <a:r>
              <a:rPr lang="sv-SE" dirty="0" smtClean="0"/>
              <a:t>specify to cover </a:t>
            </a:r>
            <a:r>
              <a:rPr lang="sv-SE" dirty="0"/>
              <a:t>NSA</a:t>
            </a:r>
            <a:r>
              <a:rPr lang="sv-SE" dirty="0" smtClean="0"/>
              <a:t>:</a:t>
            </a:r>
          </a:p>
          <a:p>
            <a:pPr lvl="1"/>
            <a:r>
              <a:rPr lang="sv-SE" dirty="0"/>
              <a:t>N</a:t>
            </a:r>
            <a:r>
              <a:rPr lang="sv-SE" baseline="-25000" dirty="0"/>
              <a:t>freq, </a:t>
            </a:r>
            <a:r>
              <a:rPr lang="sv-SE" baseline="-25000" dirty="0" smtClean="0"/>
              <a:t>inter-RAT </a:t>
            </a:r>
            <a:r>
              <a:rPr lang="sv-SE" baseline="-25000" dirty="0"/>
              <a:t>NR, NSA</a:t>
            </a:r>
            <a:r>
              <a:rPr lang="sv-SE" dirty="0" smtClean="0"/>
              <a:t> Inter-RAT NR carriers for NSA</a:t>
            </a:r>
          </a:p>
          <a:p>
            <a:pPr lvl="1"/>
            <a:r>
              <a:rPr lang="sv-SE" dirty="0"/>
              <a:t>N</a:t>
            </a:r>
            <a:r>
              <a:rPr lang="sv-SE" baseline="-25000" dirty="0"/>
              <a:t>freq, </a:t>
            </a:r>
            <a:r>
              <a:rPr lang="sv-SE" baseline="-25000" dirty="0" smtClean="0"/>
              <a:t>E-UTRA</a:t>
            </a:r>
            <a:r>
              <a:rPr lang="sv-SE" dirty="0" smtClean="0"/>
              <a:t> inter-frequency LTE carriers (FDD and TDD)</a:t>
            </a:r>
          </a:p>
          <a:p>
            <a:endParaRPr lang="sv-SE" dirty="0" smtClean="0"/>
          </a:p>
          <a:p>
            <a:r>
              <a:rPr lang="sv-SE" dirty="0"/>
              <a:t>In </a:t>
            </a:r>
            <a:r>
              <a:rPr lang="sv-SE" b="1" dirty="0"/>
              <a:t>38.133</a:t>
            </a:r>
            <a:r>
              <a:rPr lang="sv-SE" dirty="0"/>
              <a:t>, specify to cover NSA:</a:t>
            </a:r>
          </a:p>
          <a:p>
            <a:pPr lvl="1"/>
            <a:r>
              <a:rPr lang="sv-SE" dirty="0"/>
              <a:t>N</a:t>
            </a:r>
            <a:r>
              <a:rPr lang="sv-SE" baseline="-25000" dirty="0"/>
              <a:t>freq, </a:t>
            </a:r>
            <a:r>
              <a:rPr lang="sv-SE" baseline="-25000" dirty="0" smtClean="0"/>
              <a:t>inter-freq NR, NSA</a:t>
            </a:r>
            <a:r>
              <a:rPr lang="sv-SE" dirty="0" smtClean="0"/>
              <a:t> </a:t>
            </a:r>
            <a:r>
              <a:rPr lang="sv-SE" dirty="0"/>
              <a:t>inter-frequency NR carriers</a:t>
            </a:r>
          </a:p>
          <a:p>
            <a:endParaRPr lang="sv-SE" dirty="0" smtClean="0"/>
          </a:p>
          <a:p>
            <a:r>
              <a:rPr lang="sv-SE" dirty="0" smtClean="0"/>
              <a:t>The total number N</a:t>
            </a:r>
            <a:r>
              <a:rPr lang="sv-SE" baseline="-25000" dirty="0" smtClean="0"/>
              <a:t>freq, NSA</a:t>
            </a:r>
            <a:r>
              <a:rPr lang="sv-SE" dirty="0" smtClean="0"/>
              <a:t> for NSA is </a:t>
            </a:r>
            <a:r>
              <a:rPr lang="sv-SE" dirty="0"/>
              <a:t>N</a:t>
            </a:r>
            <a:r>
              <a:rPr lang="sv-SE" baseline="-25000" dirty="0"/>
              <a:t>freq,</a:t>
            </a:r>
            <a:r>
              <a:rPr lang="sv-SE" dirty="0"/>
              <a:t> </a:t>
            </a:r>
            <a:r>
              <a:rPr lang="sv-SE" baseline="-25000" dirty="0"/>
              <a:t>NR</a:t>
            </a:r>
            <a:r>
              <a:rPr lang="sv-SE" dirty="0" smtClean="0"/>
              <a:t> </a:t>
            </a:r>
            <a:r>
              <a:rPr lang="sv-SE" dirty="0"/>
              <a:t>+ N</a:t>
            </a:r>
            <a:r>
              <a:rPr lang="sv-SE" baseline="-25000" dirty="0"/>
              <a:t>freq, </a:t>
            </a:r>
            <a:r>
              <a:rPr lang="sv-SE" baseline="-25000" dirty="0" smtClean="0"/>
              <a:t>E-UTRA</a:t>
            </a:r>
            <a:endParaRPr lang="sv-SE" dirty="0" smtClean="0"/>
          </a:p>
          <a:p>
            <a:pPr lvl="1"/>
            <a:r>
              <a:rPr lang="sv-SE" sz="2800" dirty="0"/>
              <a:t>N</a:t>
            </a:r>
            <a:r>
              <a:rPr lang="sv-SE" sz="2800" baseline="-25000" dirty="0"/>
              <a:t>freq,</a:t>
            </a:r>
            <a:r>
              <a:rPr lang="sv-SE" sz="2800" dirty="0"/>
              <a:t> </a:t>
            </a:r>
            <a:r>
              <a:rPr lang="sv-SE" sz="2800" baseline="-25000" dirty="0" smtClean="0"/>
              <a:t>NR </a:t>
            </a:r>
            <a:r>
              <a:rPr lang="sv-SE" sz="2800" dirty="0" smtClean="0"/>
              <a:t>= </a:t>
            </a:r>
            <a:r>
              <a:rPr lang="sv-SE" sz="2700" dirty="0" smtClean="0">
                <a:solidFill>
                  <a:prstClr val="black"/>
                </a:solidFill>
              </a:rPr>
              <a:t>N</a:t>
            </a:r>
            <a:r>
              <a:rPr lang="sv-SE" sz="2700" baseline="-25000" dirty="0" smtClean="0">
                <a:solidFill>
                  <a:prstClr val="black"/>
                </a:solidFill>
              </a:rPr>
              <a:t>freq</a:t>
            </a:r>
            <a:r>
              <a:rPr lang="sv-SE" sz="2700" baseline="-25000" dirty="0">
                <a:solidFill>
                  <a:prstClr val="black"/>
                </a:solidFill>
              </a:rPr>
              <a:t>, inter-RAT NR, NS</a:t>
            </a:r>
            <a:r>
              <a:rPr lang="sv-SE" sz="2900" baseline="-25000" dirty="0">
                <a:solidFill>
                  <a:prstClr val="black"/>
                </a:solidFill>
              </a:rPr>
              <a:t>A</a:t>
            </a:r>
            <a:r>
              <a:rPr lang="sv-SE" sz="2900" dirty="0">
                <a:solidFill>
                  <a:prstClr val="black"/>
                </a:solidFill>
              </a:rPr>
              <a:t> + </a:t>
            </a:r>
            <a:r>
              <a:rPr lang="sv-SE" sz="2900" dirty="0" smtClean="0">
                <a:solidFill>
                  <a:prstClr val="black"/>
                </a:solidFill>
              </a:rPr>
              <a:t>N</a:t>
            </a:r>
            <a:r>
              <a:rPr lang="sv-SE" sz="2900" baseline="-25000" dirty="0" smtClean="0">
                <a:solidFill>
                  <a:prstClr val="black"/>
                </a:solidFill>
              </a:rPr>
              <a:t>freq</a:t>
            </a:r>
            <a:r>
              <a:rPr lang="sv-SE" sz="2900" baseline="-25000" dirty="0">
                <a:solidFill>
                  <a:prstClr val="black"/>
                </a:solidFill>
              </a:rPr>
              <a:t>, inter-freq NR, </a:t>
            </a:r>
            <a:r>
              <a:rPr lang="sv-SE" sz="2900" baseline="-25000" dirty="0" smtClean="0">
                <a:solidFill>
                  <a:prstClr val="black"/>
                </a:solidFill>
              </a:rPr>
              <a:t>NSA,</a:t>
            </a:r>
            <a:r>
              <a:rPr lang="sv-SE" sz="2900" dirty="0" smtClean="0">
                <a:solidFill>
                  <a:prstClr val="black"/>
                </a:solidFill>
              </a:rPr>
              <a:t> where </a:t>
            </a:r>
            <a:r>
              <a:rPr lang="sv-SE" sz="2900" dirty="0">
                <a:solidFill>
                  <a:prstClr val="black"/>
                </a:solidFill>
              </a:rPr>
              <a:t>N</a:t>
            </a:r>
            <a:r>
              <a:rPr lang="sv-SE" sz="2900" baseline="-25000" dirty="0">
                <a:solidFill>
                  <a:prstClr val="black"/>
                </a:solidFill>
              </a:rPr>
              <a:t>freq, inter-RAT NR, </a:t>
            </a:r>
            <a:r>
              <a:rPr lang="sv-SE" sz="2900" baseline="-25000" dirty="0" smtClean="0">
                <a:solidFill>
                  <a:prstClr val="black"/>
                </a:solidFill>
              </a:rPr>
              <a:t>NSA </a:t>
            </a:r>
            <a:r>
              <a:rPr lang="sv-SE" sz="2900" dirty="0" smtClean="0"/>
              <a:t>is defined in 36.133 and </a:t>
            </a:r>
            <a:r>
              <a:rPr lang="sv-SE" sz="2900" dirty="0">
                <a:solidFill>
                  <a:prstClr val="black"/>
                </a:solidFill>
              </a:rPr>
              <a:t>N</a:t>
            </a:r>
            <a:r>
              <a:rPr lang="sv-SE" sz="2900" baseline="-25000" dirty="0">
                <a:solidFill>
                  <a:prstClr val="black"/>
                </a:solidFill>
              </a:rPr>
              <a:t>freq, inter-freq NR, NSA</a:t>
            </a:r>
            <a:r>
              <a:rPr lang="sv-SE" sz="2900" dirty="0" smtClean="0"/>
              <a:t> is defined in 38.133</a:t>
            </a:r>
            <a:endParaRPr lang="sv-SE" sz="2900" dirty="0" smtClean="0"/>
          </a:p>
          <a:p>
            <a:pPr lvl="1"/>
            <a:r>
              <a:rPr lang="sv-SE" sz="2900" dirty="0" smtClean="0"/>
              <a:t>N</a:t>
            </a:r>
            <a:r>
              <a:rPr lang="sv-SE" sz="2900" baseline="-25000" dirty="0" smtClean="0"/>
              <a:t>freq</a:t>
            </a:r>
            <a:r>
              <a:rPr lang="sv-SE" sz="2900" baseline="-25000" dirty="0" smtClean="0"/>
              <a:t>,</a:t>
            </a:r>
            <a:r>
              <a:rPr lang="sv-SE" sz="2900" dirty="0" smtClean="0"/>
              <a:t> </a:t>
            </a:r>
            <a:r>
              <a:rPr lang="sv-SE" sz="2900" baseline="-25000" dirty="0" smtClean="0"/>
              <a:t>NSA</a:t>
            </a:r>
            <a:r>
              <a:rPr lang="sv-SE" sz="2900" dirty="0" smtClean="0"/>
              <a:t> is defined in one place (38.133)</a:t>
            </a:r>
          </a:p>
          <a:p>
            <a:pPr lvl="2"/>
            <a:r>
              <a:rPr lang="sv-SE" sz="2500" dirty="0" smtClean="0"/>
              <a:t>In 36.133, mention N</a:t>
            </a:r>
            <a:r>
              <a:rPr lang="sv-SE" sz="2500" baseline="-25000" dirty="0" smtClean="0"/>
              <a:t>freq,</a:t>
            </a:r>
            <a:r>
              <a:rPr lang="sv-SE" sz="2500" dirty="0" smtClean="0"/>
              <a:t> </a:t>
            </a:r>
            <a:r>
              <a:rPr lang="sv-SE" sz="2500" baseline="-25000" dirty="0" smtClean="0"/>
              <a:t>NSA</a:t>
            </a:r>
            <a:r>
              <a:rPr lang="sv-SE" sz="2500" dirty="0" smtClean="0"/>
              <a:t> but refer to 38.133</a:t>
            </a:r>
          </a:p>
          <a:p>
            <a:pPr lvl="1"/>
            <a:r>
              <a:rPr lang="sv-SE" sz="2900" dirty="0" smtClean="0"/>
              <a:t>N</a:t>
            </a:r>
            <a:r>
              <a:rPr lang="sv-SE" sz="2900" baseline="-25000" dirty="0" smtClean="0"/>
              <a:t>freq,</a:t>
            </a:r>
            <a:r>
              <a:rPr lang="sv-SE" sz="2900" dirty="0" smtClean="0"/>
              <a:t> </a:t>
            </a:r>
            <a:r>
              <a:rPr lang="sv-SE" sz="2900" baseline="-25000" dirty="0" smtClean="0"/>
              <a:t>NSA</a:t>
            </a:r>
            <a:r>
              <a:rPr lang="sv-SE" sz="2900" dirty="0" smtClean="0"/>
              <a:t> </a:t>
            </a:r>
            <a:r>
              <a:rPr lang="sv-SE" sz="2900" dirty="0"/>
              <a:t>is to be used for measurement period scaling</a:t>
            </a:r>
            <a:endParaRPr lang="sv-SE" sz="2900" dirty="0" smtClean="0"/>
          </a:p>
          <a:p>
            <a:pPr lvl="2"/>
            <a:r>
              <a:rPr lang="sv-SE" sz="2500" dirty="0" smtClean="0"/>
              <a:t>In 36.133: for inter-frequency LTE measurements and inter-RAT NR measurements for UE configured with NSA</a:t>
            </a:r>
          </a:p>
          <a:p>
            <a:pPr lvl="2"/>
            <a:r>
              <a:rPr lang="sv-SE" sz="2500" dirty="0" smtClean="0"/>
              <a:t>In 38.133</a:t>
            </a:r>
            <a:r>
              <a:rPr lang="sv-SE" sz="2500" dirty="0"/>
              <a:t>, </a:t>
            </a:r>
            <a:r>
              <a:rPr lang="sv-SE" sz="2500" dirty="0" smtClean="0"/>
              <a:t>for inter-frequency NR measurements </a:t>
            </a:r>
            <a:r>
              <a:rPr lang="sv-SE" sz="2500" dirty="0"/>
              <a:t>for UE configured with </a:t>
            </a:r>
            <a:r>
              <a:rPr lang="sv-SE" sz="2500" dirty="0" smtClean="0"/>
              <a:t>NSA</a:t>
            </a:r>
          </a:p>
          <a:p>
            <a:pPr marL="0" indent="0">
              <a:buNone/>
            </a:pPr>
            <a:r>
              <a:rPr lang="sv-SE" sz="2900" dirty="0" smtClean="0"/>
              <a:t>	Note: the possible overlap between </a:t>
            </a:r>
            <a:r>
              <a:rPr lang="sv-SE" sz="2900" dirty="0"/>
              <a:t>N</a:t>
            </a:r>
            <a:r>
              <a:rPr lang="sv-SE" sz="2900" baseline="-25000" dirty="0"/>
              <a:t>freq, inter-RAT NR, NSA</a:t>
            </a:r>
            <a:r>
              <a:rPr lang="sv-SE" sz="2900" dirty="0"/>
              <a:t> </a:t>
            </a:r>
            <a:r>
              <a:rPr lang="sv-SE" sz="2900" dirty="0" smtClean="0"/>
              <a:t>and </a:t>
            </a:r>
            <a:r>
              <a:rPr lang="sv-SE" sz="2900" dirty="0"/>
              <a:t>N</a:t>
            </a:r>
            <a:r>
              <a:rPr lang="sv-SE" sz="2900" baseline="-25000" dirty="0"/>
              <a:t>freq, inter-freq NR, NSA</a:t>
            </a:r>
            <a:r>
              <a:rPr lang="sv-SE" sz="2900" dirty="0" smtClean="0"/>
              <a:t> is FFS</a:t>
            </a:r>
            <a:endParaRPr lang="sv-SE" sz="2900" dirty="0"/>
          </a:p>
          <a:p>
            <a:pPr lvl="1"/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4139459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4609</TotalTime>
  <Words>339</Words>
  <Application>Microsoft Office PowerPoint</Application>
  <PresentationFormat>Custom</PresentationFormat>
  <Paragraphs>34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Way Forward on  NR Measurement Requirements</vt:lpstr>
      <vt:lpstr>SS-Block Based RSRP: Observations from Link-Level Results (for information)</vt:lpstr>
      <vt:lpstr>SS Block Based RSRP Measurement Requirements</vt:lpstr>
      <vt:lpstr>Principles for Defining Frequency Layers for Monitoring with NR</vt:lpstr>
    </vt:vector>
  </TitlesOfParts>
  <Company>Qualcomm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Taemin Kim</dc:creator>
  <cp:lastModifiedBy>Iana Siomina</cp:lastModifiedBy>
  <cp:revision>277</cp:revision>
  <dcterms:created xsi:type="dcterms:W3CDTF">2016-04-13T15:12:29Z</dcterms:created>
  <dcterms:modified xsi:type="dcterms:W3CDTF">2017-10-13T13:05:42Z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1495070390</vt:lpwstr>
  </property>
  <property fmtid="{D5CDD505-2E9C-101B-9397-08002B2CF9AE}" pid="6" name="_2015_ms_pID_725343">
    <vt:lpwstr>(3)IUJRMeFfPba8mkSuIVp+lz+J5ESXOSYK92JnGMpKKMLy6dT930phYKx5dw2GSuuF7I07knUE
dDIV/HTbgaa6Ymb0JTPBTIR+l5HFWca2ydRGDz0Pu4KlIazA+8L+oSMSPbau37HA3dOX5SQL
yI4tJjHu85kANfIdDDcXA3ha0rd6JEOo2mnHTg5FiT5NhTXS+rk0rN5Q18LWhS3Yv5fxi0xX
TWBnTtcKOU6zbMOCdr</vt:lpwstr>
  </property>
  <property fmtid="{D5CDD505-2E9C-101B-9397-08002B2CF9AE}" pid="7" name="_2015_ms_pID_7253431">
    <vt:lpwstr>Z8hqzyjnUO9Yka38QbWZY5y4wATzpWhAsuNdd8N6jO0aLTX1ZYXktU
K+T27oyPj38SbyDIbws8uw29NQpv6Y68f2F662tNGcMluoPvtOuqdkGCyDP7VAzyFN/TsENV
uMHDhc/DSqvphZLAKkrh1vmalK66ZnQhsng7YGJ4qaLcER09IBhtWYzusQ6zedqwnsAi6nVd
kOzzNRhL3HCFYjqLJCp+NXvdDRKUvbOe/34k</vt:lpwstr>
  </property>
  <property fmtid="{D5CDD505-2E9C-101B-9397-08002B2CF9AE}" pid="8" name="_NewReviewCycle">
    <vt:lpwstr/>
  </property>
  <property fmtid="{D5CDD505-2E9C-101B-9397-08002B2CF9AE}" pid="9" name="_2015_ms_pID_7253432">
    <vt:lpwstr>/g==</vt:lpwstr>
  </property>
</Properties>
</file>