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8" r:id="rId2"/>
    <p:sldId id="259" r:id="rId3"/>
    <p:sldId id="260" r:id="rId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98" autoAdjust="0"/>
    <p:restoredTop sz="97422" autoAdjust="0"/>
  </p:normalViewPr>
  <p:slideViewPr>
    <p:cSldViewPr snapToGrid="0">
      <p:cViewPr varScale="1">
        <p:scale>
          <a:sx n="86" d="100"/>
          <a:sy n="86" d="100"/>
        </p:scale>
        <p:origin x="99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5BF49D89-A689-4B52-9B57-ED100ECA1568}" type="datetimeFigureOut">
              <a:rPr lang="zh-CN" altLang="en-US"/>
              <a:pPr>
                <a:defRPr/>
              </a:pPr>
              <a:t>2017/10/12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6C82AD23-4ED3-4AFE-85F9-FF88266A7B4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EBABA3DD-894C-4FBF-8065-4F50FBAC1AEA}" type="datetimeFigureOut">
              <a:rPr lang="en-GB" altLang="zh-CN"/>
              <a:pPr>
                <a:defRPr/>
              </a:pPr>
              <a:t>12/10/2017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0859BD2B-3630-40BA-9A03-75EF31B30BC1}" type="slidenum">
              <a:rPr lang="en-GB" altLang="zh-CN"/>
              <a:pPr>
                <a:defRPr/>
              </a:pPr>
              <a:t>‹#›</a:t>
            </a:fld>
            <a:endParaRPr lang="en-GB" altLang="zh-CN"/>
          </a:p>
        </p:txBody>
      </p:sp>
    </p:spTree>
    <p:extLst>
      <p:ext uri="{BB962C8B-B14F-4D97-AF65-F5344CB8AC3E}">
        <p14:creationId xmlns:p14="http://schemas.microsoft.com/office/powerpoint/2010/main" val="1889629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DB7DB2B9-ECF0-452F-A284-678FAC891F12}" type="datetimeFigureOut">
              <a:rPr lang="en-GB" altLang="zh-CN"/>
              <a:pPr>
                <a:defRPr/>
              </a:pPr>
              <a:t>12/10/2017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B920F598-82BD-4F50-A8B2-78E2E4A46756}" type="slidenum">
              <a:rPr lang="en-GB" altLang="zh-CN"/>
              <a:pPr>
                <a:defRPr/>
              </a:pPr>
              <a:t>‹#›</a:t>
            </a:fld>
            <a:endParaRPr lang="en-GB" altLang="zh-CN"/>
          </a:p>
        </p:txBody>
      </p:sp>
    </p:spTree>
    <p:extLst>
      <p:ext uri="{BB962C8B-B14F-4D97-AF65-F5344CB8AC3E}">
        <p14:creationId xmlns:p14="http://schemas.microsoft.com/office/powerpoint/2010/main" val="1409516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90F670E2-5B7A-4887-BFC4-44486B879877}" type="datetimeFigureOut">
              <a:rPr lang="en-GB" altLang="zh-CN"/>
              <a:pPr>
                <a:defRPr/>
              </a:pPr>
              <a:t>12/10/2017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4C1F350-C5E5-4BA5-9786-3C16C9EB60C1}" type="slidenum">
              <a:rPr lang="en-GB" altLang="zh-CN"/>
              <a:pPr>
                <a:defRPr/>
              </a:pPr>
              <a:t>‹#›</a:t>
            </a:fld>
            <a:endParaRPr lang="en-GB" altLang="zh-CN"/>
          </a:p>
        </p:txBody>
      </p:sp>
    </p:spTree>
    <p:extLst>
      <p:ext uri="{BB962C8B-B14F-4D97-AF65-F5344CB8AC3E}">
        <p14:creationId xmlns:p14="http://schemas.microsoft.com/office/powerpoint/2010/main" val="4269462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0554CFCA-79BF-40D2-9918-0C1B3F076FFE}" type="datetimeFigureOut">
              <a:rPr lang="en-GB" altLang="zh-CN"/>
              <a:pPr>
                <a:defRPr/>
              </a:pPr>
              <a:t>12/10/2017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ECCFFD3C-FBA5-4440-BB5E-573C03784D3C}" type="slidenum">
              <a:rPr lang="en-GB" altLang="zh-CN"/>
              <a:pPr>
                <a:defRPr/>
              </a:pPr>
              <a:t>‹#›</a:t>
            </a:fld>
            <a:endParaRPr lang="en-GB" altLang="zh-CN"/>
          </a:p>
        </p:txBody>
      </p:sp>
    </p:spTree>
    <p:extLst>
      <p:ext uri="{BB962C8B-B14F-4D97-AF65-F5344CB8AC3E}">
        <p14:creationId xmlns:p14="http://schemas.microsoft.com/office/powerpoint/2010/main" val="1596639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fld id="{18AE8D70-6114-44D6-9343-080A74E237BB}" type="datetimeFigureOut">
              <a:rPr lang="en-GB" altLang="zh-CN"/>
              <a:pPr>
                <a:defRPr/>
              </a:pPr>
              <a:t>12/10/2017</a:t>
            </a:fld>
            <a:endParaRPr lang="en-GB" altLang="zh-CN"/>
          </a:p>
        </p:txBody>
      </p:sp>
      <p:sp>
        <p:nvSpPr>
          <p:cNvPr id="5" name="Footer Placeholder 4"/>
          <p:cNvSpPr>
            <a:spLocks noGrp="1"/>
          </p:cNvSpPr>
          <p:nvPr>
            <p:ph type="ftr" sz="quarter" idx="11"/>
          </p:nvPr>
        </p:nvSpPr>
        <p:spPr/>
        <p:txBody>
          <a:bodyPr/>
          <a:lstStyle>
            <a:lvl1pPr>
              <a:defRPr/>
            </a:lvl1pPr>
          </a:lstStyle>
          <a:p>
            <a:pPr>
              <a:defRPr/>
            </a:pPr>
            <a:endParaRPr lang="en-GB" altLang="zh-CN"/>
          </a:p>
        </p:txBody>
      </p:sp>
      <p:sp>
        <p:nvSpPr>
          <p:cNvPr id="6" name="Slide Number Placeholder 5"/>
          <p:cNvSpPr>
            <a:spLocks noGrp="1"/>
          </p:cNvSpPr>
          <p:nvPr>
            <p:ph type="sldNum" sz="quarter" idx="12"/>
          </p:nvPr>
        </p:nvSpPr>
        <p:spPr/>
        <p:txBody>
          <a:bodyPr/>
          <a:lstStyle>
            <a:lvl1pPr>
              <a:defRPr/>
            </a:lvl1pPr>
          </a:lstStyle>
          <a:p>
            <a:pPr>
              <a:defRPr/>
            </a:pPr>
            <a:fld id="{C33661A3-F871-447E-9D73-41D8F0153203}" type="slidenum">
              <a:rPr lang="en-GB" altLang="zh-CN"/>
              <a:pPr>
                <a:defRPr/>
              </a:pPr>
              <a:t>‹#›</a:t>
            </a:fld>
            <a:endParaRPr lang="en-GB" altLang="zh-CN"/>
          </a:p>
        </p:txBody>
      </p:sp>
    </p:spTree>
    <p:extLst>
      <p:ext uri="{BB962C8B-B14F-4D97-AF65-F5344CB8AC3E}">
        <p14:creationId xmlns:p14="http://schemas.microsoft.com/office/powerpoint/2010/main" val="2358774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BF70D78-233E-40E2-BF6E-6A701DC040DF}" type="datetimeFigureOut">
              <a:rPr lang="en-GB" altLang="zh-CN"/>
              <a:pPr>
                <a:defRPr/>
              </a:pPr>
              <a:t>12/10/2017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790E6EBD-87D6-476B-BD62-36FEEC700AC0}" type="slidenum">
              <a:rPr lang="en-GB" altLang="zh-CN"/>
              <a:pPr>
                <a:defRPr/>
              </a:pPr>
              <a:t>‹#›</a:t>
            </a:fld>
            <a:endParaRPr lang="en-GB" altLang="zh-CN"/>
          </a:p>
        </p:txBody>
      </p:sp>
    </p:spTree>
    <p:extLst>
      <p:ext uri="{BB962C8B-B14F-4D97-AF65-F5344CB8AC3E}">
        <p14:creationId xmlns:p14="http://schemas.microsoft.com/office/powerpoint/2010/main" val="119469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C1873EE4-7E3D-4005-9BB3-E4EBFECA82B2}" type="datetimeFigureOut">
              <a:rPr lang="en-GB" altLang="zh-CN"/>
              <a:pPr>
                <a:defRPr/>
              </a:pPr>
              <a:t>12/10/2017</a:t>
            </a:fld>
            <a:endParaRPr lang="en-GB" altLang="zh-CN"/>
          </a:p>
        </p:txBody>
      </p:sp>
      <p:sp>
        <p:nvSpPr>
          <p:cNvPr id="8" name="Footer Placeholder 4"/>
          <p:cNvSpPr>
            <a:spLocks noGrp="1"/>
          </p:cNvSpPr>
          <p:nvPr>
            <p:ph type="ftr" sz="quarter" idx="11"/>
          </p:nvPr>
        </p:nvSpPr>
        <p:spPr/>
        <p:txBody>
          <a:bodyPr/>
          <a:lstStyle>
            <a:lvl1pPr>
              <a:defRPr/>
            </a:lvl1pPr>
          </a:lstStyle>
          <a:p>
            <a:pPr>
              <a:defRPr/>
            </a:pPr>
            <a:endParaRPr lang="en-GB" altLang="zh-CN"/>
          </a:p>
        </p:txBody>
      </p:sp>
      <p:sp>
        <p:nvSpPr>
          <p:cNvPr id="9" name="Slide Number Placeholder 5"/>
          <p:cNvSpPr>
            <a:spLocks noGrp="1"/>
          </p:cNvSpPr>
          <p:nvPr>
            <p:ph type="sldNum" sz="quarter" idx="12"/>
          </p:nvPr>
        </p:nvSpPr>
        <p:spPr/>
        <p:txBody>
          <a:bodyPr/>
          <a:lstStyle>
            <a:lvl1pPr>
              <a:defRPr/>
            </a:lvl1pPr>
          </a:lstStyle>
          <a:p>
            <a:pPr>
              <a:defRPr/>
            </a:pPr>
            <a:fld id="{D8060F78-FF47-4B81-BC58-3344C9D2614B}" type="slidenum">
              <a:rPr lang="en-GB" altLang="zh-CN"/>
              <a:pPr>
                <a:defRPr/>
              </a:pPr>
              <a:t>‹#›</a:t>
            </a:fld>
            <a:endParaRPr lang="en-GB" altLang="zh-CN"/>
          </a:p>
        </p:txBody>
      </p:sp>
    </p:spTree>
    <p:extLst>
      <p:ext uri="{BB962C8B-B14F-4D97-AF65-F5344CB8AC3E}">
        <p14:creationId xmlns:p14="http://schemas.microsoft.com/office/powerpoint/2010/main" val="1427393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54AB7E9-179D-4695-A0E4-4546AE416342}" type="datetimeFigureOut">
              <a:rPr lang="en-GB" altLang="zh-CN"/>
              <a:pPr>
                <a:defRPr/>
              </a:pPr>
              <a:t>12/10/2017</a:t>
            </a:fld>
            <a:endParaRPr lang="en-GB" altLang="zh-CN"/>
          </a:p>
        </p:txBody>
      </p:sp>
      <p:sp>
        <p:nvSpPr>
          <p:cNvPr id="4" name="Footer Placeholder 4"/>
          <p:cNvSpPr>
            <a:spLocks noGrp="1"/>
          </p:cNvSpPr>
          <p:nvPr>
            <p:ph type="ftr" sz="quarter" idx="11"/>
          </p:nvPr>
        </p:nvSpPr>
        <p:spPr/>
        <p:txBody>
          <a:bodyPr/>
          <a:lstStyle>
            <a:lvl1pPr>
              <a:defRPr/>
            </a:lvl1pPr>
          </a:lstStyle>
          <a:p>
            <a:pPr>
              <a:defRPr/>
            </a:pPr>
            <a:endParaRPr lang="en-GB" altLang="zh-CN"/>
          </a:p>
        </p:txBody>
      </p:sp>
      <p:sp>
        <p:nvSpPr>
          <p:cNvPr id="5" name="Slide Number Placeholder 5"/>
          <p:cNvSpPr>
            <a:spLocks noGrp="1"/>
          </p:cNvSpPr>
          <p:nvPr>
            <p:ph type="sldNum" sz="quarter" idx="12"/>
          </p:nvPr>
        </p:nvSpPr>
        <p:spPr/>
        <p:txBody>
          <a:bodyPr/>
          <a:lstStyle>
            <a:lvl1pPr>
              <a:defRPr/>
            </a:lvl1pPr>
          </a:lstStyle>
          <a:p>
            <a:pPr>
              <a:defRPr/>
            </a:pPr>
            <a:fld id="{E0D99454-C5FD-42E0-B978-0B9B2F504BC2}" type="slidenum">
              <a:rPr lang="en-GB" altLang="zh-CN"/>
              <a:pPr>
                <a:defRPr/>
              </a:pPr>
              <a:t>‹#›</a:t>
            </a:fld>
            <a:endParaRPr lang="en-GB" altLang="zh-CN"/>
          </a:p>
        </p:txBody>
      </p:sp>
    </p:spTree>
    <p:extLst>
      <p:ext uri="{BB962C8B-B14F-4D97-AF65-F5344CB8AC3E}">
        <p14:creationId xmlns:p14="http://schemas.microsoft.com/office/powerpoint/2010/main" val="67669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AD595A1-09B8-4030-8130-701C9320F7F9}" type="datetimeFigureOut">
              <a:rPr lang="en-GB" altLang="zh-CN"/>
              <a:pPr>
                <a:defRPr/>
              </a:pPr>
              <a:t>12/10/2017</a:t>
            </a:fld>
            <a:endParaRPr lang="en-GB" altLang="zh-CN"/>
          </a:p>
        </p:txBody>
      </p:sp>
      <p:sp>
        <p:nvSpPr>
          <p:cNvPr id="3" name="Footer Placeholder 4"/>
          <p:cNvSpPr>
            <a:spLocks noGrp="1"/>
          </p:cNvSpPr>
          <p:nvPr>
            <p:ph type="ftr" sz="quarter" idx="11"/>
          </p:nvPr>
        </p:nvSpPr>
        <p:spPr/>
        <p:txBody>
          <a:bodyPr/>
          <a:lstStyle>
            <a:lvl1pPr>
              <a:defRPr/>
            </a:lvl1pPr>
          </a:lstStyle>
          <a:p>
            <a:pPr>
              <a:defRPr/>
            </a:pPr>
            <a:endParaRPr lang="en-GB" altLang="zh-CN"/>
          </a:p>
        </p:txBody>
      </p:sp>
      <p:sp>
        <p:nvSpPr>
          <p:cNvPr id="4" name="Slide Number Placeholder 5"/>
          <p:cNvSpPr>
            <a:spLocks noGrp="1"/>
          </p:cNvSpPr>
          <p:nvPr>
            <p:ph type="sldNum" sz="quarter" idx="12"/>
          </p:nvPr>
        </p:nvSpPr>
        <p:spPr/>
        <p:txBody>
          <a:bodyPr/>
          <a:lstStyle>
            <a:lvl1pPr>
              <a:defRPr/>
            </a:lvl1pPr>
          </a:lstStyle>
          <a:p>
            <a:pPr>
              <a:defRPr/>
            </a:pPr>
            <a:fld id="{1E053514-1F01-4B8D-83B9-7CF2F4A83C5D}" type="slidenum">
              <a:rPr lang="en-GB" altLang="zh-CN"/>
              <a:pPr>
                <a:defRPr/>
              </a:pPr>
              <a:t>‹#›</a:t>
            </a:fld>
            <a:endParaRPr lang="en-GB" altLang="zh-CN"/>
          </a:p>
        </p:txBody>
      </p:sp>
    </p:spTree>
    <p:extLst>
      <p:ext uri="{BB962C8B-B14F-4D97-AF65-F5344CB8AC3E}">
        <p14:creationId xmlns:p14="http://schemas.microsoft.com/office/powerpoint/2010/main" val="3468159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3C548F5F-27F2-419B-9C9E-080EFA8B925A}" type="datetimeFigureOut">
              <a:rPr lang="en-GB" altLang="zh-CN"/>
              <a:pPr>
                <a:defRPr/>
              </a:pPr>
              <a:t>12/10/2017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19C18CDF-140C-47CA-9DA1-189F3512CAD7}" type="slidenum">
              <a:rPr lang="en-GB" altLang="zh-CN"/>
              <a:pPr>
                <a:defRPr/>
              </a:pPr>
              <a:t>‹#›</a:t>
            </a:fld>
            <a:endParaRPr lang="en-GB" altLang="zh-CN"/>
          </a:p>
        </p:txBody>
      </p:sp>
    </p:spTree>
    <p:extLst>
      <p:ext uri="{BB962C8B-B14F-4D97-AF65-F5344CB8AC3E}">
        <p14:creationId xmlns:p14="http://schemas.microsoft.com/office/powerpoint/2010/main" val="1654382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fld id="{CBC4D7CD-967C-422F-8146-7514F3200681}" type="datetimeFigureOut">
              <a:rPr lang="en-GB" altLang="zh-CN"/>
              <a:pPr>
                <a:defRPr/>
              </a:pPr>
              <a:t>12/10/2017</a:t>
            </a:fld>
            <a:endParaRPr lang="en-GB" altLang="zh-CN"/>
          </a:p>
        </p:txBody>
      </p:sp>
      <p:sp>
        <p:nvSpPr>
          <p:cNvPr id="6" name="Footer Placeholder 4"/>
          <p:cNvSpPr>
            <a:spLocks noGrp="1"/>
          </p:cNvSpPr>
          <p:nvPr>
            <p:ph type="ftr" sz="quarter" idx="11"/>
          </p:nvPr>
        </p:nvSpPr>
        <p:spPr/>
        <p:txBody>
          <a:bodyPr/>
          <a:lstStyle>
            <a:lvl1pPr>
              <a:defRPr/>
            </a:lvl1pPr>
          </a:lstStyle>
          <a:p>
            <a:pPr>
              <a:defRPr/>
            </a:pPr>
            <a:endParaRPr lang="en-GB" altLang="zh-CN"/>
          </a:p>
        </p:txBody>
      </p:sp>
      <p:sp>
        <p:nvSpPr>
          <p:cNvPr id="7" name="Slide Number Placeholder 5"/>
          <p:cNvSpPr>
            <a:spLocks noGrp="1"/>
          </p:cNvSpPr>
          <p:nvPr>
            <p:ph type="sldNum" sz="quarter" idx="12"/>
          </p:nvPr>
        </p:nvSpPr>
        <p:spPr/>
        <p:txBody>
          <a:bodyPr/>
          <a:lstStyle>
            <a:lvl1pPr>
              <a:defRPr/>
            </a:lvl1pPr>
          </a:lstStyle>
          <a:p>
            <a:pPr>
              <a:defRPr/>
            </a:pPr>
            <a:fld id="{24DDCC58-E864-4974-AD5E-7657D387525F}" type="slidenum">
              <a:rPr lang="en-GB" altLang="zh-CN"/>
              <a:pPr>
                <a:defRPr/>
              </a:pPr>
              <a:t>‹#›</a:t>
            </a:fld>
            <a:endParaRPr lang="en-GB" altLang="zh-CN"/>
          </a:p>
        </p:txBody>
      </p:sp>
    </p:spTree>
    <p:extLst>
      <p:ext uri="{BB962C8B-B14F-4D97-AF65-F5344CB8AC3E}">
        <p14:creationId xmlns:p14="http://schemas.microsoft.com/office/powerpoint/2010/main" val="1872963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GB" altLang="zh-CN"/>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GB"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B719835B-057A-4246-9B34-9DDE53CDBC39}" type="datetimeFigureOut">
              <a:rPr lang="en-GB" altLang="zh-CN"/>
              <a:pPr>
                <a:defRPr/>
              </a:pPr>
              <a:t>12/10/2017</a:t>
            </a:fld>
            <a:endParaRPr lang="en-GB"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en-GB"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FBFD20E5-CC71-4513-9D5F-531E4DB2E8F2}" type="slidenum">
              <a:rPr lang="en-GB" altLang="zh-CN"/>
              <a:pPr>
                <a:defRPr/>
              </a:pPr>
              <a:t>‹#›</a:t>
            </a:fld>
            <a:endParaRPr lang="en-GB"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4"/>
          <p:cNvSpPr>
            <a:spLocks noGrp="1"/>
          </p:cNvSpPr>
          <p:nvPr>
            <p:ph type="subTitle" idx="1"/>
          </p:nvPr>
        </p:nvSpPr>
        <p:spPr>
          <a:xfrm>
            <a:off x="1676399" y="2782888"/>
            <a:ext cx="9430215" cy="1655762"/>
          </a:xfrm>
        </p:spPr>
        <p:txBody>
          <a:bodyPr/>
          <a:lstStyle/>
          <a:p>
            <a:pPr eaLnBrk="1" hangingPunct="1"/>
            <a:r>
              <a:rPr lang="en-GB" altLang="zh-CN" sz="4000" dirty="0">
                <a:ea typeface="宋体" panose="02010600030101010101" pitchFamily="2" charset="-122"/>
              </a:rPr>
              <a:t>WF on Spectrum emission mask (SEM) for FR2</a:t>
            </a:r>
          </a:p>
          <a:p>
            <a:pPr eaLnBrk="1" hangingPunct="1"/>
            <a:r>
              <a:rPr lang="en-GB" altLang="zh-CN" sz="3200" dirty="0">
                <a:ea typeface="宋体" panose="02010600030101010101" pitchFamily="2" charset="-122"/>
              </a:rPr>
              <a:t>Nokia, Nokia Shanghai Bell, …</a:t>
            </a:r>
          </a:p>
        </p:txBody>
      </p:sp>
      <p:sp>
        <p:nvSpPr>
          <p:cNvPr id="2052" name="TextBox 5"/>
          <p:cNvSpPr txBox="1">
            <a:spLocks noChangeArrowheads="1"/>
          </p:cNvSpPr>
          <p:nvPr/>
        </p:nvSpPr>
        <p:spPr bwMode="auto">
          <a:xfrm>
            <a:off x="557213" y="365125"/>
            <a:ext cx="366081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endParaRPr lang="de-DE" altLang="zh-CN" b="1" dirty="0">
              <a:latin typeface="+mn-lt"/>
            </a:endParaRPr>
          </a:p>
          <a:p>
            <a:r>
              <a:rPr lang="en-US" altLang="ja-JP" b="1" dirty="0">
                <a:latin typeface="+mn-lt"/>
              </a:rPr>
              <a:t>3GPP TSG-RAN </a:t>
            </a:r>
            <a:r>
              <a:rPr lang="en-US" b="1" dirty="0">
                <a:latin typeface="+mn-lt"/>
              </a:rPr>
              <a:t>WG4 Meeting #84bis</a:t>
            </a:r>
          </a:p>
          <a:p>
            <a:r>
              <a:rPr lang="en-US" altLang="ja-JP" b="1" dirty="0">
                <a:latin typeface="+mn-lt"/>
              </a:rPr>
              <a:t>Dubrovnik, Croatia, Oct. 9-13, 2017</a:t>
            </a:r>
          </a:p>
          <a:p>
            <a:r>
              <a:rPr lang="fi-FI" altLang="ja-JP" b="1" dirty="0">
                <a:latin typeface="+mn-lt"/>
              </a:rPr>
              <a:t>A</a:t>
            </a:r>
            <a:r>
              <a:rPr lang="en-US" altLang="ja-JP" b="1" dirty="0" err="1">
                <a:latin typeface="+mn-lt"/>
              </a:rPr>
              <a:t>genda</a:t>
            </a:r>
            <a:r>
              <a:rPr lang="en-US" altLang="ja-JP" b="1" dirty="0">
                <a:latin typeface="+mn-lt"/>
              </a:rPr>
              <a:t>: 9.5.3.2.2</a:t>
            </a:r>
          </a:p>
          <a:p>
            <a:pPr eaLnBrk="1" hangingPunct="1">
              <a:defRPr/>
            </a:pPr>
            <a:endParaRPr lang="en-GB" altLang="zh-CN" b="1" dirty="0">
              <a:latin typeface="+mn-lt"/>
            </a:endParaRPr>
          </a:p>
        </p:txBody>
      </p:sp>
      <p:sp>
        <p:nvSpPr>
          <p:cNvPr id="2053" name="矩形 5"/>
          <p:cNvSpPr>
            <a:spLocks noChangeArrowheads="1"/>
          </p:cNvSpPr>
          <p:nvPr/>
        </p:nvSpPr>
        <p:spPr bwMode="auto">
          <a:xfrm>
            <a:off x="10093325" y="31750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b="1" dirty="0">
                <a:latin typeface="+mn-lt"/>
              </a:rPr>
              <a:t>R4-1711780</a:t>
            </a:r>
            <a:endParaRPr lang="zh-CN" altLang="en-US" b="1" dirty="0">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Background</a:t>
            </a:r>
          </a:p>
        </p:txBody>
      </p:sp>
      <p:sp>
        <p:nvSpPr>
          <p:cNvPr id="4099" name="Content Placeholder 2"/>
          <p:cNvSpPr>
            <a:spLocks noGrp="1"/>
          </p:cNvSpPr>
          <p:nvPr>
            <p:ph idx="1"/>
          </p:nvPr>
        </p:nvSpPr>
        <p:spPr>
          <a:xfrm>
            <a:off x="838200" y="1382752"/>
            <a:ext cx="10515600" cy="4794212"/>
          </a:xfrm>
        </p:spPr>
        <p:txBody>
          <a:bodyPr/>
          <a:lstStyle/>
          <a:p>
            <a:r>
              <a:rPr lang="en-US" altLang="en-US" sz="2400" dirty="0"/>
              <a:t>A generic set of NR Spectrum Emission Masks for FR2 is defined based on the same principles as for the WP5D LS response, applicable to all BS classes. The TP for TR 38.817-02 was agreed in [1]. </a:t>
            </a:r>
          </a:p>
          <a:p>
            <a:r>
              <a:rPr lang="en-GB" sz="2400" dirty="0"/>
              <a:t>However as it is indicated in [2] in LS response to ITU WP5D the assumption of channel bandwidth was 200 MHz. During NR WI phase it was agreed to create mask which is channel bandwidth independent for Frequency offset from “edge of transmission” </a:t>
            </a:r>
            <a:r>
              <a:rPr lang="en-GB" sz="2400" dirty="0" err="1"/>
              <a:t>Δf</a:t>
            </a:r>
            <a:r>
              <a:rPr lang="en-GB" sz="2400" dirty="0"/>
              <a:t> which is 10% of the total transmission bandwidth. </a:t>
            </a:r>
            <a:endParaRPr lang="pl-PL" sz="2400" dirty="0"/>
          </a:p>
          <a:p>
            <a:r>
              <a:rPr lang="en-GB" sz="2400" dirty="0"/>
              <a:t>For FR2 RAN4 agreed that minimum channel bandwidth is 50 MHz. </a:t>
            </a:r>
            <a:endParaRPr lang="en-US" sz="2400" dirty="0"/>
          </a:p>
          <a:p>
            <a:r>
              <a:rPr lang="en-US" altLang="en-US" sz="2400" dirty="0"/>
              <a:t>50 MHz CBW causes more stringent spectrum mask than ACLR requirement. </a:t>
            </a:r>
          </a:p>
          <a:p>
            <a:pPr marL="0" indent="0">
              <a:buNone/>
            </a:pPr>
            <a:endParaRPr lang="fi-FI" altLang="en-US" dirty="0"/>
          </a:p>
          <a:p>
            <a:pPr marL="0" lvl="0" indent="0">
              <a:buNone/>
            </a:pPr>
            <a:r>
              <a:rPr lang="fi-FI" altLang="en-US" sz="1400" dirty="0">
                <a:solidFill>
                  <a:prstClr val="black"/>
                </a:solidFill>
              </a:rPr>
              <a:t>[1] R4-1710075 TP to TR 38.xxx: </a:t>
            </a:r>
            <a:r>
              <a:rPr lang="fi-FI" altLang="en-US" sz="1400" dirty="0" err="1">
                <a:solidFill>
                  <a:prstClr val="black"/>
                </a:solidFill>
              </a:rPr>
              <a:t>Spectrum</a:t>
            </a:r>
            <a:r>
              <a:rPr lang="fi-FI" altLang="en-US" sz="1400" dirty="0">
                <a:solidFill>
                  <a:prstClr val="black"/>
                </a:solidFill>
              </a:rPr>
              <a:t> emission </a:t>
            </a:r>
            <a:r>
              <a:rPr lang="fi-FI" altLang="en-US" sz="1400" dirty="0" err="1">
                <a:solidFill>
                  <a:prstClr val="black"/>
                </a:solidFill>
              </a:rPr>
              <a:t>mask</a:t>
            </a:r>
            <a:r>
              <a:rPr lang="fi-FI" altLang="en-US" sz="1400" dirty="0">
                <a:solidFill>
                  <a:prstClr val="black"/>
                </a:solidFill>
              </a:rPr>
              <a:t> (SEM) for FR2, Ericsson</a:t>
            </a:r>
          </a:p>
          <a:p>
            <a:pPr marL="0" lvl="0" indent="0">
              <a:buNone/>
            </a:pPr>
            <a:r>
              <a:rPr lang="fi-FI" sz="1400" dirty="0">
                <a:solidFill>
                  <a:prstClr val="black"/>
                </a:solidFill>
              </a:rPr>
              <a:t>[2] </a:t>
            </a:r>
            <a:r>
              <a:rPr lang="pt-BR" sz="1400" dirty="0">
                <a:solidFill>
                  <a:prstClr val="black"/>
                </a:solidFill>
              </a:rPr>
              <a:t>R4-1711496 </a:t>
            </a:r>
            <a:r>
              <a:rPr lang="pt-BR" sz="1400" dirty="0" err="1">
                <a:solidFill>
                  <a:prstClr val="black"/>
                </a:solidFill>
              </a:rPr>
              <a:t>On</a:t>
            </a:r>
            <a:r>
              <a:rPr lang="pt-BR" sz="1400" dirty="0">
                <a:solidFill>
                  <a:prstClr val="black"/>
                </a:solidFill>
              </a:rPr>
              <a:t> Spectrum </a:t>
            </a:r>
            <a:r>
              <a:rPr lang="pt-BR" sz="1400" dirty="0" err="1">
                <a:solidFill>
                  <a:prstClr val="black"/>
                </a:solidFill>
              </a:rPr>
              <a:t>emission</a:t>
            </a:r>
            <a:r>
              <a:rPr lang="pt-BR" sz="1400" dirty="0">
                <a:solidFill>
                  <a:prstClr val="black"/>
                </a:solidFill>
              </a:rPr>
              <a:t> </a:t>
            </a:r>
            <a:r>
              <a:rPr lang="pt-BR" sz="1400" dirty="0" err="1">
                <a:solidFill>
                  <a:prstClr val="black"/>
                </a:solidFill>
              </a:rPr>
              <a:t>mask</a:t>
            </a:r>
            <a:r>
              <a:rPr lang="pt-BR" sz="1400" dirty="0">
                <a:solidFill>
                  <a:prstClr val="black"/>
                </a:solidFill>
              </a:rPr>
              <a:t> (SEM) for FR2</a:t>
            </a:r>
            <a:r>
              <a:rPr lang="en-US" sz="1400" dirty="0">
                <a:solidFill>
                  <a:prstClr val="black"/>
                </a:solidFill>
              </a:rPr>
              <a:t>, Nokia, Nokia Shanghai Bell</a:t>
            </a:r>
            <a:endParaRPr lang="pl-PL" sz="1400" dirty="0">
              <a:solidFill>
                <a:prstClr val="black"/>
              </a:solidFill>
            </a:endParaRPr>
          </a:p>
          <a:p>
            <a:pPr marL="0" indent="0">
              <a:buNone/>
            </a:pPr>
            <a:endParaRPr lang="en-GB"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1B524-9527-48CA-A5F4-B7CC0A185F20}"/>
              </a:ext>
            </a:extLst>
          </p:cNvPr>
          <p:cNvSpPr>
            <a:spLocks noGrp="1"/>
          </p:cNvSpPr>
          <p:nvPr>
            <p:ph type="title"/>
          </p:nvPr>
        </p:nvSpPr>
        <p:spPr/>
        <p:txBody>
          <a:bodyPr/>
          <a:lstStyle/>
          <a:p>
            <a:r>
              <a:rPr lang="en-US" dirty="0"/>
              <a:t>Way forward</a:t>
            </a:r>
            <a:endParaRPr lang="pl-PL" dirty="0"/>
          </a:p>
        </p:txBody>
      </p:sp>
      <p:sp>
        <p:nvSpPr>
          <p:cNvPr id="3" name="Content Placeholder 2">
            <a:extLst>
              <a:ext uri="{FF2B5EF4-FFF2-40B4-BE49-F238E27FC236}">
                <a16:creationId xmlns:a16="http://schemas.microsoft.com/office/drawing/2014/main" id="{87347149-9F2C-43F3-BA7E-D25E33CE0B44}"/>
              </a:ext>
            </a:extLst>
          </p:cNvPr>
          <p:cNvSpPr>
            <a:spLocks noGrp="1"/>
          </p:cNvSpPr>
          <p:nvPr>
            <p:ph idx="1"/>
          </p:nvPr>
        </p:nvSpPr>
        <p:spPr/>
        <p:txBody>
          <a:bodyPr/>
          <a:lstStyle/>
          <a:p>
            <a:pPr lvl="0"/>
            <a:r>
              <a:rPr lang="en-US" dirty="0"/>
              <a:t>Companies are encouraged to contribute for next RAN4#85 meeting and study the issue identified in [2] regarding emission limits for lower power NR BS. </a:t>
            </a:r>
            <a:endParaRPr lang="pl-PL" dirty="0"/>
          </a:p>
          <a:p>
            <a:r>
              <a:rPr lang="en-US" dirty="0"/>
              <a:t>Final decision on spectrum mask for FR2 RAN4 should be made in RAN4#85 meeting.</a:t>
            </a:r>
            <a:endParaRPr lang="pl-PL" dirty="0"/>
          </a:p>
        </p:txBody>
      </p:sp>
    </p:spTree>
    <p:extLst>
      <p:ext uri="{BB962C8B-B14F-4D97-AF65-F5344CB8AC3E}">
        <p14:creationId xmlns:p14="http://schemas.microsoft.com/office/powerpoint/2010/main" val="1462746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1972</TotalTime>
  <Words>246</Words>
  <Application>Microsoft Office PowerPoint</Application>
  <PresentationFormat>Widescreen</PresentationFormat>
  <Paragraphs>18</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宋体</vt:lpstr>
      <vt:lpstr>Arial</vt:lpstr>
      <vt:lpstr>Calibri</vt:lpstr>
      <vt:lpstr>Calibri Light</vt:lpstr>
      <vt:lpstr>等线</vt:lpstr>
      <vt:lpstr>等线 Light</vt:lpstr>
      <vt:lpstr>Office Theme</vt:lpstr>
      <vt:lpstr>PowerPoint Presentation</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dc:creator>
  <cp:lastModifiedBy>Golebiowski, Bartlomiej (Nokia - PL/Wroclaw)</cp:lastModifiedBy>
  <cp:revision>151</cp:revision>
  <dcterms:created xsi:type="dcterms:W3CDTF">2017-04-28T18:00:30Z</dcterms:created>
  <dcterms:modified xsi:type="dcterms:W3CDTF">2017-10-12T14:30:51Z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blob>PE5TQ1BIPgAAAEEAMgA3ADcAOQAzAEQANgA5ADAAQwBDAEQAMwAwADcANwA2AEMAOAA5AEYAMgAy
ADYARAAxADkAQwBCADAAMgBCADgARQBFADIANwA1ADcARQBFADAANAAxADQARABEADUAMAAxADkA
NQBGAEIANwBBADMAQwA2AEEAQwA4AEIAAAA=</vt:blob>
  </property>
  <property fmtid="{D5CDD505-2E9C-101B-9397-08002B2CF9AE}" pid="2" name="_2015_ms_pID_725343">
    <vt:lpwstr>(2)LLvy+pKYUEfsu4N9z6SLTC0uV68rManWz8Fih+GsAoiwFC9FPufPuWA1mQteKnyAJ/TfPsfW_x000d_
aFyzvUR0qXMn4q/XY7RIVr/QZuejN8ShCNU1/8b4f+uxqMYB5VgFSn/n8hap9lFzCwfZ+0Bq_x000d_
g/5R8C6iqEG95iGa0vvzpq+o0epOTRLHDk1rCm+BlM04yUbE60doQh0ssm35kBbL3ndGqKLV_x000d_
RIgiA89bdCO4BCjRjp</vt:lpwstr>
  </property>
  <property fmtid="{D5CDD505-2E9C-101B-9397-08002B2CF9AE}" pid="3" name="_2015_ms_pID_725343_00">
    <vt:lpwstr>_2015_ms_pID_725343</vt:lpwstr>
  </property>
  <property fmtid="{D5CDD505-2E9C-101B-9397-08002B2CF9AE}" pid="4" name="_2015_ms_pID_7253431">
    <vt:lpwstr>kRki1DX52wzyvbyz8qHczqx89bcQD1ALm+4QlDeDPpfnSaosZON58y_x000d_
8y3iCamFkkqXWWaBYUH27fxLZ5STYiD6JRdBL+rMK1m5BBE2+bsA9ZtPM02KD0y1j5s7rSyN_x000d_
HEy5B3qnNW/Ttjj7GV758KzwfzgbqK3O/tY8am5LQ0Vh0Q==</vt:lpwstr>
  </property>
  <property fmtid="{D5CDD505-2E9C-101B-9397-08002B2CF9AE}" pid="5" name="_2015_ms_pID_7253431_00">
    <vt:lpwstr>_2015_ms_pID_7253431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1498523835</vt:lpwstr>
  </property>
</Properties>
</file>