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77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16" autoAdjust="0"/>
    <p:restoredTop sz="94660"/>
  </p:normalViewPr>
  <p:slideViewPr>
    <p:cSldViewPr>
      <p:cViewPr varScale="1">
        <p:scale>
          <a:sx n="116" d="100"/>
          <a:sy n="116" d="100"/>
        </p:scale>
        <p:origin x="-181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8175742\Documents\RAN4\NR#3 Nagoya\Docs\R4-1709738.zip" TargetMode="External"/><Relationship Id="rId3" Type="http://schemas.openxmlformats.org/officeDocument/2006/relationships/hyperlink" Target="http://www.3gpp.org/ftp/TSG_RAN/WG4_Radio/TSGR4_84Bis/Docs/R4-1711018.zip" TargetMode="External"/><Relationship Id="rId7" Type="http://schemas.openxmlformats.org/officeDocument/2006/relationships/hyperlink" Target="http://www.3gpp.org/ftp/TSG_RAN/WG4_Radio/TSGR4_84Bis/Docs/R4-1711373.zip" TargetMode="External"/><Relationship Id="rId2" Type="http://schemas.openxmlformats.org/officeDocument/2006/relationships/hyperlink" Target="http://www.3gpp.org/ftp/TSG_RAN/WG4_Radio/TSGR4_84Bis/Docs/R4-171097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8175742\Documents\RAN4\NR#3 Nagoya\Docs\R4-1709845.zip" TargetMode="External"/><Relationship Id="rId11" Type="http://schemas.openxmlformats.org/officeDocument/2006/relationships/hyperlink" Target="http://www.3gpp.org/ftp/TSG_RAN/WG4_Radio/TSGR4_84Bis/Docs/R4-1710824.zip" TargetMode="External"/><Relationship Id="rId5" Type="http://schemas.openxmlformats.org/officeDocument/2006/relationships/hyperlink" Target="http://www.3gpp.org/ftp/TSG_RAN/WG4_Radio/TSGR4_84Bis/Docs/R4-1710265.zip" TargetMode="External"/><Relationship Id="rId10" Type="http://schemas.openxmlformats.org/officeDocument/2006/relationships/hyperlink" Target="file:///C:\Users\8175742\Documents\RAN4\NR#3 Nagoya\Docs\R4-1709705.zip" TargetMode="External"/><Relationship Id="rId4" Type="http://schemas.openxmlformats.org/officeDocument/2006/relationships/hyperlink" Target="file:///C:\Users\8175742\Documents\RAN4\NR#3 Nagoya\Docs\R4-1709655.zip" TargetMode="External"/><Relationship Id="rId9" Type="http://schemas.openxmlformats.org/officeDocument/2006/relationships/hyperlink" Target="http://www.3gpp.org/ftp/TSG_RAN/WG4_Radio/TSGR4_84Bis/Docs/R4-1711420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ja-JP" b="1" dirty="0"/>
              <a:t>WF on in-band and out-of-band boundary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DOCOMO, INC</a:t>
            </a:r>
            <a:r>
              <a:rPr lang="en-US" altLang="ja-JP" dirty="0" smtClean="0"/>
              <a:t>., Nokia, Ericsson, </a:t>
            </a:r>
            <a:r>
              <a:rPr lang="en-US" altLang="ja-JP" dirty="0" smtClean="0"/>
              <a:t>Huawei, ZTE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ea typeface="MS PGothic" pitchFamily="34" charset="-128"/>
              </a:rPr>
              <a:t>R4-1711779</a:t>
            </a:r>
            <a:endParaRPr lang="en-US" altLang="ja-JP" b="1" dirty="0"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665205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ja-JP" b="1" dirty="0"/>
              <a:t>3GPP TSG- RAN Working Group 4 (Radio) meeting #</a:t>
            </a:r>
            <a:r>
              <a:rPr lang="en-GB" altLang="ja-JP" b="1" dirty="0" smtClean="0"/>
              <a:t>84bis</a:t>
            </a:r>
          </a:p>
          <a:p>
            <a:r>
              <a:rPr lang="en-GB" altLang="ja-JP" b="1" dirty="0" smtClean="0"/>
              <a:t>Dubrovnik</a:t>
            </a:r>
            <a:r>
              <a:rPr lang="en-GB" altLang="ja-JP" b="1" dirty="0"/>
              <a:t>, Croatia, 9</a:t>
            </a:r>
            <a:r>
              <a:rPr lang="en-GB" altLang="ja-JP" b="1" baseline="30000" dirty="0"/>
              <a:t>st </a:t>
            </a:r>
            <a:r>
              <a:rPr lang="en-GB" altLang="ja-JP" b="1" dirty="0"/>
              <a:t>- 13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October </a:t>
            </a:r>
            <a:r>
              <a:rPr lang="en-GB" altLang="ja-JP" b="1" dirty="0" smtClean="0"/>
              <a:t>2017</a:t>
            </a:r>
            <a:endParaRPr lang="ja-JP" altLang="ja-JP" b="1" dirty="0"/>
          </a:p>
          <a:p>
            <a:pPr hangingPunct="0"/>
            <a:r>
              <a:rPr lang="en-US" altLang="ja-JP" b="1" dirty="0" smtClean="0"/>
              <a:t>Agenda </a:t>
            </a:r>
            <a:r>
              <a:rPr lang="en-US" altLang="ja-JP" b="1" dirty="0"/>
              <a:t>Item:</a:t>
            </a:r>
            <a:r>
              <a:rPr lang="ja-JP" altLang="en-US" b="1" dirty="0"/>
              <a:t> </a:t>
            </a:r>
            <a:r>
              <a:rPr lang="en-US" altLang="ja-JP" b="1" dirty="0" smtClean="0"/>
              <a:t>9.5.3.2.1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364990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3312367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The boundary between in-band and out of</a:t>
            </a:r>
            <a:r>
              <a:rPr lang="en-US" altLang="ja-JP" dirty="0"/>
              <a:t> </a:t>
            </a:r>
            <a:r>
              <a:rPr lang="en-US" altLang="ja-JP" dirty="0" smtClean="0"/>
              <a:t>band for FR1 is discussed in </a:t>
            </a:r>
            <a:r>
              <a:rPr lang="en-US" altLang="ja-JP" dirty="0"/>
              <a:t>[</a:t>
            </a:r>
            <a:r>
              <a:rPr lang="en-US" altLang="ja-JP" dirty="0" smtClean="0"/>
              <a:t>1-6] on </a:t>
            </a:r>
            <a:r>
              <a:rPr lang="en-US" altLang="ja-JP" dirty="0" err="1" smtClean="0"/>
              <a:t>Tx</a:t>
            </a:r>
            <a:r>
              <a:rPr lang="en-US" altLang="ja-JP" dirty="0" smtClean="0"/>
              <a:t> and Rx respectively.</a:t>
            </a:r>
            <a:endParaRPr lang="en-GB" altLang="ja-JP" dirty="0"/>
          </a:p>
          <a:p>
            <a:r>
              <a:rPr lang="en-GB" altLang="ja-JP" dirty="0" smtClean="0"/>
              <a:t>This </a:t>
            </a:r>
            <a:r>
              <a:rPr lang="en-GB" altLang="ja-JP" dirty="0"/>
              <a:t>contribution summarizes </a:t>
            </a:r>
            <a:r>
              <a:rPr lang="en-GB" altLang="ja-JP" dirty="0" smtClean="0"/>
              <a:t>way forward/agreement </a:t>
            </a:r>
            <a:r>
              <a:rPr lang="en-GB" altLang="ja-JP" dirty="0"/>
              <a:t>on this topic</a:t>
            </a:r>
            <a:r>
              <a:rPr lang="en-GB" altLang="ja-JP" dirty="0" smtClean="0"/>
              <a:t>.</a:t>
            </a:r>
          </a:p>
          <a:p>
            <a:r>
              <a:rPr lang="en-US" altLang="ja-JP" dirty="0" smtClean="0"/>
              <a:t>We discussed the boundary for all Bands except for Band 46.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5496" y="4681984"/>
            <a:ext cx="91450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sz="1400" dirty="0"/>
              <a:t>[1] </a:t>
            </a:r>
            <a:r>
              <a:rPr lang="en-US" altLang="ja-JP" sz="1400" b="1" u="sng" dirty="0">
                <a:hlinkClick r:id="rId2"/>
              </a:rPr>
              <a:t>R4-1710976</a:t>
            </a:r>
            <a:r>
              <a:rPr lang="en-US" altLang="ja-JP" sz="1400" dirty="0"/>
              <a:t> </a:t>
            </a:r>
            <a:r>
              <a:rPr lang="en-GB" altLang="ja-JP" sz="1400" b="1" dirty="0"/>
              <a:t>	</a:t>
            </a:r>
            <a:r>
              <a:rPr lang="en-US" altLang="ja-JP" sz="1400" b="1" dirty="0"/>
              <a:t>The boundary between OBUE and spurious for FR1 </a:t>
            </a:r>
            <a:r>
              <a:rPr lang="en-US" altLang="ja-JP" sz="1400" b="1" dirty="0" smtClean="0"/>
              <a:t>NR</a:t>
            </a:r>
            <a:r>
              <a:rPr lang="en-GB" altLang="ja-JP" sz="1400" b="1" dirty="0" smtClean="0"/>
              <a:t>		</a:t>
            </a:r>
            <a:r>
              <a:rPr lang="en-US" altLang="ja-JP" sz="1400" i="1" dirty="0" smtClean="0"/>
              <a:t>NTT DOCOMO</a:t>
            </a:r>
          </a:p>
          <a:p>
            <a:r>
              <a:rPr lang="en-GB" altLang="ja-JP" sz="1400" dirty="0" smtClean="0"/>
              <a:t>[2]</a:t>
            </a:r>
            <a:r>
              <a:rPr lang="en-US" altLang="ja-JP" sz="1400" u="sng" dirty="0" smtClean="0">
                <a:hlinkClick r:id="rId3"/>
              </a:rPr>
              <a:t> </a:t>
            </a:r>
            <a:r>
              <a:rPr lang="en-US" altLang="ja-JP" sz="1400" b="1" u="sng" dirty="0">
                <a:hlinkClick r:id="rId3"/>
              </a:rPr>
              <a:t>R4-1711018</a:t>
            </a:r>
            <a:r>
              <a:rPr lang="en-US" altLang="ja-JP" sz="1400" dirty="0"/>
              <a:t> 	</a:t>
            </a:r>
            <a:r>
              <a:rPr lang="en-US" altLang="ja-JP" sz="1400" b="1" dirty="0"/>
              <a:t>Transition between unwanted and spurious emissions</a:t>
            </a:r>
            <a:r>
              <a:rPr lang="en-GB" altLang="ja-JP" sz="1400" i="1" dirty="0"/>
              <a:t>		</a:t>
            </a:r>
            <a:r>
              <a:rPr lang="en-US" altLang="ja-JP" sz="1400" i="1" dirty="0" smtClean="0"/>
              <a:t>Ericsson</a:t>
            </a:r>
            <a:endParaRPr lang="en-GB" altLang="ja-JP" sz="1400" i="1" dirty="0" smtClean="0"/>
          </a:p>
          <a:p>
            <a:r>
              <a:rPr lang="en-US" altLang="ja-JP" sz="1400" dirty="0" smtClean="0"/>
              <a:t>[3]</a:t>
            </a:r>
            <a:r>
              <a:rPr lang="en-GB" altLang="ja-JP" sz="1400" b="1" u="heavy" dirty="0" smtClean="0">
                <a:hlinkClick r:id="rId4"/>
              </a:rPr>
              <a:t> </a:t>
            </a:r>
            <a:r>
              <a:rPr lang="en-US" altLang="ja-JP" sz="1400" b="1" u="sng" dirty="0">
                <a:hlinkClick r:id="rId5"/>
              </a:rPr>
              <a:t>R4-1710265</a:t>
            </a:r>
            <a:r>
              <a:rPr lang="en-US" altLang="ja-JP" sz="1400" dirty="0"/>
              <a:t> </a:t>
            </a:r>
            <a:r>
              <a:rPr lang="en-GB" altLang="ja-JP" sz="1400" b="1" dirty="0"/>
              <a:t>	</a:t>
            </a:r>
            <a:r>
              <a:rPr lang="en-US" altLang="ja-JP" sz="1400" b="1" dirty="0"/>
              <a:t>In-band /out of band  boundary for FR1</a:t>
            </a:r>
            <a:r>
              <a:rPr lang="en-GB" altLang="ja-JP" sz="1400" b="1" dirty="0"/>
              <a:t>			</a:t>
            </a:r>
            <a:r>
              <a:rPr lang="en-GB" altLang="ja-JP" sz="1400" i="1" dirty="0" smtClean="0"/>
              <a:t>Huawei</a:t>
            </a:r>
          </a:p>
          <a:p>
            <a:r>
              <a:rPr lang="en-GB" altLang="ja-JP" sz="1400" dirty="0" smtClean="0"/>
              <a:t>[</a:t>
            </a:r>
            <a:r>
              <a:rPr lang="en-GB" altLang="ja-JP" sz="1400" dirty="0"/>
              <a:t>4</a:t>
            </a:r>
            <a:r>
              <a:rPr lang="en-GB" altLang="ja-JP" sz="1400" dirty="0" smtClean="0"/>
              <a:t>]</a:t>
            </a:r>
            <a:r>
              <a:rPr lang="en-GB" altLang="ja-JP" sz="1400" b="1" u="heavy" dirty="0" smtClean="0">
                <a:hlinkClick r:id="rId6"/>
              </a:rPr>
              <a:t> </a:t>
            </a:r>
            <a:r>
              <a:rPr lang="en-US" altLang="ja-JP" sz="1400" b="1" u="sng" dirty="0">
                <a:hlinkClick r:id="rId7"/>
              </a:rPr>
              <a:t>R4-1711373</a:t>
            </a:r>
            <a:r>
              <a:rPr lang="en-US" altLang="ja-JP" sz="1400" dirty="0"/>
              <a:t> </a:t>
            </a:r>
            <a:r>
              <a:rPr lang="en-GB" altLang="ja-JP" sz="1400" b="1" dirty="0"/>
              <a:t>	</a:t>
            </a:r>
            <a:r>
              <a:rPr lang="en-US" altLang="ja-JP" sz="1400" b="1" dirty="0"/>
              <a:t>On aligning the boundary of FR1 NR spectrum emission mask </a:t>
            </a:r>
            <a:r>
              <a:rPr lang="en-US" altLang="ja-JP" sz="1400" b="1" dirty="0" smtClean="0"/>
              <a:t>		</a:t>
            </a:r>
            <a:r>
              <a:rPr lang="en-GB" altLang="ja-JP" sz="1400" i="1" dirty="0" smtClean="0"/>
              <a:t>Nokia</a:t>
            </a:r>
            <a:endParaRPr lang="en-US" altLang="ja-JP" sz="1400" b="1" dirty="0" smtClean="0"/>
          </a:p>
          <a:p>
            <a:r>
              <a:rPr lang="en-US" altLang="ja-JP" sz="1400" b="1" dirty="0"/>
              <a:t> </a:t>
            </a:r>
            <a:r>
              <a:rPr lang="en-US" altLang="ja-JP" sz="1400" b="1" dirty="0" smtClean="0"/>
              <a:t>		with </a:t>
            </a:r>
            <a:r>
              <a:rPr lang="en-US" altLang="ja-JP" sz="1400" b="1" dirty="0"/>
              <a:t>AAS BS for E-UTRA operating bands =  100 </a:t>
            </a:r>
            <a:r>
              <a:rPr lang="en-US" altLang="ja-JP" sz="1400" b="1" dirty="0" smtClean="0"/>
              <a:t>MHz</a:t>
            </a:r>
          </a:p>
          <a:p>
            <a:r>
              <a:rPr lang="en-GB" altLang="ja-JP" sz="1400" dirty="0" smtClean="0"/>
              <a:t>[5]</a:t>
            </a:r>
            <a:r>
              <a:rPr lang="en-GB" altLang="ja-JP" sz="1400" b="1" u="heavy" dirty="0" smtClean="0">
                <a:hlinkClick r:id="rId8"/>
              </a:rPr>
              <a:t> </a:t>
            </a:r>
            <a:r>
              <a:rPr lang="en-US" altLang="ja-JP" sz="1400" b="1" u="sng" dirty="0">
                <a:hlinkClick r:id="rId9"/>
              </a:rPr>
              <a:t>R4-1711420</a:t>
            </a:r>
            <a:r>
              <a:rPr lang="en-US" altLang="ja-JP" sz="1400" dirty="0"/>
              <a:t> </a:t>
            </a:r>
            <a:r>
              <a:rPr lang="en-GB" altLang="ja-JP" sz="1400" b="1" dirty="0"/>
              <a:t>	</a:t>
            </a:r>
            <a:r>
              <a:rPr lang="en-US" altLang="ja-JP" sz="1400" b="1" dirty="0"/>
              <a:t>On NR blocking requirements for FR1 for bands &gt;= 100 MHz		</a:t>
            </a:r>
            <a:r>
              <a:rPr lang="en-US" altLang="ja-JP" sz="1400" i="1" dirty="0"/>
              <a:t>Nokia</a:t>
            </a:r>
          </a:p>
          <a:p>
            <a:r>
              <a:rPr lang="en-GB" altLang="ja-JP" sz="1400" dirty="0" smtClean="0"/>
              <a:t>[6]</a:t>
            </a:r>
            <a:r>
              <a:rPr lang="en-GB" altLang="ja-JP" sz="1400" b="1" u="heavy" dirty="0" smtClean="0">
                <a:hlinkClick r:id="rId10"/>
              </a:rPr>
              <a:t> </a:t>
            </a:r>
            <a:r>
              <a:rPr lang="en-US" altLang="ja-JP" sz="1400" b="1" u="sng" dirty="0">
                <a:hlinkClick r:id="rId11"/>
              </a:rPr>
              <a:t>R4-1710824</a:t>
            </a:r>
            <a:r>
              <a:rPr lang="en-US" altLang="ja-JP" sz="1400" dirty="0"/>
              <a:t> </a:t>
            </a:r>
            <a:r>
              <a:rPr lang="en-GB" altLang="ja-JP" sz="1400" b="1" dirty="0"/>
              <a:t>	</a:t>
            </a:r>
            <a:r>
              <a:rPr lang="en-US" altLang="ja-JP" sz="1400" b="1" dirty="0"/>
              <a:t>Discussion on out of blocking requirement for FR1 NR BS		</a:t>
            </a:r>
            <a:r>
              <a:rPr lang="en-GB" altLang="ja-JP" sz="1400" i="1" dirty="0"/>
              <a:t>ZTE</a:t>
            </a:r>
          </a:p>
          <a:p>
            <a:endParaRPr lang="en-US" altLang="ja-JP" sz="1400" dirty="0" smtClean="0"/>
          </a:p>
        </p:txBody>
      </p:sp>
    </p:spTree>
    <p:extLst>
      <p:ext uri="{BB962C8B-B14F-4D97-AF65-F5344CB8AC3E}">
        <p14:creationId xmlns:p14="http://schemas.microsoft.com/office/powerpoint/2010/main" val="91326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037"/>
            <a:ext cx="8229600" cy="588250"/>
          </a:xfrm>
        </p:spPr>
        <p:txBody>
          <a:bodyPr>
            <a:normAutofit fontScale="90000"/>
          </a:bodyPr>
          <a:lstStyle/>
          <a:p>
            <a:r>
              <a:rPr lang="en-GB" altLang="ja-JP" dirty="0" smtClean="0"/>
              <a:t>Agreements on </a:t>
            </a:r>
            <a:r>
              <a:rPr lang="en-GB" altLang="ja-JP" dirty="0" err="1" smtClean="0"/>
              <a:t>Tx</a:t>
            </a:r>
            <a:endParaRPr kumimoji="1" lang="ja-JP" altLang="en-US" dirty="0"/>
          </a:p>
        </p:txBody>
      </p:sp>
      <p:graphicFrame>
        <p:nvGraphicFramePr>
          <p:cNvPr id="3" name="コンテンツ プレースホルダー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5964834"/>
              </p:ext>
            </p:extLst>
          </p:nvPr>
        </p:nvGraphicFramePr>
        <p:xfrm>
          <a:off x="323528" y="4930457"/>
          <a:ext cx="8568952" cy="1760999"/>
        </p:xfrm>
        <a:graphic>
          <a:graphicData uri="http://schemas.openxmlformats.org/drawingml/2006/table">
            <a:tbl>
              <a:tblPr firstRow="1" firstCol="1" bandRow="1"/>
              <a:tblGrid>
                <a:gridCol w="659150"/>
                <a:gridCol w="1933138"/>
                <a:gridCol w="1494166"/>
                <a:gridCol w="1494166"/>
                <a:gridCol w="1494166"/>
                <a:gridCol w="1494166"/>
              </a:tblGrid>
              <a:tr h="139960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 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E-UTRA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NR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419879"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aseline="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37.104/141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(non-AAS type)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37.105/145-1/145-2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(AAS type)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baseline="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37.104/141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(non-AAS </a:t>
                      </a: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type</a:t>
                      </a: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(1-C)</a:t>
                      </a: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)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37.105/145-1/145-2</a:t>
                      </a:r>
                      <a:endParaRPr lang="ja-JP" altLang="ja-JP" sz="1200" dirty="0" smtClean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</a:t>
                      </a: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AAS </a:t>
                      </a: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type</a:t>
                      </a: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(1-H/1-O)</a:t>
                      </a: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)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209939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Times New Roman"/>
                          <a:ea typeface="ＭＳ 明朝"/>
                        </a:rPr>
                        <a:t>Δf</a:t>
                      </a:r>
                      <a:r>
                        <a:rPr lang="en-US" sz="1200" baseline="-25000" dirty="0" err="1">
                          <a:effectLst/>
                          <a:latin typeface="Times New Roman"/>
                          <a:ea typeface="ＭＳ 明朝"/>
                        </a:rPr>
                        <a:t>UEM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Operating band </a:t>
                      </a: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&lt;100MHz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10MHz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10MHz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10MHz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10MHz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91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100MHz</a:t>
                      </a:r>
                      <a:r>
                        <a:rPr lang="ja-JP" altLang="en-US" sz="1200" dirty="0" smtClean="0">
                          <a:effectLst/>
                          <a:latin typeface="Times New Roman"/>
                          <a:ea typeface="ＭＳ 明朝"/>
                        </a:rPr>
                        <a:t>≦</a:t>
                      </a: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Operating </a:t>
                      </a: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band </a:t>
                      </a:r>
                      <a:r>
                        <a:rPr lang="ja-JP" altLang="en-US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≦</a:t>
                      </a: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  <a:cs typeface="+mn-cs"/>
                        </a:rPr>
                        <a:t>2</a:t>
                      </a: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00MHz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10MHz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40MHz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10MHz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40 MHz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919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  <a:cs typeface="+mn-cs"/>
                        </a:rPr>
                        <a:t>2</a:t>
                      </a: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00MHz&lt;</a:t>
                      </a: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Operating band </a:t>
                      </a:r>
                      <a:r>
                        <a:rPr lang="ja-JP" altLang="en-US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≦</a:t>
                      </a: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900MHz</a:t>
                      </a:r>
                      <a:endParaRPr lang="ja-JP" altLang="ja-JP" sz="1200" dirty="0" smtClean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40MHz</a:t>
                      </a: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40MHz</a:t>
                      </a: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9939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900MHz&lt;Operating band</a:t>
                      </a:r>
                      <a:endParaRPr lang="ja-JP" altLang="ja-JP" sz="1200" dirty="0" smtClean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</a:tr>
            </a:tbl>
          </a:graphicData>
        </a:graphic>
      </p:graphicFrame>
      <p:sp>
        <p:nvSpPr>
          <p:cNvPr id="5" name="コンテンツ プレースホルダー 3"/>
          <p:cNvSpPr txBox="1">
            <a:spLocks/>
          </p:cNvSpPr>
          <p:nvPr/>
        </p:nvSpPr>
        <p:spPr>
          <a:xfrm>
            <a:off x="0" y="568250"/>
            <a:ext cx="9144000" cy="52370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800" dirty="0" smtClean="0"/>
              <a:t>Agreements of the boundary between OBUE and spurious emissions are summarized in below tables. </a:t>
            </a:r>
          </a:p>
          <a:p>
            <a:r>
              <a:rPr lang="en-US" altLang="ja-JP" sz="1800" dirty="0" smtClean="0"/>
              <a:t>The boundary is valid regardless </a:t>
            </a:r>
            <a:r>
              <a:rPr lang="en-US" altLang="ja-JP" sz="1800" dirty="0"/>
              <a:t>of whether it is </a:t>
            </a:r>
            <a:r>
              <a:rPr lang="en-US" altLang="ja-JP" sz="1800" dirty="0" smtClean="0"/>
              <a:t>single-RAT case </a:t>
            </a:r>
            <a:r>
              <a:rPr lang="en-US" altLang="ja-JP" sz="1800" dirty="0"/>
              <a:t>or </a:t>
            </a:r>
            <a:r>
              <a:rPr lang="en-US" altLang="ja-JP" sz="1800" dirty="0" smtClean="0"/>
              <a:t>MSR case, and NR new band or </a:t>
            </a:r>
            <a:r>
              <a:rPr lang="en-US" altLang="ja-JP" sz="1800" dirty="0" err="1" smtClean="0"/>
              <a:t>refarming</a:t>
            </a:r>
            <a:r>
              <a:rPr lang="en-US" altLang="ja-JP" sz="1800" dirty="0" smtClean="0"/>
              <a:t> band.</a:t>
            </a:r>
          </a:p>
          <a:p>
            <a:r>
              <a:rPr lang="en-US" altLang="ja-JP" sz="1800" dirty="0" smtClean="0"/>
              <a:t>If wider band(s) than current maximum bandwidth of Band is specified, the values of the boundary should be discussed. (Wider than 200MHz for E-UTRA, wider than 900MHz for NR)</a:t>
            </a:r>
          </a:p>
        </p:txBody>
      </p:sp>
      <p:graphicFrame>
        <p:nvGraphicFramePr>
          <p:cNvPr id="6" name="コンテンツ プレースホルダー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5006768"/>
              </p:ext>
            </p:extLst>
          </p:nvPr>
        </p:nvGraphicFramePr>
        <p:xfrm>
          <a:off x="323528" y="2666277"/>
          <a:ext cx="8568952" cy="1760999"/>
        </p:xfrm>
        <a:graphic>
          <a:graphicData uri="http://schemas.openxmlformats.org/drawingml/2006/table">
            <a:tbl>
              <a:tblPr firstRow="1" firstCol="1" bandRow="1"/>
              <a:tblGrid>
                <a:gridCol w="659150"/>
                <a:gridCol w="1933138"/>
                <a:gridCol w="1494166"/>
                <a:gridCol w="1494166"/>
                <a:gridCol w="1494166"/>
                <a:gridCol w="1494166"/>
              </a:tblGrid>
              <a:tr h="139960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 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E-UTRA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NR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419879"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36.104/141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(non-AAS type)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37.105/145-1/145-2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(AAS type)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38.104/141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(non-AAS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type(1-C))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38.104/141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(AAS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type</a:t>
                      </a:r>
                      <a:r>
                        <a:rPr lang="en-GB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(1-H/1-O)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)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09939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Times New Roman"/>
                          <a:ea typeface="ＭＳ 明朝"/>
                        </a:rPr>
                        <a:t>Δf</a:t>
                      </a:r>
                      <a:r>
                        <a:rPr lang="en-US" sz="1200" baseline="-25000" dirty="0" err="1">
                          <a:effectLst/>
                          <a:latin typeface="Times New Roman"/>
                          <a:ea typeface="ＭＳ 明朝"/>
                        </a:rPr>
                        <a:t>UEM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Operating band </a:t>
                      </a: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&lt;100MHz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10MHz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10MHz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10MHz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10MHz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91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100MHz</a:t>
                      </a:r>
                      <a:r>
                        <a:rPr lang="ja-JP" altLang="en-US" sz="1200" dirty="0" smtClean="0">
                          <a:effectLst/>
                          <a:latin typeface="Times New Roman"/>
                          <a:ea typeface="ＭＳ 明朝"/>
                        </a:rPr>
                        <a:t>≦</a:t>
                      </a: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Operating </a:t>
                      </a: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band </a:t>
                      </a:r>
                      <a:r>
                        <a:rPr lang="ja-JP" altLang="en-US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≦</a:t>
                      </a: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  <a:cs typeface="+mn-cs"/>
                        </a:rPr>
                        <a:t>2</a:t>
                      </a: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00MHz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10MHz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40MHz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10MHz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40 MHz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919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  <a:cs typeface="+mn-cs"/>
                        </a:rPr>
                        <a:t>2</a:t>
                      </a: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00MHz&lt;</a:t>
                      </a: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Operating band </a:t>
                      </a:r>
                      <a:r>
                        <a:rPr lang="ja-JP" altLang="en-US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≦</a:t>
                      </a: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900MHz</a:t>
                      </a:r>
                      <a:endParaRPr lang="ja-JP" altLang="ja-JP" sz="1200" dirty="0" smtClean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40MHz</a:t>
                      </a: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40MHz</a:t>
                      </a: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9939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900MHz&lt;Operating band</a:t>
                      </a:r>
                      <a:endParaRPr lang="ja-JP" altLang="ja-JP" sz="1200" dirty="0" smtClean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</a:tr>
            </a:tbl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2339752" y="235850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altLang="ja-JP" sz="1400" dirty="0"/>
              <a:t> </a:t>
            </a:r>
            <a:r>
              <a:rPr lang="en-GB" altLang="ja-JP" sz="1400" dirty="0" smtClean="0"/>
              <a:t>Table </a:t>
            </a:r>
            <a:r>
              <a:rPr lang="en-GB" altLang="ja-JP" sz="1400" dirty="0"/>
              <a:t>1</a:t>
            </a:r>
            <a:r>
              <a:rPr lang="en-GB" altLang="ja-JP" sz="1400" dirty="0" smtClean="0"/>
              <a:t>: </a:t>
            </a:r>
            <a:r>
              <a:rPr lang="en-US" altLang="ja-JP" sz="1400" dirty="0" err="1" smtClean="0"/>
              <a:t>Δf</a:t>
            </a:r>
            <a:r>
              <a:rPr lang="en-US" altLang="ja-JP" sz="1400" baseline="-25000" dirty="0" err="1" smtClean="0"/>
              <a:t>UEM</a:t>
            </a:r>
            <a:r>
              <a:rPr lang="en-GB" altLang="ja-JP" sz="1400" dirty="0" smtClean="0"/>
              <a:t> </a:t>
            </a:r>
            <a:r>
              <a:rPr lang="en-GB" altLang="ja-JP" sz="1400" dirty="0"/>
              <a:t>(NR </a:t>
            </a:r>
            <a:r>
              <a:rPr lang="en-GB" altLang="ja-JP" sz="1400" dirty="0" smtClean="0"/>
              <a:t>or E-UTRA single-RAT </a:t>
            </a:r>
            <a:r>
              <a:rPr lang="en-GB" altLang="ja-JP" sz="1400" dirty="0"/>
              <a:t>case).</a:t>
            </a:r>
            <a:endParaRPr lang="ja-JP" altLang="en-US" sz="1400" dirty="0"/>
          </a:p>
        </p:txBody>
      </p:sp>
      <p:sp>
        <p:nvSpPr>
          <p:cNvPr id="8" name="正方形/長方形 7"/>
          <p:cNvSpPr/>
          <p:nvPr/>
        </p:nvSpPr>
        <p:spPr>
          <a:xfrm>
            <a:off x="2339752" y="4662756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altLang="ja-JP" sz="1400" dirty="0"/>
              <a:t> </a:t>
            </a:r>
            <a:r>
              <a:rPr lang="en-GB" altLang="ja-JP" sz="1400" dirty="0" smtClean="0"/>
              <a:t>Table </a:t>
            </a:r>
            <a:r>
              <a:rPr lang="en-GB" altLang="ja-JP" sz="1400" dirty="0"/>
              <a:t>2</a:t>
            </a:r>
            <a:r>
              <a:rPr lang="en-GB" altLang="ja-JP" sz="1400" dirty="0" smtClean="0"/>
              <a:t>: </a:t>
            </a:r>
            <a:r>
              <a:rPr lang="en-US" altLang="ja-JP" sz="1400" dirty="0" err="1" smtClean="0"/>
              <a:t>Δf</a:t>
            </a:r>
            <a:r>
              <a:rPr lang="en-US" altLang="ja-JP" sz="1400" baseline="-25000" dirty="0" err="1" smtClean="0"/>
              <a:t>UEM</a:t>
            </a:r>
            <a:r>
              <a:rPr lang="en-GB" altLang="ja-JP" sz="1400" dirty="0" smtClean="0"/>
              <a:t> </a:t>
            </a:r>
            <a:r>
              <a:rPr lang="en-GB" altLang="ja-JP" sz="1400" dirty="0"/>
              <a:t>(NR and E-UTRA </a:t>
            </a:r>
            <a:r>
              <a:rPr lang="en-GB" altLang="ja-JP" sz="1400" dirty="0" smtClean="0"/>
              <a:t>MSR </a:t>
            </a:r>
            <a:r>
              <a:rPr lang="en-GB" altLang="ja-JP" sz="1400" dirty="0"/>
              <a:t>case).</a:t>
            </a:r>
            <a:endParaRPr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7899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037"/>
            <a:ext cx="8229600" cy="588250"/>
          </a:xfrm>
        </p:spPr>
        <p:txBody>
          <a:bodyPr>
            <a:normAutofit fontScale="90000"/>
          </a:bodyPr>
          <a:lstStyle/>
          <a:p>
            <a:r>
              <a:rPr lang="en-GB" altLang="ja-JP" dirty="0" smtClean="0"/>
              <a:t>Agreements on Rx </a:t>
            </a:r>
            <a:endParaRPr kumimoji="1" lang="ja-JP" altLang="en-US" dirty="0"/>
          </a:p>
        </p:txBody>
      </p:sp>
      <p:sp>
        <p:nvSpPr>
          <p:cNvPr id="5" name="コンテンツ プレースホルダー 3"/>
          <p:cNvSpPr txBox="1">
            <a:spLocks/>
          </p:cNvSpPr>
          <p:nvPr/>
        </p:nvSpPr>
        <p:spPr>
          <a:xfrm>
            <a:off x="0" y="568250"/>
            <a:ext cx="9144000" cy="149259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800" dirty="0"/>
              <a:t>Agreements of the in-band / out of band boundary are summarized in below tables. </a:t>
            </a:r>
          </a:p>
          <a:p>
            <a:r>
              <a:rPr lang="en-US" altLang="ja-JP" sz="1800" dirty="0"/>
              <a:t>The boundary is valid regardless of whether it is single-RAT case or MSR case, and NR new band or </a:t>
            </a:r>
            <a:r>
              <a:rPr lang="en-US" altLang="ja-JP" sz="1800" dirty="0" err="1"/>
              <a:t>refarming</a:t>
            </a:r>
            <a:r>
              <a:rPr lang="en-US" altLang="ja-JP" sz="1800" dirty="0"/>
              <a:t> band.</a:t>
            </a:r>
          </a:p>
          <a:p>
            <a:r>
              <a:rPr lang="en-US" altLang="ja-JP" sz="1800" dirty="0"/>
              <a:t>If wider band(s) than current maximum bandwidth of Band is specified, the values of the boundary should be discussed. (Wider than 200MHz for E-UTRA, wider than 900MHz for NR)</a:t>
            </a:r>
          </a:p>
          <a:p>
            <a:endParaRPr lang="en-US" altLang="ja-JP" sz="1800" dirty="0"/>
          </a:p>
        </p:txBody>
      </p:sp>
      <p:graphicFrame>
        <p:nvGraphicFramePr>
          <p:cNvPr id="8" name="コンテンツ プレースホルダー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0791768"/>
              </p:ext>
            </p:extLst>
          </p:nvPr>
        </p:nvGraphicFramePr>
        <p:xfrm>
          <a:off x="323528" y="4757076"/>
          <a:ext cx="8568952" cy="1760999"/>
        </p:xfrm>
        <a:graphic>
          <a:graphicData uri="http://schemas.openxmlformats.org/drawingml/2006/table">
            <a:tbl>
              <a:tblPr firstRow="1" firstCol="1" bandRow="1"/>
              <a:tblGrid>
                <a:gridCol w="659150"/>
                <a:gridCol w="1933138"/>
                <a:gridCol w="1494166"/>
                <a:gridCol w="1494166"/>
                <a:gridCol w="1494166"/>
                <a:gridCol w="1494166"/>
              </a:tblGrid>
              <a:tr h="139960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 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E-UTRA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NR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419879"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aseline="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37.104/141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(non-AAS type)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37.105/145-1/145-2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(AAS type)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baseline="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37.104/141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(non-AAS </a:t>
                      </a: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type</a:t>
                      </a: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(1-C)</a:t>
                      </a: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)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37.105/145-1/145-2</a:t>
                      </a:r>
                      <a:endParaRPr lang="ja-JP" altLang="ja-JP" sz="1200" dirty="0" smtClean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</a:t>
                      </a: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AAS </a:t>
                      </a: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type</a:t>
                      </a: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(1-H/1-O)</a:t>
                      </a: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)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209939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effectLst/>
                          <a:latin typeface="Times New Roman"/>
                          <a:ea typeface="ＭＳ 明朝"/>
                        </a:rPr>
                        <a:t>Δf</a:t>
                      </a:r>
                      <a:r>
                        <a:rPr lang="en-US" sz="1200" baseline="-25000" dirty="0" err="1" smtClean="0">
                          <a:effectLst/>
                          <a:latin typeface="Times New Roman"/>
                          <a:ea typeface="ＭＳ 明朝"/>
                        </a:rPr>
                        <a:t>OOB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Operating band </a:t>
                      </a: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&lt;100MHz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20MHz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20MHz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20MHz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20MHz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91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100MHz ≤ </a:t>
                      </a: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Operating </a:t>
                      </a: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band </a:t>
                      </a:r>
                      <a:endParaRPr lang="en-GB" sz="1200" dirty="0" smtClean="0">
                        <a:effectLst/>
                        <a:latin typeface="Times New Roman"/>
                        <a:ea typeface="ＭＳ 明朝"/>
                        <a:cs typeface="v5.0.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≤ </a:t>
                      </a: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  <a:cs typeface="+mn-cs"/>
                        </a:rPr>
                        <a:t>2</a:t>
                      </a: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00MHz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20MHz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60MHz</a:t>
                      </a: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20MHz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60MHz</a:t>
                      </a: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9919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  <a:cs typeface="+mn-cs"/>
                        </a:rPr>
                        <a:t>2</a:t>
                      </a: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00MHz&lt;</a:t>
                      </a: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Operating band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≤ </a:t>
                      </a: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900MHz</a:t>
                      </a:r>
                      <a:endParaRPr lang="ja-JP" altLang="ja-JP" sz="1200" dirty="0" smtClean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60MHz</a:t>
                      </a: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60MHz</a:t>
                      </a: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9939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900MHz&lt;Operating band</a:t>
                      </a:r>
                      <a:endParaRPr lang="ja-JP" altLang="ja-JP" sz="1200" dirty="0" smtClean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</a:tr>
            </a:tbl>
          </a:graphicData>
        </a:graphic>
      </p:graphicFrame>
      <p:graphicFrame>
        <p:nvGraphicFramePr>
          <p:cNvPr id="9" name="コンテンツ プレースホルダー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9178288"/>
              </p:ext>
            </p:extLst>
          </p:nvPr>
        </p:nvGraphicFramePr>
        <p:xfrm>
          <a:off x="323528" y="2492896"/>
          <a:ext cx="8568952" cy="1760999"/>
        </p:xfrm>
        <a:graphic>
          <a:graphicData uri="http://schemas.openxmlformats.org/drawingml/2006/table">
            <a:tbl>
              <a:tblPr firstRow="1" firstCol="1" bandRow="1"/>
              <a:tblGrid>
                <a:gridCol w="659150"/>
                <a:gridCol w="1933138"/>
                <a:gridCol w="1494166"/>
                <a:gridCol w="1494166"/>
                <a:gridCol w="1494166"/>
                <a:gridCol w="1494166"/>
              </a:tblGrid>
              <a:tr h="139960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 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E-UTRA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NR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419879"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36.104/141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(non-AAS type)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37.105/145-1/145-2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(AAS type)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</a:rPr>
                        <a:t>38.104/141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(non-AAS </a:t>
                      </a: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type(1-C))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</a:rPr>
                        <a:t>38.104/141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(AAS </a:t>
                      </a: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type</a:t>
                      </a: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(1-H/1-O)</a:t>
                      </a: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)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  <a:tr h="209939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err="1" smtClean="0">
                          <a:effectLst/>
                          <a:latin typeface="Times New Roman"/>
                          <a:ea typeface="ＭＳ 明朝"/>
                        </a:rPr>
                        <a:t>Δf</a:t>
                      </a:r>
                      <a:r>
                        <a:rPr lang="en-US" sz="1200" baseline="-25000" dirty="0" err="1" smtClean="0">
                          <a:effectLst/>
                          <a:latin typeface="Times New Roman"/>
                          <a:ea typeface="ＭＳ 明朝"/>
                        </a:rPr>
                        <a:t>OOB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Operating band </a:t>
                      </a: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&lt;100MHz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20MHz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20MHz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20MHz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20MHz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91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100MHz ≤ </a:t>
                      </a:r>
                      <a:r>
                        <a:rPr lang="en-GB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Operating </a:t>
                      </a:r>
                      <a:r>
                        <a:rPr lang="en-GB" sz="1200" dirty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band </a:t>
                      </a:r>
                      <a:r>
                        <a:rPr lang="ja-JP" altLang="en-US" sz="1200" baseline="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 </a:t>
                      </a: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≤ </a:t>
                      </a: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  <a:cs typeface="+mn-cs"/>
                        </a:rPr>
                        <a:t>2</a:t>
                      </a: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00MHz</a:t>
                      </a: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20MHz</a:t>
                      </a:r>
                      <a:endParaRPr lang="ja-JP" sz="14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60MHz</a:t>
                      </a: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ja-JP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20MHz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60MHz</a:t>
                      </a: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9919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  <a:cs typeface="+mn-cs"/>
                        </a:rPr>
                        <a:t>2</a:t>
                      </a: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00MHz&lt;</a:t>
                      </a: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Operating band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effectLst/>
                          <a:latin typeface="Times New Roman"/>
                          <a:ea typeface="ＭＳ 明朝"/>
                        </a:rPr>
                        <a:t>≤ </a:t>
                      </a: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900MHz</a:t>
                      </a:r>
                      <a:endParaRPr lang="ja-JP" altLang="ja-JP" sz="1200" dirty="0" smtClean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60MHz</a:t>
                      </a: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60MHz</a:t>
                      </a: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9939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2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200" dirty="0" smtClean="0">
                          <a:effectLst/>
                          <a:latin typeface="Times New Roman"/>
                          <a:ea typeface="ＭＳ 明朝"/>
                          <a:cs typeface="v5.0.0"/>
                        </a:rPr>
                        <a:t>900MHz&lt;Operating band</a:t>
                      </a:r>
                      <a:endParaRPr lang="ja-JP" altLang="ja-JP" sz="1200" dirty="0" smtClean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</a:tr>
            </a:tbl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2339752" y="218511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altLang="ja-JP" sz="1400" dirty="0"/>
              <a:t> </a:t>
            </a:r>
            <a:r>
              <a:rPr lang="en-GB" altLang="ja-JP" sz="1400" dirty="0" smtClean="0"/>
              <a:t>Table </a:t>
            </a:r>
            <a:r>
              <a:rPr lang="en-GB" altLang="ja-JP" sz="1400" dirty="0"/>
              <a:t>3</a:t>
            </a:r>
            <a:r>
              <a:rPr lang="en-GB" altLang="ja-JP" sz="1400" dirty="0" smtClean="0"/>
              <a:t>: </a:t>
            </a:r>
            <a:r>
              <a:rPr lang="en-US" altLang="ja-JP" sz="1400" dirty="0" err="1" smtClean="0"/>
              <a:t>Δf</a:t>
            </a:r>
            <a:r>
              <a:rPr lang="en-US" altLang="ja-JP" sz="1400" baseline="-25000" dirty="0" err="1" smtClean="0"/>
              <a:t>OOB</a:t>
            </a:r>
            <a:r>
              <a:rPr lang="en-GB" altLang="ja-JP" sz="1400" dirty="0" smtClean="0"/>
              <a:t> </a:t>
            </a:r>
            <a:r>
              <a:rPr lang="en-GB" altLang="ja-JP" sz="1400" dirty="0"/>
              <a:t>(NR </a:t>
            </a:r>
            <a:r>
              <a:rPr lang="en-GB" altLang="ja-JP" sz="1400" dirty="0" smtClean="0"/>
              <a:t>or E-UTRA single-RAT </a:t>
            </a:r>
            <a:r>
              <a:rPr lang="en-GB" altLang="ja-JP" sz="1400" dirty="0"/>
              <a:t>case).</a:t>
            </a:r>
            <a:endParaRPr lang="ja-JP" altLang="en-US" sz="1400" dirty="0"/>
          </a:p>
        </p:txBody>
      </p:sp>
      <p:sp>
        <p:nvSpPr>
          <p:cNvPr id="11" name="正方形/長方形 10"/>
          <p:cNvSpPr/>
          <p:nvPr/>
        </p:nvSpPr>
        <p:spPr>
          <a:xfrm>
            <a:off x="2339752" y="4489375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altLang="ja-JP" sz="1400" dirty="0"/>
              <a:t> </a:t>
            </a:r>
            <a:r>
              <a:rPr lang="en-GB" altLang="ja-JP" sz="1400" dirty="0" smtClean="0"/>
              <a:t>Table </a:t>
            </a:r>
            <a:r>
              <a:rPr lang="en-GB" altLang="ja-JP" sz="1400" dirty="0"/>
              <a:t>4</a:t>
            </a:r>
            <a:r>
              <a:rPr lang="en-GB" altLang="ja-JP" sz="1400" dirty="0" smtClean="0"/>
              <a:t>: </a:t>
            </a:r>
            <a:r>
              <a:rPr lang="en-US" altLang="ja-JP" sz="1400" dirty="0" err="1" smtClean="0"/>
              <a:t>Δf</a:t>
            </a:r>
            <a:r>
              <a:rPr lang="en-US" altLang="ja-JP" sz="1400" baseline="-25000" dirty="0" err="1" smtClean="0"/>
              <a:t>OOB</a:t>
            </a:r>
            <a:r>
              <a:rPr lang="en-GB" altLang="ja-JP" sz="1400" dirty="0" smtClean="0"/>
              <a:t> </a:t>
            </a:r>
            <a:r>
              <a:rPr lang="en-GB" altLang="ja-JP" sz="1400" dirty="0"/>
              <a:t>(NR and E-UTRA </a:t>
            </a:r>
            <a:r>
              <a:rPr lang="en-GB" altLang="ja-JP" sz="1400" dirty="0" smtClean="0"/>
              <a:t>MSR </a:t>
            </a:r>
            <a:r>
              <a:rPr lang="en-GB" altLang="ja-JP" sz="1400" dirty="0"/>
              <a:t>case).</a:t>
            </a:r>
            <a:endParaRPr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19983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5582</TotalTime>
  <Words>446</Words>
  <Application>Microsoft Office PowerPoint</Application>
  <PresentationFormat>画面に合わせる (4:3)</PresentationFormat>
  <Paragraphs>136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in-band and out-of-band boundary</vt:lpstr>
      <vt:lpstr>Background</vt:lpstr>
      <vt:lpstr>Agreements on Tx</vt:lpstr>
      <vt:lpstr>Agreements on Rx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エヌ・ティ・ティ・ドコモ情報システム部</cp:lastModifiedBy>
  <cp:revision>176</cp:revision>
  <dcterms:created xsi:type="dcterms:W3CDTF">2016-11-16T01:21:36Z</dcterms:created>
  <dcterms:modified xsi:type="dcterms:W3CDTF">2017-10-13T06:43:24Z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1498694057</vt:lpwstr>
  </property>
</Properties>
</file>