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0" r:id="rId2"/>
    <p:sldId id="277" r:id="rId3"/>
    <p:sldId id="283" r:id="rId4"/>
    <p:sldId id="284" r:id="rId5"/>
    <p:sldId id="28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3" autoAdjust="0"/>
    <p:restoredTop sz="94660"/>
  </p:normalViewPr>
  <p:slideViewPr>
    <p:cSldViewPr snapToGrid="0">
      <p:cViewPr varScale="1">
        <p:scale>
          <a:sx n="92" d="100"/>
          <a:sy n="92" d="100"/>
        </p:scale>
        <p:origin x="51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4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740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corysimon.github.io/articles/uniformdistn-on-sphere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mathworks.com/matlabcentral/fileexchange/16920-returns-weighted-percentiles-of-a-sample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</a:t>
            </a:r>
            <a:r>
              <a:rPr lang="de-DE" sz="4800" dirty="0" smtClean="0"/>
              <a:t>power class in FR2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Intel Corporation, Apple, Samsung, LGE, Huawei, </a:t>
            </a:r>
            <a:r>
              <a:rPr lang="en-US" sz="2800" dirty="0" err="1" smtClean="0"/>
              <a:t>MediaTek</a:t>
            </a:r>
            <a:r>
              <a:rPr lang="en-US" sz="2800" dirty="0" smtClean="0"/>
              <a:t>, </a:t>
            </a:r>
            <a:r>
              <a:rPr lang="en-US" sz="2800" dirty="0" err="1" smtClean="0"/>
              <a:t>Xiaomi</a:t>
            </a:r>
            <a:r>
              <a:rPr lang="en-US" sz="2800" dirty="0" smtClean="0"/>
              <a:t>, vivo, OPPO, Motorola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/>
              <a:t>R4-1711609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9169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</a:t>
            </a:r>
            <a:r>
              <a:rPr lang="en-GB" b="1" dirty="0" smtClean="0"/>
              <a:t>WG4 Meeting #84bis</a:t>
            </a:r>
            <a:endParaRPr lang="en-GB" b="1" dirty="0"/>
          </a:p>
          <a:p>
            <a:r>
              <a:rPr lang="en-GB" b="1" dirty="0" smtClean="0"/>
              <a:t>Dubrovnik, Croatia, October 9-13, </a:t>
            </a:r>
            <a:r>
              <a:rPr lang="en-GB" b="1" dirty="0"/>
              <a:t>2017</a:t>
            </a:r>
          </a:p>
          <a:p>
            <a:r>
              <a:rPr lang="en-GB" b="1" dirty="0"/>
              <a:t>Agenda</a:t>
            </a:r>
            <a:r>
              <a:rPr lang="en-GB" b="1" dirty="0" smtClean="0"/>
              <a:t>: 9.4.3.2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8556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 single power class is defined for handheld UEs operating in FR2 in </a:t>
            </a:r>
            <a:r>
              <a:rPr lang="en-US" dirty="0" smtClean="0"/>
              <a:t>Rel-15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FFS for other UE types, such as fixed wireless access (WFA) devices, etc.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The power class value is defined as the peak EIRP and is band dependent</a:t>
            </a:r>
          </a:p>
          <a:p>
            <a:pPr lvl="1"/>
            <a:r>
              <a:rPr lang="en-US" dirty="0" smtClean="0"/>
              <a:t>Baseline definition: the peak EIRP requirement is defined as the minimum value with no tolerance; it is bounded by the range of values between 22 </a:t>
            </a:r>
            <a:r>
              <a:rPr lang="en-US" dirty="0" err="1" smtClean="0"/>
              <a:t>dBm</a:t>
            </a:r>
            <a:r>
              <a:rPr lang="en-US" dirty="0" smtClean="0"/>
              <a:t> and </a:t>
            </a:r>
            <a:r>
              <a:rPr lang="en-US" strike="sngStrike" dirty="0" smtClean="0">
                <a:solidFill>
                  <a:srgbClr val="C00000"/>
                </a:solidFill>
              </a:rPr>
              <a:t>29</a:t>
            </a:r>
            <a:r>
              <a:rPr lang="en-US" dirty="0" smtClean="0">
                <a:solidFill>
                  <a:srgbClr val="C00000"/>
                </a:solidFill>
              </a:rPr>
              <a:t>30.2</a:t>
            </a:r>
            <a:r>
              <a:rPr lang="en-US" dirty="0" smtClean="0"/>
              <a:t> </a:t>
            </a:r>
            <a:r>
              <a:rPr lang="en-US" dirty="0" err="1" smtClean="0"/>
              <a:t>dBm</a:t>
            </a:r>
            <a:endParaRPr lang="en-US" dirty="0" smtClean="0"/>
          </a:p>
          <a:p>
            <a:pPr lvl="2"/>
            <a:r>
              <a:rPr lang="en-US" dirty="0" smtClean="0"/>
              <a:t>Option </a:t>
            </a:r>
            <a:r>
              <a:rPr lang="en-US" dirty="0" smtClean="0"/>
              <a:t>to study: the peak EIRP requirement is defined as the nominal value with tolerance; companies are encouraged to provide the relevant analysis for the next meeting in case this option is preferred</a:t>
            </a:r>
          </a:p>
          <a:p>
            <a:pPr lvl="2"/>
            <a:r>
              <a:rPr lang="en-US" dirty="0" smtClean="0"/>
              <a:t>For both Baseline and Option to Study, the derivation of peak EIRP value is itemized as shown in R4-1711406 as a baseline; additional terms are not precluded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The requirements on max allowed EIRP and upper limit </a:t>
            </a:r>
            <a:r>
              <a:rPr lang="en-US" dirty="0" smtClean="0">
                <a:solidFill>
                  <a:srgbClr val="C00000"/>
                </a:solidFill>
              </a:rPr>
              <a:t>TRP </a:t>
            </a:r>
            <a:r>
              <a:rPr lang="en-US" dirty="0" smtClean="0">
                <a:solidFill>
                  <a:srgbClr val="FF0000"/>
                </a:solidFill>
              </a:rPr>
              <a:t>for handheld UEs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are defined as captured in R4-1710081</a:t>
            </a:r>
          </a:p>
          <a:p>
            <a:r>
              <a:rPr lang="en-US" dirty="0" smtClean="0"/>
              <a:t>Agreement on the peak </a:t>
            </a:r>
            <a:r>
              <a:rPr lang="en-US" dirty="0" smtClean="0"/>
              <a:t>EIRP</a:t>
            </a:r>
            <a:r>
              <a:rPr lang="en-US" dirty="0" smtClean="0">
                <a:solidFill>
                  <a:srgbClr val="FF0000"/>
                </a:solidFill>
              </a:rPr>
              <a:t> for handheld UEs</a:t>
            </a:r>
            <a:r>
              <a:rPr lang="en-US" dirty="0" smtClean="0"/>
              <a:t> </a:t>
            </a:r>
            <a:r>
              <a:rPr lang="en-US" dirty="0" smtClean="0"/>
              <a:t>is sufficient to complete the power class requirement </a:t>
            </a:r>
            <a:r>
              <a:rPr lang="en-US" strike="sngStrike" dirty="0" smtClean="0">
                <a:solidFill>
                  <a:srgbClr val="C00000"/>
                </a:solidFill>
              </a:rPr>
              <a:t>in Rel-15</a:t>
            </a:r>
            <a:r>
              <a:rPr lang="en-US" dirty="0" smtClean="0">
                <a:solidFill>
                  <a:srgbClr val="C00000"/>
                </a:solidFill>
              </a:rPr>
              <a:t>by Dec 2017</a:t>
            </a:r>
          </a:p>
        </p:txBody>
      </p:sp>
    </p:spTree>
    <p:extLst>
      <p:ext uri="{BB962C8B-B14F-4D97-AF65-F5344CB8AC3E}">
        <p14:creationId xmlns:p14="http://schemas.microsoft.com/office/powerpoint/2010/main" val="194880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442"/>
            <a:ext cx="10515600" cy="746702"/>
          </a:xfrm>
        </p:spPr>
        <p:txBody>
          <a:bodyPr/>
          <a:lstStyle/>
          <a:p>
            <a:r>
              <a:rPr lang="en-US" dirty="0" smtClean="0"/>
              <a:t>Agreements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990109"/>
            <a:ext cx="10515600" cy="2334294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The spherical coverage requirement </a:t>
            </a:r>
            <a:r>
              <a:rPr lang="en-US" dirty="0" smtClean="0">
                <a:solidFill>
                  <a:srgbClr val="000000"/>
                </a:solidFill>
              </a:rPr>
              <a:t>targeted for </a:t>
            </a:r>
            <a:r>
              <a:rPr lang="en-US" dirty="0" smtClean="0"/>
              <a:t>definition in Rel-15 according to the following steps:</a:t>
            </a:r>
          </a:p>
          <a:p>
            <a:pPr lvl="1"/>
            <a:r>
              <a:rPr lang="en-US" dirty="0" smtClean="0"/>
              <a:t>Step </a:t>
            </a:r>
            <a:r>
              <a:rPr lang="en-US" dirty="0"/>
              <a:t>1: simulated CDFs which model </a:t>
            </a:r>
            <a:r>
              <a:rPr lang="en-US" dirty="0" smtClean="0"/>
              <a:t>aspects </a:t>
            </a:r>
            <a:r>
              <a:rPr lang="en-US" dirty="0"/>
              <a:t>captured </a:t>
            </a:r>
            <a:r>
              <a:rPr lang="en-US" dirty="0" smtClean="0"/>
              <a:t>above </a:t>
            </a:r>
            <a:r>
              <a:rPr lang="en-US" dirty="0"/>
              <a:t>are used to derive the percentile and value; R4-1710708 and </a:t>
            </a:r>
            <a:r>
              <a:rPr lang="en-US" dirty="0" smtClean="0"/>
              <a:t>R4-1711036 have provided analysis targeting these criteria; the spherical coverage value </a:t>
            </a:r>
            <a:r>
              <a:rPr lang="en-US" dirty="0" smtClean="0">
                <a:solidFill>
                  <a:srgbClr val="000000"/>
                </a:solidFill>
              </a:rPr>
              <a:t>feasibility can be identified. Contributions from UE vendors are encouraged to include above criteria, additional items not precluded. </a:t>
            </a:r>
            <a:endParaRPr lang="en-US" strike="sngStrike" dirty="0">
              <a:solidFill>
                <a:srgbClr val="000000"/>
              </a:solidFill>
            </a:endParaRPr>
          </a:p>
          <a:p>
            <a:pPr lvl="1"/>
            <a:r>
              <a:rPr lang="en-US" dirty="0" smtClean="0"/>
              <a:t>Step 2: measured CDFs from prototype devices satisfying the above criteria are used to derive the percentile and value; the spherical coverage requirement can be defined as a minimum requirement in Rel-15</a:t>
            </a:r>
          </a:p>
          <a:p>
            <a:pPr lvl="1"/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103401"/>
              </p:ext>
            </p:extLst>
          </p:nvPr>
        </p:nvGraphicFramePr>
        <p:xfrm>
          <a:off x="1202547" y="1476594"/>
          <a:ext cx="9786905" cy="234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06553"/>
                <a:gridCol w="795825"/>
                <a:gridCol w="2184527"/>
              </a:tblGrid>
              <a:tr h="16381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Parameter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Priority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Value</a:t>
                      </a:r>
                      <a:endParaRPr lang="en-US" sz="1400" dirty="0"/>
                    </a:p>
                  </a:txBody>
                  <a:tcPr/>
                </a:tc>
              </a:tr>
              <a:tr h="17733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EIRP radiation pattern coordinate system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Spherical</a:t>
                      </a:r>
                      <a:endParaRPr lang="en-US" sz="1400" dirty="0"/>
                    </a:p>
                  </a:txBody>
                  <a:tcPr/>
                </a:tc>
              </a:tr>
              <a:tr h="18733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EIRP radiation pattern elevation &amp; azimuth angle step size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 </a:t>
                      </a:r>
                      <a:r>
                        <a:rPr lang="en-US" sz="1400" dirty="0" err="1" smtClean="0"/>
                        <a:t>deg</a:t>
                      </a:r>
                      <a:endParaRPr lang="en-US" sz="1400" dirty="0"/>
                    </a:p>
                  </a:txBody>
                  <a:tcPr/>
                </a:tc>
              </a:tr>
              <a:tr h="2756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Simulated</a:t>
                      </a:r>
                      <a:r>
                        <a:rPr lang="en-US" sz="1400" baseline="0" dirty="0" smtClean="0"/>
                        <a:t> pattern considers the </a:t>
                      </a:r>
                      <a:r>
                        <a:rPr lang="en-US" sz="1400" dirty="0" smtClean="0"/>
                        <a:t>presence</a:t>
                      </a:r>
                      <a:r>
                        <a:rPr lang="en-US" sz="1400" baseline="0" dirty="0" smtClean="0"/>
                        <a:t> of 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a full screen display panel (with LCD or OLED)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Yes</a:t>
                      </a:r>
                      <a:endParaRPr lang="en-US" sz="1400" dirty="0"/>
                    </a:p>
                  </a:txBody>
                  <a:tcPr/>
                </a:tc>
              </a:tr>
              <a:tr h="2756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Method of CDF generation from EIRP radiation pattern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</a:rPr>
                        <a:t>Test</a:t>
                      </a:r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</a:rPr>
                        <a:t> points with equal area</a:t>
                      </a:r>
                      <a:br>
                        <a:rPr lang="en-US" sz="1400" baseline="0" dirty="0" smtClean="0">
                          <a:solidFill>
                            <a:srgbClr val="C00000"/>
                          </a:solidFill>
                        </a:rPr>
                      </a:br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</a:rPr>
                        <a:t>on the spherical surface </a:t>
                      </a:r>
                      <a:r>
                        <a:rPr lang="en-US" sz="1400" dirty="0" smtClean="0"/>
                        <a:t>[1]</a:t>
                      </a:r>
                      <a:endParaRPr lang="en-US" sz="1400" dirty="0"/>
                    </a:p>
                  </a:txBody>
                  <a:tcPr/>
                </a:tc>
              </a:tr>
              <a:tr h="2756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Simulated pattern considers the device case material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Optional</a:t>
                      </a:r>
                      <a:endParaRPr lang="en-US" sz="1400" dirty="0"/>
                    </a:p>
                  </a:txBody>
                  <a:tcPr/>
                </a:tc>
              </a:tr>
              <a:tr h="27848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Simulated pattern considers the gap between</a:t>
                      </a:r>
                      <a:r>
                        <a:rPr lang="en-US" sz="1400" baseline="0" dirty="0" smtClean="0"/>
                        <a:t> antenna &amp; housing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Optional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02816" y="6239409"/>
            <a:ext cx="10319314" cy="8393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hlinkClick r:id="rId3"/>
              </a:rPr>
              <a:t>http://corysimon.github.io/articles/uniformdistn-on-sphere/</a:t>
            </a:r>
          </a:p>
          <a:p>
            <a:r>
              <a:rPr lang="en-US" u="sng" dirty="0" smtClean="0">
                <a:hlinkClick r:id="rId4"/>
              </a:rPr>
              <a:t>https://www.mathworks.com/matlabcentral/fileexchange/16920-returns-weighted-percentiles-of-a-sample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91247" y="6324403"/>
            <a:ext cx="443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[1]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8199" y="1018312"/>
            <a:ext cx="10515600" cy="5725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The following aspects shall be included in the analysis of the spherical coverage:</a:t>
            </a:r>
          </a:p>
        </p:txBody>
      </p:sp>
    </p:spTree>
    <p:extLst>
      <p:ext uri="{BB962C8B-B14F-4D97-AF65-F5344CB8AC3E}">
        <p14:creationId xmlns:p14="http://schemas.microsoft.com/office/powerpoint/2010/main" val="2754372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5025"/>
          </a:xfrm>
        </p:spPr>
        <p:txBody>
          <a:bodyPr/>
          <a:lstStyle/>
          <a:p>
            <a:r>
              <a:rPr lang="en-US" dirty="0" smtClean="0"/>
              <a:t>Work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00150"/>
            <a:ext cx="10515600" cy="539115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RAN4 #85 (November ’17)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Finalize the peak EIRP requirement for handheld UEs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Initial discussion of simulation results for spherical coverage based on agreements in slide #3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Based on the simulation outcome, take a working assumption on the CDF percentile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RAN4 NR AH #4 (January ’18)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Continue to improve the simulation effort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RAN4 #86 (February ’18)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Initial discussion of measurement results for prototype devices based on agreements in slide #3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Reach agreements related to Step #1 in slide #3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RAN4 #86bis (April ’18)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Continue to improve the measurement effort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RAN4 #87 (May ’18)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The spherical coverage requirement (percentile and limit value) shall be based on measured data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Finalize the spherical coverage requirement for handheld UEs</a:t>
            </a:r>
          </a:p>
        </p:txBody>
      </p:sp>
    </p:spTree>
    <p:extLst>
      <p:ext uri="{BB962C8B-B14F-4D97-AF65-F5344CB8AC3E}">
        <p14:creationId xmlns:p14="http://schemas.microsoft.com/office/powerpoint/2010/main" val="1383372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519931"/>
              </p:ext>
            </p:extLst>
          </p:nvPr>
        </p:nvGraphicFramePr>
        <p:xfrm>
          <a:off x="838200" y="1690688"/>
          <a:ext cx="10438331" cy="405383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69241"/>
                <a:gridCol w="6013133"/>
                <a:gridCol w="3255957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</a:rPr>
                        <a:t>TDoc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Title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R4-1710122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LS reply to RAN4 on UE Power Class and Power Control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RAN1, Interdigital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R4-1710958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TP to TS 38.101: Draft CR to Transmitter power clause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Nokia, Nokia Shanghai Bell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R4-1711000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TP for UE RF TR 38.817-01: mmWave power class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Sumitomo Elec. Industries, Ltd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R4-1710381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On power control for FR2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Intel Corporation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R4-1710382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LS reply on UE Power Class and Power Control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Intel Corporation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R4-1710708</a:t>
                      </a:r>
                      <a:endParaRPr lang="en-US" sz="14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Further evaluation on NR UE power class at mmWave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LG Electronics France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R4-1710896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mmWave UE power class definition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MediaTek Inc.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R4-1710900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P-Max signaling FR2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Ericsson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R4-1710901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TP to 38.101-2: Maximum output power and Pcmax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Ericsson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R4-1711406</a:t>
                      </a:r>
                      <a:endParaRPr lang="en-US" sz="14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UE power class proposals for mm-wave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Apple Inc.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R4-1711516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Output power requirements for mmW UE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Qualcomm Incorporated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R4-1711519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mmW PCmax and power control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Qualcomm Incorporated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R4-1710430</a:t>
                      </a:r>
                      <a:endParaRPr lang="en-US" sz="14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On Spherical Coverage: EIRP CDF data for mm-wave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Intel Corporation, Apple, Samsung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R4-1711036</a:t>
                      </a:r>
                      <a:endParaRPr lang="en-US" sz="14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Consideration on EIRP for spherical coverage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Samsung, Apple, Intel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R4-1711068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CDF percentile for spherical coverage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NTT DOCOMO, INC., Vadafone, Orange, Deutsche Telekom, Dish Network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R4-1711424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UE Power class and spherical coverage for mmWave 28GHz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Sony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R4-1711429</a:t>
                      </a:r>
                      <a:endParaRPr lang="en-US" sz="14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Discussion of antenna array pre-coder imperfections for </a:t>
                      </a:r>
                      <a:r>
                        <a:rPr lang="en-US" sz="1400" u="none" strike="noStrike" dirty="0" err="1">
                          <a:effectLst/>
                        </a:rPr>
                        <a:t>mmWave</a:t>
                      </a:r>
                      <a:r>
                        <a:rPr lang="en-US" sz="1400" u="none" strike="noStrike" dirty="0">
                          <a:effectLst/>
                        </a:rPr>
                        <a:t> 28GHz antennas</a:t>
                      </a:r>
                      <a:endParaRPr lang="en-US" sz="14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Sony</a:t>
                      </a:r>
                      <a:endParaRPr lang="en-US" sz="14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9559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18968</TotalTime>
  <Words>783</Words>
  <Application>Microsoft Office PowerPoint</Application>
  <PresentationFormat>Widescreen</PresentationFormat>
  <Paragraphs>116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맑은 고딕</vt:lpstr>
      <vt:lpstr>Arial</vt:lpstr>
      <vt:lpstr>Calibri</vt:lpstr>
      <vt:lpstr>Calibri Light</vt:lpstr>
      <vt:lpstr>Intel Clear</vt:lpstr>
      <vt:lpstr>Office Theme</vt:lpstr>
      <vt:lpstr>WF on power class in FR2</vt:lpstr>
      <vt:lpstr>Agreements (1)</vt:lpstr>
      <vt:lpstr>Agreements (2)</vt:lpstr>
      <vt:lpstr>Work Plan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Ioffe, Anatoliy</cp:lastModifiedBy>
  <cp:revision>286</cp:revision>
  <dcterms:created xsi:type="dcterms:W3CDTF">2017-05-16T04:27:47Z</dcterms:created>
  <dcterms:modified xsi:type="dcterms:W3CDTF">2017-10-13T08:46:00Z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