
<file path=[Content_Types].xml><?xml version="1.0" encoding="utf-8"?>
<Types xmlns="http://schemas.openxmlformats.org/package/2006/content-types"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 snapToGrid="0">
      <p:cViewPr varScale="1">
        <p:scale>
          <a:sx n="68" d="100"/>
          <a:sy n="68" d="100"/>
        </p:scale>
        <p:origin x="592" y="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1B93FC-ABA5-440E-B20C-98D5BBC1A9E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6289B03-1514-4C44-90CA-3DE55B1F1F9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0B7E5F8-321A-4F5C-8A43-F5EE961D93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D8C044-0306-4F77-89EA-244F719F31E7}" type="datetimeFigureOut">
              <a:rPr lang="en-US" smtClean="0"/>
              <a:t>10/13/2017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E3FDF3D-66BA-4450-8359-0ED6796EF6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670D715-FD5E-4A4E-BA58-A937BD5B8D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685336-31AF-4537-8008-5B42159AA6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05055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824D0E-A81D-4BFE-8653-7A0709348D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C1AD9A1-79D8-40A8-AA6B-9ABBA3BD204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6C0567A-BA95-4E52-9746-EFE6E1330D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D8C044-0306-4F77-89EA-244F719F31E7}" type="datetimeFigureOut">
              <a:rPr lang="en-US" smtClean="0"/>
              <a:t>10/13/2017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40009A3-CD08-4C36-9B9A-EBE3026D41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678EAA1-F47A-4A91-832D-6643F0AED3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685336-31AF-4537-8008-5B42159AA6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14557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19A35C7-8260-460B-A53B-FE141EC3D64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9000948-CE9C-497F-AD13-F48F7CFD2E9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689DB84-032A-4A09-ACA8-2B1B73E023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D8C044-0306-4F77-89EA-244F719F31E7}" type="datetimeFigureOut">
              <a:rPr lang="en-US" smtClean="0"/>
              <a:t>10/13/2017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BB3AA7C-ED92-4B11-B2E0-2FB2411E39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4EB0078-3DEC-4565-8099-B6C0E0A99E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685336-31AF-4537-8008-5B42159AA6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28991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E3B374-A40E-4364-9B01-9D0CEB02B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6D37164-304F-4734-B40F-BAA033CA637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F83F54B-8CFB-4A63-932C-013D060DBC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D8C044-0306-4F77-89EA-244F719F31E7}" type="datetimeFigureOut">
              <a:rPr lang="en-US" smtClean="0"/>
              <a:t>10/13/2017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A8D1851-BDC5-4BA6-8EFC-1388F4CA9E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F1BE1B9-AC5A-485D-919F-64AF958A44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685336-31AF-4537-8008-5B42159AA6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97721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03F57D-4F35-4DF3-9C8E-311CB1CA67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8C851FC-C961-4E5D-8164-FDDEF2D9981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92B7AC-2341-4B44-B29D-609F9AAED8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D8C044-0306-4F77-89EA-244F719F31E7}" type="datetimeFigureOut">
              <a:rPr lang="en-US" smtClean="0"/>
              <a:t>10/13/2017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3BCFAE3-F5C7-4AE7-958F-5A415983F9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293F6CB-2369-46AD-8F82-0C2334A466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685336-31AF-4537-8008-5B42159AA6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92455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888FF7-2728-4DD7-9334-1868951016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F8A3FE4-9E9A-480F-B24E-07BFFC61FB1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FD869D6-D7D0-44ED-884A-CCE0993EC0A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8F70509-3B21-4472-BF73-AD7B54E1C0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D8C044-0306-4F77-89EA-244F719F31E7}" type="datetimeFigureOut">
              <a:rPr lang="en-US" smtClean="0"/>
              <a:t>10/13/2017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EF3719B-0376-4447-B213-CE1C61DF12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F715793-A8C9-4E61-9858-F1B0DDEB7C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685336-31AF-4537-8008-5B42159AA6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25517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BA046A-DC7C-46E3-8ABE-D0D460B050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38DF557-5DF9-4151-AC4B-E5C85C998D3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66D22EA-69A2-481F-81BF-27643FA600A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648DF3C-88D6-4DEF-8230-BD9FE0D9F30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24F56D1-873E-441C-98A6-DA3910A0BFF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F8CE68E-67CB-42E9-B050-96E0904B0D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D8C044-0306-4F77-89EA-244F719F31E7}" type="datetimeFigureOut">
              <a:rPr lang="en-US" smtClean="0"/>
              <a:t>10/13/2017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5BB24D83-5939-4719-A505-FCF88DEE0F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B004EE2-D92F-4045-9AA9-8EB264AD6A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685336-31AF-4537-8008-5B42159AA6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28908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E74A55-FBB1-4695-9F85-6533FD5604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CC4B2C0-1D65-47D4-9699-689D376358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D8C044-0306-4F77-89EA-244F719F31E7}" type="datetimeFigureOut">
              <a:rPr lang="en-US" smtClean="0"/>
              <a:t>10/13/2017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FC69DC5-11D6-4791-9898-B12DC77D78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8DE6997-CFDA-4013-90A9-21B304B76A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685336-31AF-4537-8008-5B42159AA6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73353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DCEB363D-AA3E-4E01-A3B7-02B8A66D25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D8C044-0306-4F77-89EA-244F719F31E7}" type="datetimeFigureOut">
              <a:rPr lang="en-US" smtClean="0"/>
              <a:t>10/13/2017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2C9D075-618C-423E-8B2D-6AED512E7D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8DA24C1-C8AE-46C7-9811-DFDEDBE9C4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685336-31AF-4537-8008-5B42159AA6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66804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ADBA72-A9DB-4231-BA1A-2F7D3D052A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A457568-E2CA-4EF6-84B4-B0789AB3D6B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6CAE0CC-9FED-4D16-96DF-4B7E72F9C5F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0073D50-00E3-4E06-8DAC-42B9D259A2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D8C044-0306-4F77-89EA-244F719F31E7}" type="datetimeFigureOut">
              <a:rPr lang="en-US" smtClean="0"/>
              <a:t>10/13/2017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75CB351-83CB-43AE-ACB8-5342A74FC3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6748E7A-AC42-4528-AAD2-5ADF118640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685336-31AF-4537-8008-5B42159AA6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85822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90406D-9088-471F-98AE-4AAEB6549B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228E384-D358-4E26-8073-2F66F325C90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615D8A1-3BEF-47BF-BAD9-E0E4F9C7A54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A9D6265-84E8-42F1-A0A1-FBF86D0775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D8C044-0306-4F77-89EA-244F719F31E7}" type="datetimeFigureOut">
              <a:rPr lang="en-US" smtClean="0"/>
              <a:t>10/13/2017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89A9572-6545-45C8-B73B-EC54E6E806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DB09B8B-010C-46F8-914C-35E2552362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685336-31AF-4537-8008-5B42159AA6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10981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4685565-E666-4175-A638-FCD4699951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47B39AF-F57A-4A9F-8944-DB5888B26FB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A395A11-DD4F-49AC-AF8E-21F521604DE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D8C044-0306-4F77-89EA-244F719F31E7}" type="datetimeFigureOut">
              <a:rPr lang="en-US" smtClean="0"/>
              <a:t>10/13/2017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AE401C5-FB92-4C69-8F94-9DE25D0C748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FF5ABF-B94C-4D8A-80B9-E73F162DF62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685336-31AF-4537-8008-5B42159AA6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74699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B06797-B6DD-4EBE-A6B9-24C06F3D5C6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b="1" dirty="0"/>
              <a:t>WF on UE IBE for </a:t>
            </a:r>
            <a:r>
              <a:rPr lang="en-GB" b="1" dirty="0" err="1"/>
              <a:t>mmWave</a:t>
            </a:r>
            <a:r>
              <a:rPr lang="en-GB" b="1" dirty="0"/>
              <a:t> for MPR evaluation for NR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BE41539-029A-4DB0-90A6-DD6287F1652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Qualcomm </a:t>
            </a: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37D1507B-C7BA-45A0-BD80-6253394DBD76}"/>
              </a:ext>
            </a:extLst>
          </p:cNvPr>
          <p:cNvSpPr txBox="1"/>
          <p:nvPr/>
        </p:nvSpPr>
        <p:spPr>
          <a:xfrm>
            <a:off x="57031" y="49695"/>
            <a:ext cx="408688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b="1" dirty="0"/>
              <a:t>3GPP TSG-RAN WG4 #84BIS Meeting </a:t>
            </a:r>
          </a:p>
          <a:p>
            <a:r>
              <a:rPr lang="en-GB" b="1" dirty="0"/>
              <a:t>Dubrovnik, Croatia, October 09 -13, 2017</a:t>
            </a:r>
          </a:p>
          <a:p>
            <a:r>
              <a:rPr lang="en-GB" b="1" dirty="0"/>
              <a:t>Agenda: 9.4.3.7.2</a:t>
            </a:r>
            <a:endParaRPr lang="en-US" b="1" dirty="0"/>
          </a:p>
        </p:txBody>
      </p:sp>
      <p:sp>
        <p:nvSpPr>
          <p:cNvPr id="5" name="TextBox 3">
            <a:extLst>
              <a:ext uri="{FF2B5EF4-FFF2-40B4-BE49-F238E27FC236}">
                <a16:creationId xmlns:a16="http://schemas.microsoft.com/office/drawing/2014/main" id="{A62D629F-AA26-4F87-8E72-48669CA88506}"/>
              </a:ext>
            </a:extLst>
          </p:cNvPr>
          <p:cNvSpPr txBox="1"/>
          <p:nvPr/>
        </p:nvSpPr>
        <p:spPr>
          <a:xfrm>
            <a:off x="10621618" y="59634"/>
            <a:ext cx="15206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b="1" dirty="0"/>
              <a:t>R4-1711570</a:t>
            </a:r>
          </a:p>
        </p:txBody>
      </p:sp>
    </p:spTree>
    <p:extLst>
      <p:ext uri="{BB962C8B-B14F-4D97-AF65-F5344CB8AC3E}">
        <p14:creationId xmlns:p14="http://schemas.microsoft.com/office/powerpoint/2010/main" val="285340245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F37E0C-0D97-4FAC-830E-986BDBD96C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1A238A6-6358-4A0E-82C8-61593C0CEB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IBE Specification definition is required for NR, FR2</a:t>
            </a:r>
          </a:p>
          <a:p>
            <a:r>
              <a:rPr lang="en-US" dirty="0"/>
              <a:t>R4-1711396 had a proposal for IBE covering FR1 and FR2.</a:t>
            </a:r>
          </a:p>
          <a:p>
            <a:pPr lvl="1"/>
            <a:r>
              <a:rPr lang="en-US" dirty="0"/>
              <a:t>Chairman recommended creation of this WF addressing just FR2, for the purpose of enabling MPR studies. </a:t>
            </a:r>
          </a:p>
          <a:p>
            <a:pPr lvl="1"/>
            <a:r>
              <a:rPr lang="en-US" dirty="0"/>
              <a:t>FR1 spec addressed in separate document R4-1710959</a:t>
            </a:r>
          </a:p>
          <a:p>
            <a:pPr lvl="1"/>
            <a:r>
              <a:rPr lang="en-US" dirty="0"/>
              <a:t>some parameter values may be adjusted later before entry as final specification for FR2</a:t>
            </a:r>
          </a:p>
        </p:txBody>
      </p:sp>
    </p:spTree>
    <p:extLst>
      <p:ext uri="{BB962C8B-B14F-4D97-AF65-F5344CB8AC3E}">
        <p14:creationId xmlns:p14="http://schemas.microsoft.com/office/powerpoint/2010/main" val="390917030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8FDF0A-8801-4DF1-BFAD-F4B130AA2C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6470" y="365125"/>
            <a:ext cx="10459282" cy="1325563"/>
          </a:xfrm>
        </p:spPr>
        <p:txBody>
          <a:bodyPr/>
          <a:lstStyle/>
          <a:p>
            <a:r>
              <a:rPr lang="en-US" dirty="0"/>
              <a:t>WF Proposal</a:t>
            </a:r>
          </a:p>
        </p:txBody>
      </p:sp>
      <p:graphicFrame>
        <p:nvGraphicFramePr>
          <p:cNvPr id="15" name="Table 14">
            <a:extLst>
              <a:ext uri="{FF2B5EF4-FFF2-40B4-BE49-F238E27FC236}">
                <a16:creationId xmlns:a16="http://schemas.microsoft.com/office/drawing/2014/main" id="{B11F6375-668A-4C88-9E32-A5E080936D6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3580093"/>
              </p:ext>
            </p:extLst>
          </p:nvPr>
        </p:nvGraphicFramePr>
        <p:xfrm>
          <a:off x="4398647" y="460099"/>
          <a:ext cx="7573616" cy="5687943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763395">
                  <a:extLst>
                    <a:ext uri="{9D8B030D-6E8A-4147-A177-3AD203B41FA5}">
                      <a16:colId xmlns:a16="http://schemas.microsoft.com/office/drawing/2014/main" val="1799375108"/>
                    </a:ext>
                  </a:extLst>
                </a:gridCol>
                <a:gridCol w="780293">
                  <a:extLst>
                    <a:ext uri="{9D8B030D-6E8A-4147-A177-3AD203B41FA5}">
                      <a16:colId xmlns:a16="http://schemas.microsoft.com/office/drawing/2014/main" val="2526763535"/>
                    </a:ext>
                  </a:extLst>
                </a:gridCol>
                <a:gridCol w="2507441">
                  <a:extLst>
                    <a:ext uri="{9D8B030D-6E8A-4147-A177-3AD203B41FA5}">
                      <a16:colId xmlns:a16="http://schemas.microsoft.com/office/drawing/2014/main" val="1852707272"/>
                    </a:ext>
                  </a:extLst>
                </a:gridCol>
                <a:gridCol w="2507441">
                  <a:extLst>
                    <a:ext uri="{9D8B030D-6E8A-4147-A177-3AD203B41FA5}">
                      <a16:colId xmlns:a16="http://schemas.microsoft.com/office/drawing/2014/main" val="2353991022"/>
                    </a:ext>
                  </a:extLst>
                </a:gridCol>
                <a:gridCol w="1015046">
                  <a:extLst>
                    <a:ext uri="{9D8B030D-6E8A-4147-A177-3AD203B41FA5}">
                      <a16:colId xmlns:a16="http://schemas.microsoft.com/office/drawing/2014/main" val="3416893403"/>
                    </a:ext>
                  </a:extLst>
                </a:gridCol>
              </a:tblGrid>
              <a:tr h="447213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Parameter description</a:t>
                      </a:r>
                      <a:endParaRPr lang="en-US" sz="9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825" marR="568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Unit</a:t>
                      </a:r>
                      <a:endParaRPr lang="en-US" sz="10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825" marR="568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Limit (NOTE 1)</a:t>
                      </a:r>
                      <a:endParaRPr lang="en-US" sz="10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825" marR="568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Applicable Frequencies</a:t>
                      </a:r>
                      <a:endParaRPr lang="en-US" sz="9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825" marR="568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7082239"/>
                  </a:ext>
                </a:extLst>
              </a:tr>
              <a:tr h="65213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General</a:t>
                      </a:r>
                      <a:endParaRPr lang="en-US" sz="10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825" marR="568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dB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825" marR="568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 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 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825" marR="568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Any non-allocated (NOTE 2)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825" marR="568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85173615"/>
                  </a:ext>
                </a:extLst>
              </a:tr>
              <a:tr h="274320"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IQ Image</a:t>
                      </a:r>
                      <a:endParaRPr lang="en-US" sz="10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825" marR="568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dB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825" marR="568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-25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825" marR="568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Output power &gt; 10 dBm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825" marR="568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Image frequencies (NOTES 2, 3)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825" marR="568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25413294"/>
                  </a:ext>
                </a:extLst>
              </a:tr>
              <a:tr h="27432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-20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825" marR="568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Output power ≤ 10 dBm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825" marR="568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57749916"/>
                  </a:ext>
                </a:extLst>
              </a:tr>
              <a:tr h="274320"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Carrier leakage</a:t>
                      </a:r>
                      <a:endParaRPr lang="en-US" sz="10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825" marR="568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dBc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825" marR="568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-25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825" marR="568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Output power &gt; 0 dBm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825" marR="568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Carrier frequency (NOTES 4, 5)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825" marR="568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99616179"/>
                  </a:ext>
                </a:extLst>
              </a:tr>
              <a:tr h="27432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-20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825" marR="56825" marT="0" marB="0" anchor="ctr"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-13 dBm ≤ Outp</a:t>
                      </a:r>
                      <a:r>
                        <a:rPr lang="en-GB" sz="10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ut power ≤ 0 dBm</a:t>
                      </a:r>
                      <a:endParaRPr lang="en-US" sz="10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825" marR="568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3309163891"/>
                  </a:ext>
                </a:extLst>
              </a:tr>
              <a:tr h="3491320">
                <a:tc gridSpan="5">
                  <a:txBody>
                    <a:bodyPr/>
                    <a:lstStyle/>
                    <a:p>
                      <a:pPr marL="540385" marR="0" indent="-540385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NOTE 1:	An in-band emissions combined limit is evaluated in each non-allocated RB. For each such RB, the </a:t>
                      </a:r>
                      <a:endParaRPr lang="en-US" sz="10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540385" marR="0" indent="-540385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                minimum requirement is calculated as the higher of (</a:t>
                      </a:r>
                      <a:r>
                        <a:rPr lang="en-GB" sz="1000" i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P</a:t>
                      </a:r>
                      <a:r>
                        <a:rPr lang="en-GB" sz="1000" i="1" baseline="-250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RB </a:t>
                      </a:r>
                      <a:r>
                        <a:rPr lang="en-GB" sz="10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- 17 dB) and the power sum of all limit values (General, IQ Image or Carrier leakage) that apply. </a:t>
                      </a:r>
                      <a:r>
                        <a:rPr lang="en-GB" sz="1000" i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P</a:t>
                      </a:r>
                      <a:r>
                        <a:rPr lang="en-GB" sz="1000" i="1" baseline="-250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RB</a:t>
                      </a:r>
                      <a:r>
                        <a:rPr lang="en-GB" sz="1000" i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GB" sz="10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is defined in NOTE 10. </a:t>
                      </a:r>
                      <a:endParaRPr lang="en-US" sz="1000" strike="sng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540385" marR="0" indent="-540385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NOTE 2:	The measurement bandwidth is 1 RB and the limit is expressed as a ratio of measured power in one non-allocated RB to the measured average power per allocated RB, where the averaging is done across all allocated RBs. For pulse-shaped pi/2 BPSK, the limit is expressed as a ratio of measured power in one non-allocated RB to the measured power in the allocated RB with highest PSD</a:t>
                      </a:r>
                      <a:endParaRPr lang="en-US" sz="10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540385" marR="0" indent="-540385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NOTE 3:	The applicable frequencies for this limit are those that are enclosed in the reflection of the allocated bandwidth, </a:t>
                      </a:r>
                      <a:r>
                        <a:rPr lang="en-GB" sz="1000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based on symmetry with respect to the carrier frequency, but excluding any allocated RBs</a:t>
                      </a:r>
                      <a:r>
                        <a:rPr lang="en-GB" sz="10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. </a:t>
                      </a:r>
                      <a:endParaRPr lang="en-US" sz="10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540385" marR="0" indent="-540385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NOTE 4:	The measurement bandwidth is 1 RB and the limit is expressed as a ratio of measured power in one non-allocated RB to the measured total power in all allocated RBs. </a:t>
                      </a:r>
                      <a:endParaRPr lang="en-US" sz="10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540385" marR="0" indent="-540385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NOTE 5:	The applicable frequencies for this limit are those that are enclosed in the RBs containing the DC frequency if N</a:t>
                      </a:r>
                      <a:r>
                        <a:rPr lang="en-GB" sz="1000" baseline="-250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RB</a:t>
                      </a:r>
                      <a:r>
                        <a:rPr lang="en-GB" sz="10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is odd, or in the two RBs immediately adjacent to the DC frequency if N</a:t>
                      </a:r>
                      <a:r>
                        <a:rPr lang="en-GB" sz="1000" baseline="-250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RB</a:t>
                      </a:r>
                      <a:r>
                        <a:rPr lang="en-GB" sz="10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is even, but excluding any allocated RB. </a:t>
                      </a:r>
                      <a:endParaRPr lang="en-US" sz="10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540385" marR="0" indent="-540385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NOTE 6:	 L</a:t>
                      </a:r>
                      <a:r>
                        <a:rPr lang="en-GB" sz="1000" baseline="-250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CRB</a:t>
                      </a:r>
                      <a:r>
                        <a:rPr lang="en-GB" sz="10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is the Transmission Bandwidth (see Figure 5.6-1). </a:t>
                      </a:r>
                      <a:endParaRPr lang="en-US" sz="10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540385" marR="0" indent="-540385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NOTE 7:	 N</a:t>
                      </a:r>
                      <a:r>
                        <a:rPr lang="en-GB" sz="1000" baseline="-250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RB</a:t>
                      </a:r>
                      <a:r>
                        <a:rPr lang="en-GB" sz="10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is the Transmission Bandwidth Configuration (see Figure 5.6-1). </a:t>
                      </a:r>
                      <a:endParaRPr lang="en-US" sz="10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540385" marR="0" indent="-540385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NOTE 8:	  EVM s the limit for the modulation format used in the allocated RBs. </a:t>
                      </a:r>
                      <a:endParaRPr lang="en-US" sz="10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540385" marR="0" indent="-540385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NOTE 9:	 </a:t>
                      </a:r>
                      <a:r>
                        <a:rPr lang="en-GB" sz="1000" dirty="0">
                          <a:solidFill>
                            <a:schemeClr val="tx1"/>
                          </a:solidFill>
                          <a:effectLst/>
                          <a:latin typeface="Symbol" panose="05050102010706020507" pitchFamily="18" charset="2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D</a:t>
                      </a:r>
                      <a:r>
                        <a:rPr lang="en-GB" sz="1000" baseline="-250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RB</a:t>
                      </a:r>
                      <a:r>
                        <a:rPr lang="en-GB" sz="10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is the starting frequency offset between the allocated RB and the measured non-allocated RB (e.g. </a:t>
                      </a:r>
                      <a:r>
                        <a:rPr lang="en-GB" sz="1000" dirty="0">
                          <a:solidFill>
                            <a:schemeClr val="tx1"/>
                          </a:solidFill>
                          <a:effectLst/>
                          <a:latin typeface="Symbol" panose="05050102010706020507" pitchFamily="18" charset="2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D</a:t>
                      </a:r>
                      <a:r>
                        <a:rPr lang="en-GB" sz="1000" baseline="-250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RB</a:t>
                      </a:r>
                      <a:r>
                        <a:rPr lang="en-GB" sz="10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=1  or </a:t>
                      </a:r>
                      <a:r>
                        <a:rPr lang="en-GB" sz="1000" dirty="0">
                          <a:solidFill>
                            <a:schemeClr val="tx1"/>
                          </a:solidFill>
                          <a:effectLst/>
                          <a:latin typeface="Symbol" panose="05050102010706020507" pitchFamily="18" charset="2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D</a:t>
                      </a:r>
                      <a:r>
                        <a:rPr lang="en-GB" sz="1000" baseline="-250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RB</a:t>
                      </a:r>
                      <a:r>
                        <a:rPr lang="en-GB" sz="10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= -1  for the first adjacent RB outside of the allocated bandwidth). </a:t>
                      </a:r>
                      <a:endParaRPr lang="en-US" sz="10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540385" marR="0" lvl="0" indent="-540385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NOTE 10. P</a:t>
                      </a:r>
                      <a:r>
                        <a:rPr lang="en-GB" sz="1000" baseline="-250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RB</a:t>
                      </a:r>
                      <a:r>
                        <a:rPr lang="en-GB" sz="10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 is the transmitted power per allocated RBs, measured in dBm.</a:t>
                      </a:r>
                      <a:endParaRPr lang="en-US" sz="10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540385" marR="0" indent="-540385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NOTE 11. All powers </a:t>
                      </a:r>
                      <a:r>
                        <a:rPr lang="en-GB" sz="10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are peak EIRP</a:t>
                      </a:r>
                      <a:r>
                        <a:rPr lang="en-GB" sz="10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.</a:t>
                      </a:r>
                      <a:endParaRPr lang="en-US" sz="10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540385" marR="0" indent="-540385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 </a:t>
                      </a:r>
                      <a:endParaRPr lang="en-US" sz="10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825" marR="568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78779595"/>
                  </a:ext>
                </a:extLst>
              </a:tr>
            </a:tbl>
          </a:graphicData>
        </a:graphic>
      </p:graphicFrame>
      <p:graphicFrame>
        <p:nvGraphicFramePr>
          <p:cNvPr id="16" name="Object 15">
            <a:extLst>
              <a:ext uri="{FF2B5EF4-FFF2-40B4-BE49-F238E27FC236}">
                <a16:creationId xmlns:a16="http://schemas.microsoft.com/office/drawing/2014/main" id="{BF7B7C33-08F9-44BF-A064-F2DD772C7E6A}"/>
              </a:ext>
            </a:extLst>
          </p:cNvPr>
          <p:cNvGraphicFramePr>
            <a:graphicFrameLocks noChangeAspect="1"/>
          </p:cNvGraphicFramePr>
          <p:nvPr>
            <p:extLst/>
          </p:nvPr>
        </p:nvGraphicFramePr>
        <p:xfrm>
          <a:off x="7108618" y="1027906"/>
          <a:ext cx="1962150" cy="5100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4" name="Equation" r:id="rId3" imgW="2197100" imgH="596900" progId="Equation.3">
                  <p:embed/>
                </p:oleObj>
              </mc:Choice>
              <mc:Fallback>
                <p:oleObj name="Equation" r:id="rId3" imgW="2197100" imgH="596900" progId="Equation.3">
                  <p:embed/>
                  <p:pic>
                    <p:nvPicPr>
                      <p:cNvPr id="16" name="Object 15">
                        <a:extLst>
                          <a:ext uri="{FF2B5EF4-FFF2-40B4-BE49-F238E27FC236}">
                            <a16:creationId xmlns:a16="http://schemas.microsoft.com/office/drawing/2014/main" id="{BF7B7C33-08F9-44BF-A064-F2DD772C7E6A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108618" y="1027906"/>
                        <a:ext cx="1962150" cy="51007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D077F814-3A53-46F6-820C-3DEF078037E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3258312" cy="4351338"/>
          </a:xfrm>
        </p:spPr>
        <p:txBody>
          <a:bodyPr>
            <a:normAutofit/>
          </a:bodyPr>
          <a:lstStyle/>
          <a:p>
            <a:r>
              <a:rPr lang="en-US" dirty="0"/>
              <a:t>IBE target values</a:t>
            </a:r>
            <a:r>
              <a:rPr lang="en-US" strike="sngStrike" dirty="0">
                <a:solidFill>
                  <a:srgbClr val="FF0000"/>
                </a:solidFill>
              </a:rPr>
              <a:t> </a:t>
            </a:r>
            <a:r>
              <a:rPr lang="en-US" dirty="0"/>
              <a:t>for NR, FR2, limited to MPR simulation only</a:t>
            </a:r>
          </a:p>
        </p:txBody>
      </p:sp>
    </p:spTree>
    <p:extLst>
      <p:ext uri="{BB962C8B-B14F-4D97-AF65-F5344CB8AC3E}">
        <p14:creationId xmlns:p14="http://schemas.microsoft.com/office/powerpoint/2010/main" val="377008279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799</TotalTime>
  <Words>182</Words>
  <Application>Microsoft Office PowerPoint</Application>
  <PresentationFormat>Widescreen</PresentationFormat>
  <Paragraphs>50</Paragraphs>
  <Slides>3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11" baseType="lpstr">
      <vt:lpstr>Malgun Gothic</vt:lpstr>
      <vt:lpstr>Arial</vt:lpstr>
      <vt:lpstr>Calibri</vt:lpstr>
      <vt:lpstr>Calibri Light</vt:lpstr>
      <vt:lpstr>Symbol</vt:lpstr>
      <vt:lpstr>Times New Roman</vt:lpstr>
      <vt:lpstr>Office Theme</vt:lpstr>
      <vt:lpstr>Equation</vt:lpstr>
      <vt:lpstr>WF on UE IBE for mmWave for MPR evaluation for NR</vt:lpstr>
      <vt:lpstr>Background</vt:lpstr>
      <vt:lpstr>WF Proposal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NR IBE Spec in FR2</dc:title>
  <dc:creator>Sumant Iyer</dc:creator>
  <cp:keywords>CTPClassification=CTP_PUBLIC:VisualMarkings=</cp:keywords>
  <cp:lastModifiedBy>Sumant Iyer</cp:lastModifiedBy>
  <cp:revision>23</cp:revision>
  <dcterms:created xsi:type="dcterms:W3CDTF">2017-10-10T21:43:52Z</dcterms:created>
  <dcterms:modified xsi:type="dcterms:W3CDTF">2017-10-13T07:48:13Z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6b62f0a2-c6a0-4389-a8eb-18457a781a9d</vt:lpwstr>
  </property>
  <property fmtid="{D5CDD505-2E9C-101B-9397-08002B2CF9AE}" pid="3" name="CTP_TimeStamp">
    <vt:lpwstr>2017-10-13 07:37:19Z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</Properties>
</file>