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1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501" autoAdjust="0"/>
    <p:restoredTop sz="94660"/>
  </p:normalViewPr>
  <p:slideViewPr>
    <p:cSldViewPr snapToGrid="0">
      <p:cViewPr varScale="1">
        <p:scale>
          <a:sx n="63" d="100"/>
          <a:sy n="63" d="100"/>
        </p:scale>
        <p:origin x="115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C1C24-0187-425F-A525-9FF1FDD08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3ED51B-FC56-4B82-A34C-A905A4DF6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90ED8-CE94-4602-8347-901CC8C4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22001-E371-44A4-9BF4-66EAB91E0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E35277-C0D4-4ECF-B4EF-F4CBB8C72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3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EA498-23FC-4455-8D81-F3BA8E5E6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69ED88-5169-4330-84C2-17371C6B3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E10A64-B105-4AA9-B349-93A467FDC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19248-E82D-4D00-BD2B-625D09409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80F8C0-FF6F-4EF6-BE8F-FE7FA4897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254BA8-6F6B-41DA-8D37-771FD6E33B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88CC00-279F-466E-9806-245AAAFD2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EAE56-EA46-4302-97D0-FF88ACF01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B4ED1D-EB77-4471-958B-199B23D7D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36C3B-B943-4C6F-BB66-415F35FB1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DDCD7-5640-46EF-885E-30D05FD0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DE1C8-6C23-478D-89E3-33121EFBCF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90DB7-B38D-4109-B74E-4AD61283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D4072-AD17-4B8B-ADB4-361915677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2828BE-8883-4DB2-B8E8-D19362485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893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EFF2D-6684-4CA6-95B2-0A9F9DE9F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47F3BB-FB60-4EC6-9ABB-0B83A97DD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9DD92-AECD-4DE4-9765-53448C49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A7A0C-9405-4EBF-B014-74DF3C5C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F14D5-D6C1-4B2B-853B-05B2EAB13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DDF42-AF4E-4E01-8214-E39E135A5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C10A0-3414-4045-8843-D47CBA03B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F04BD5-516F-418D-BB7B-022F1C715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D80AF-D6AD-42F5-B706-69CEEB48A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162776-C911-402C-B0C7-0B573BF73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69B72-32F3-43E9-A411-813768834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05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0486-51DD-4C1D-A8B4-A082A6E44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983A6A-7A94-43C8-B39C-70CA1FA3E2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44C43C-FDC4-43A5-B648-49EB2ED554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BA1855-6495-4FB6-95D2-535ED4B2FD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959910-C4AD-4FC7-9BA3-E05B59A1C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C9457C-1D3D-4FB0-BEC9-F640EEDBA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68BFF5-D99B-4D78-BBA4-137331FA1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30E687-5150-43C2-BB5F-FC4274CB6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8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C0AA6-453C-4865-A18C-EC4F2924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5A6F99-1EA1-494B-9A29-B0D2EDB6F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CF3F4E-4BED-458C-B665-3CAC41070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1D9A88-A129-408E-A2A0-FF03961A4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61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AE964B-A1B6-4538-973A-4BA707726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3CD3AD-5EE7-4475-BA5A-1B6D42882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F7E30-BD54-4772-96E2-03D8AC2CE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45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61025-4B89-464F-8C43-097071F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D4B71-D929-4362-B44A-A0F2CEAC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1DC615-9C63-44C3-89DD-8BFF635025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8A718-F93F-4148-8D5A-8E03DF5EE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35D66C-091D-49E2-995E-9EFE38133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49D33B-BE25-47F6-ADF4-A662B2D18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6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78A54-5DFD-46E8-93EC-2D39DDC9E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68CD1F-2180-44F7-9B12-3C16A60AF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C1F81-BA2A-4C88-9758-3011446E9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A8F8F2-DB47-4526-80F2-7797B7158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6BDC8C-05E6-4788-9E36-B3F32FC0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68BBDF-7830-4DB4-9F13-01C98D646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50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EB33C-0740-43A8-875F-431DDF80F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EA75D-B843-4FFE-8B4E-8D8E29147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11E47-E3BD-4D35-8941-EFBDDA3F3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C0269-52F4-4C98-921E-BFA9D2CE6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E0322-0C0E-4807-ABD0-B833CBF9A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146159C5-4129-4D06-8EE3-17425AD154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5827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additional UE spurious emission requirements to protect passive bands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C49E7DE-D37A-4C6A-A60E-91D12E37FD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2296" y="4486655"/>
            <a:ext cx="8534400" cy="1128953"/>
          </a:xfrm>
        </p:spPr>
        <p:txBody>
          <a:bodyPr>
            <a:normAutofit/>
          </a:bodyPr>
          <a:lstStyle/>
          <a:p>
            <a:r>
              <a:rPr lang="en-US" sz="3200" dirty="0"/>
              <a:t>Qualcomm Incorporated, Intel, Skyworks Solutions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9C9053-67B5-4CB5-81A3-EE27F10EC460}"/>
              </a:ext>
            </a:extLst>
          </p:cNvPr>
          <p:cNvSpPr/>
          <p:nvPr/>
        </p:nvSpPr>
        <p:spPr>
          <a:xfrm>
            <a:off x="304800" y="327005"/>
            <a:ext cx="5035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3GPP TSG-RAN WG4 RAN#84 Bis</a:t>
            </a:r>
            <a:endParaRPr lang="en-US" dirty="0"/>
          </a:p>
          <a:p>
            <a:r>
              <a:rPr lang="en-GB" b="1" dirty="0"/>
              <a:t>Dubrovnik, Croatia, October 9</a:t>
            </a:r>
            <a:r>
              <a:rPr lang="en-GB" b="1" baseline="30000" dirty="0"/>
              <a:t>th</a:t>
            </a:r>
            <a:r>
              <a:rPr lang="en-GB" b="1" dirty="0"/>
              <a:t>-13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0D36D5-A461-43C7-AC24-26C4DF306C90}"/>
              </a:ext>
            </a:extLst>
          </p:cNvPr>
          <p:cNvSpPr/>
          <p:nvPr/>
        </p:nvSpPr>
        <p:spPr>
          <a:xfrm>
            <a:off x="10516002" y="355352"/>
            <a:ext cx="1441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R4-1711403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081865-231D-419E-A77C-2C9AEE81DEB6}"/>
              </a:ext>
            </a:extLst>
          </p:cNvPr>
          <p:cNvSpPr/>
          <p:nvPr/>
        </p:nvSpPr>
        <p:spPr>
          <a:xfrm>
            <a:off x="304800" y="1106677"/>
            <a:ext cx="426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Agenda Item: 9.4.3.9.2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714745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B9277-D61C-4ECE-BFB2-6AD09BE8B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information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C9F8F-71CE-4A49-8313-224FBFB36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ITU-R asks the feasibility of more string limit compared to the categories defined in recommendation ITU-R SM.329. In particular:</a:t>
            </a:r>
          </a:p>
          <a:p>
            <a:pPr lvl="1"/>
            <a:r>
              <a:rPr lang="en-US" dirty="0"/>
              <a:t>Feasibility of -30 dBm/MHz for both UE and BS, and if not feasible, achievable value is requested.</a:t>
            </a:r>
          </a:p>
          <a:p>
            <a:pPr lvl="1"/>
            <a:r>
              <a:rPr lang="en-US" dirty="0"/>
              <a:t>Additional spurious emission requirements: ITU-R requests information regarding feasibility of more stringent limits to protect specific sensitive services.</a:t>
            </a:r>
          </a:p>
          <a:p>
            <a:r>
              <a:rPr lang="en-US" dirty="0"/>
              <a:t>Regarding the protection of passive services (e.g. EESS passive), one of ITU-R proposals is to increase reference bandwidth. An example is given by the following list which shows band of operation of passive services and corresponding reference bandwidth to be studies: </a:t>
            </a:r>
          </a:p>
          <a:p>
            <a:pPr marL="0" indent="0" algn="ctr">
              <a:buNone/>
            </a:pPr>
            <a:r>
              <a:rPr lang="en-US" sz="2300" dirty="0"/>
              <a:t>23.6-24 GHz -&gt; 200MHz　</a:t>
            </a:r>
          </a:p>
          <a:p>
            <a:pPr marL="0" indent="0" algn="ctr">
              <a:buNone/>
            </a:pPr>
            <a:r>
              <a:rPr lang="en-US" sz="2300" dirty="0"/>
              <a:t>31.3-31.8 GHz -&gt; 200MHz</a:t>
            </a:r>
          </a:p>
          <a:p>
            <a:pPr marL="0" indent="0" algn="ctr">
              <a:buNone/>
            </a:pPr>
            <a:r>
              <a:rPr lang="en-US" sz="2300" dirty="0"/>
              <a:t>50.2-50.4 GHz -&gt; 200MHz</a:t>
            </a:r>
          </a:p>
          <a:p>
            <a:pPr marL="0" indent="0" algn="ctr">
              <a:buNone/>
            </a:pPr>
            <a:r>
              <a:rPr lang="en-US" sz="2300" dirty="0"/>
              <a:t>52.6-54.25 GHz -&gt; 100MHz</a:t>
            </a:r>
          </a:p>
          <a:p>
            <a:pPr marL="0" indent="0" algn="ctr">
              <a:buNone/>
            </a:pPr>
            <a:r>
              <a:rPr lang="en-US" sz="2300" dirty="0"/>
              <a:t>86-92 GHz -&gt; 100MHz</a:t>
            </a:r>
          </a:p>
        </p:txBody>
      </p:sp>
    </p:spTree>
    <p:extLst>
      <p:ext uri="{BB962C8B-B14F-4D97-AF65-F5344CB8AC3E}">
        <p14:creationId xmlns:p14="http://schemas.microsoft.com/office/powerpoint/2010/main" val="3729841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7818D-20B0-4D85-9EA0-376D3A2A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information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E0E01-E43C-4B49-9007-53EB425A7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UE the following observations were agreed [2]:</a:t>
            </a:r>
          </a:p>
          <a:p>
            <a:pPr lvl="1"/>
            <a:r>
              <a:rPr lang="en-GB" dirty="0"/>
              <a:t>… the emissions are possibly not flat within 200 MHz measurement bandwidth and thus </a:t>
            </a:r>
            <a:r>
              <a:rPr lang="en-US" dirty="0"/>
              <a:t>a more stringent emission level in the protected band with larger measurement BW (e.g. 200MHz) might be feasible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008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ED095-861E-41B5-9DD4-20414D759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E8E4D-DB71-4BE9-A3E3-DDBE8429A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400" dirty="0"/>
              <a:t>To define an additional requirements to protect the passive bands with measurement BW of 200MHz</a:t>
            </a:r>
          </a:p>
          <a:p>
            <a:r>
              <a:rPr lang="en-US" sz="2400" dirty="0"/>
              <a:t>The value of the additional requirement is TBD </a:t>
            </a:r>
            <a:r>
              <a:rPr lang="en-US" sz="2400" dirty="0" err="1"/>
              <a:t>dBm</a:t>
            </a:r>
            <a:r>
              <a:rPr lang="en-US" sz="2400" dirty="0"/>
              <a:t>/200MHz</a:t>
            </a:r>
          </a:p>
          <a:p>
            <a:r>
              <a:rPr lang="en-US" sz="2400" dirty="0"/>
              <a:t>RAN4 does not need to specify any image rejection requirement</a:t>
            </a:r>
          </a:p>
          <a:p>
            <a:r>
              <a:rPr lang="en-US" sz="2400" dirty="0"/>
              <a:t>RAN4 will study required power back off and/or RB restriction needed to meet the target of -7 dBm/200MHz in the 23.8-24 GHz frequency range.</a:t>
            </a:r>
          </a:p>
          <a:p>
            <a:r>
              <a:rPr lang="en-US" sz="2400" dirty="0"/>
              <a:t>The following NR transmission configuration should be studied:</a:t>
            </a:r>
          </a:p>
          <a:p>
            <a:pPr lvl="1"/>
            <a:r>
              <a:rPr lang="en-US" sz="1800" dirty="0"/>
              <a:t>Band: n257 and 258.</a:t>
            </a:r>
          </a:p>
          <a:p>
            <a:pPr lvl="1"/>
            <a:r>
              <a:rPr lang="en-US" sz="1800" dirty="0"/>
              <a:t>Channel BW: 400 MHz and 800MHz.</a:t>
            </a:r>
          </a:p>
          <a:p>
            <a:pPr lvl="1"/>
            <a:r>
              <a:rPr lang="en-US" sz="1800" dirty="0"/>
              <a:t>Channel location: lowest channel in the band (i.e. starting from 26.5GHz for n257 and from 24.25GHz for n258)</a:t>
            </a:r>
            <a:endParaRPr lang="en-US" sz="800" dirty="0"/>
          </a:p>
          <a:p>
            <a:pPr lvl="2"/>
            <a:r>
              <a:rPr lang="en-US" sz="1600" dirty="0"/>
              <a:t>If the cases above need no restriction, evaluation for different channel location is not needed</a:t>
            </a:r>
            <a:r>
              <a:rPr lang="en-US" sz="900" dirty="0"/>
              <a:t> .</a:t>
            </a:r>
          </a:p>
          <a:p>
            <a:pPr lvl="2"/>
            <a:r>
              <a:rPr lang="en-US" sz="1600" dirty="0"/>
              <a:t>Otherwise, upper frequency channel allocation needs to be studied with steps of 200 MHz granularity. </a:t>
            </a:r>
            <a:endParaRPr lang="en-US" sz="900" dirty="0"/>
          </a:p>
          <a:p>
            <a:r>
              <a:rPr lang="en-US" sz="2400" dirty="0"/>
              <a:t>In RAN4 #85, we will inform ITU-R WP5D and CEPT PT1 about the outcome of the study in terms of power reduction, resource allocation restriction needed to meet the additional requirement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32119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7D474-BBC2-461B-916C-4CA79B25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623FC-B196-4E18-98A5-690C8804A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[1] R4-1707004, "LIAISON STATEMENT TO 3GPP ON UNWANTED EMISSIONS OF IMT-2020" (ITU-R WP5D).</a:t>
            </a:r>
          </a:p>
          <a:p>
            <a:r>
              <a:rPr lang="en-US" dirty="0"/>
              <a:t>[2] R4-1710084, "LS on Unwanted emissions of IMT-2020" to ITU-R WP5D, (RAN4)..</a:t>
            </a:r>
          </a:p>
          <a:p>
            <a:r>
              <a:rPr lang="en-GB" dirty="0"/>
              <a:t>[3] R4-1709363, </a:t>
            </a:r>
            <a:r>
              <a:rPr lang="en-US" dirty="0"/>
              <a:t>LS response to WP5D on Unwanted emissions of IMT-2020</a:t>
            </a:r>
          </a:p>
          <a:p>
            <a:r>
              <a:rPr lang="en-US" dirty="0"/>
              <a:t>[4] R4-1707701, “Feasibility of improved spurious emissions in NR </a:t>
            </a:r>
            <a:r>
              <a:rPr lang="en-US" dirty="0" err="1"/>
              <a:t>mmWave</a:t>
            </a:r>
            <a:r>
              <a:rPr lang="en-US" dirty="0"/>
              <a:t> UE”, Skyworks Solutions Inc.</a:t>
            </a:r>
          </a:p>
          <a:p>
            <a:r>
              <a:rPr lang="en-US" dirty="0"/>
              <a:t>[5] R4-1708125, “On spurious emission limits for mm-wave bands”, Ericsson.</a:t>
            </a:r>
          </a:p>
          <a:p>
            <a:r>
              <a:rPr lang="en-US" dirty="0"/>
              <a:t>[6] R4-1708450, “General observations on UE emissions in mmW”, Qualcomm Incorporated.</a:t>
            </a:r>
          </a:p>
          <a:p>
            <a:r>
              <a:rPr lang="en-US" dirty="0"/>
              <a:t>[7] R4-1709330, “NR UE above 24GHz Spurious Emissions and Protected Bands”, Skyworks Solutions Inc.</a:t>
            </a:r>
          </a:p>
          <a:p>
            <a:r>
              <a:rPr lang="en-US" dirty="0"/>
              <a:t>[8] R4-1709408, “On spurious emissions requirement for </a:t>
            </a:r>
            <a:r>
              <a:rPr lang="en-US" dirty="0" err="1"/>
              <a:t>mmWave</a:t>
            </a:r>
            <a:r>
              <a:rPr lang="en-US" dirty="0"/>
              <a:t> NR”, Intel Corporation.</a:t>
            </a:r>
          </a:p>
          <a:p>
            <a:r>
              <a:rPr lang="en-US" dirty="0"/>
              <a:t>….</a:t>
            </a:r>
          </a:p>
          <a:p>
            <a:endParaRPr lang="en-US" dirty="0"/>
          </a:p>
          <a:p>
            <a:endParaRPr lang="en-US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888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</TotalTime>
  <Words>491</Words>
  <Application>Microsoft Office PowerPoint</Application>
  <PresentationFormat>Widescreen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Courier New</vt:lpstr>
      <vt:lpstr>Times New Roman</vt:lpstr>
      <vt:lpstr>Office Theme</vt:lpstr>
      <vt:lpstr>Way Forward on additional UE spurious emission requirements to protect passive bands</vt:lpstr>
      <vt:lpstr>Background information (1)</vt:lpstr>
      <vt:lpstr>Background information (2)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spurious emissions limit for mm wave bands</dc:title>
  <dc:creator>Thomas Chapman</dc:creator>
  <cp:lastModifiedBy>Papaleo, Marco</cp:lastModifiedBy>
  <cp:revision>57</cp:revision>
  <dcterms:created xsi:type="dcterms:W3CDTF">2017-08-21T12:46:07Z</dcterms:created>
  <dcterms:modified xsi:type="dcterms:W3CDTF">2017-10-13T07:56:17Z</dcterms:modified>
</cp:coreProperties>
</file>