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87" r:id="rId1"/>
  </p:sldMasterIdLst>
  <p:notesMasterIdLst>
    <p:notesMasterId r:id="rId8"/>
  </p:notesMasterIdLst>
  <p:handoutMasterIdLst>
    <p:handoutMasterId r:id="rId9"/>
  </p:handoutMasterIdLst>
  <p:sldIdLst>
    <p:sldId id="315" r:id="rId2"/>
    <p:sldId id="390" r:id="rId3"/>
    <p:sldId id="409" r:id="rId4"/>
    <p:sldId id="407" r:id="rId5"/>
    <p:sldId id="410" r:id="rId6"/>
    <p:sldId id="41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1620" userDrawn="1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71"/>
    <a:srgbClr val="858180"/>
    <a:srgbClr val="3A3A38"/>
    <a:srgbClr val="FD9208"/>
    <a:srgbClr val="F83308"/>
    <a:srgbClr val="009FDF"/>
    <a:srgbClr val="0071C5"/>
    <a:srgbClr val="F3D54E"/>
    <a:srgbClr val="F0C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87972" autoAdjust="0"/>
  </p:normalViewPr>
  <p:slideViewPr>
    <p:cSldViewPr snapToGrid="0">
      <p:cViewPr varScale="1">
        <p:scale>
          <a:sx n="150" d="100"/>
          <a:sy n="150" d="100"/>
        </p:scale>
        <p:origin x="474" y="114"/>
      </p:cViewPr>
      <p:guideLst>
        <p:guide orient="horz" pos="1620"/>
        <p:guide pos="5470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Intel Clear"/>
              </a:rPr>
              <a:pPr/>
              <a:t>2017-10-02</a:t>
            </a:fld>
            <a:endParaRPr lang="en-US" dirty="0">
              <a:latin typeface="Intel Clear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Intel Clear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Intel Clear"/>
              </a:rPr>
              <a:pPr/>
              <a:t>‹#›</a:t>
            </a:fld>
            <a:endParaRPr lang="en-US" dirty="0">
              <a:latin typeface="Intel Clear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Intel Clear"/>
              </a:defRPr>
            </a:lvl1pPr>
          </a:lstStyle>
          <a:p>
            <a:fld id="{ED7FC5FE-6F0D-D34A-8EE6-C95B4F5F4DC8}" type="datetimeFigureOut">
              <a:rPr lang="en-US" smtClean="0"/>
              <a:pPr/>
              <a:t>2017-10-02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Intel Clear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Intel Clear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855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549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009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131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69154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00200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02526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7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0000">
              <a:schemeClr val="tx2"/>
            </a:gs>
            <a:gs pos="100000">
              <a:srgbClr val="009FDF"/>
            </a:gs>
            <a:gs pos="65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79422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500" b="0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Intel Clear"/>
                <a:cs typeface="Intel Clear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Intel Clear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Intel Clear" panose="020B0604020203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 smtClean="0">
              <a:solidFill>
                <a:schemeClr val="tx2"/>
              </a:solidFill>
              <a:cs typeface="Intel Clear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Intel Clear"/>
                <a:ea typeface="Intel Clear"/>
                <a:cs typeface="Intel Clear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40pt Intel Clear Light Body.</a:t>
            </a:r>
            <a:br>
              <a:rPr lang="en-US" dirty="0" smtClean="0"/>
            </a:br>
            <a:r>
              <a:rPr lang="en-US" dirty="0" smtClean="0"/>
              <a:t>For content that is not a section, but has a big idea in text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Intel Clear" panose="020B0604020203020204" pitchFamily="34" charset="0"/>
                <a:ea typeface="Intel Clear" panose="020B0604020203020204" pitchFamily="34" charset="0"/>
                <a:cs typeface="Intel Clear" panose="020B0604020203020204" pitchFamily="34" charset="0"/>
              </a:defRPr>
            </a:lvl1pPr>
          </a:lstStyle>
          <a:p>
            <a:r>
              <a:rPr lang="en-US" dirty="0" smtClean="0"/>
              <a:t>40pt Intel Clear Heading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21258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4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53391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4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43300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3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542" y="4824387"/>
            <a:ext cx="273600" cy="2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7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48187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80002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4BCEB-786F-4F71-ABA9-334E46FA70E5}" type="datetimeFigureOut">
              <a:rPr lang="en-US" smtClean="0"/>
              <a:t>2017-10-02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c" descr=" "/>
          <p:cNvSpPr txBox="1"/>
          <p:nvPr userDrawn="1"/>
        </p:nvSpPr>
        <p:spPr>
          <a:xfrm>
            <a:off x="0" y="4823460"/>
            <a:ext cx="9144000" cy="130805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sz="850" b="0" i="0" u="none" baseline="0" smtClean="0">
                <a:solidFill>
                  <a:srgbClr val="999999"/>
                </a:solidFill>
                <a:latin typeface="Microsoft Sans Serif" panose="020B0604020202020204" pitchFamily="34" charset="0"/>
              </a:rPr>
              <a:t> </a:t>
            </a:r>
            <a:endParaRPr lang="en-US" sz="850" b="0" i="0" u="none" baseline="0" dirty="0" err="1" smtClean="0">
              <a:solidFill>
                <a:srgbClr val="999999"/>
              </a:solidFill>
              <a:latin typeface="Microsoft Sans Serif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10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00" r:id="rId12"/>
    <p:sldLayoutId id="2147483674" r:id="rId13"/>
    <p:sldLayoutId id="2147483684" r:id="rId14"/>
    <p:sldLayoutId id="2147483652" r:id="rId15"/>
    <p:sldLayoutId id="2147483660" r:id="rId16"/>
    <p:sldLayoutId id="2147483668" r:id="rId17"/>
    <p:sldLayoutId id="2147483669" r:id="rId18"/>
    <p:sldLayoutId id="2147483677" r:id="rId19"/>
    <p:sldLayoutId id="2147483665" r:id="rId20"/>
    <p:sldLayoutId id="2147483654" r:id="rId21"/>
    <p:sldLayoutId id="2147483655" r:id="rId2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7950" y="188913"/>
            <a:ext cx="4884738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de-DE" sz="1800" b="1" dirty="0" smtClean="0"/>
              <a:t>3GPP </a:t>
            </a:r>
            <a:r>
              <a:rPr lang="de-DE" sz="1800" b="1" dirty="0"/>
              <a:t>TSG-RAN WG4 Meeting #</a:t>
            </a:r>
            <a:r>
              <a:rPr lang="de-DE" sz="1800" b="1" dirty="0" smtClean="0"/>
              <a:t>84-bis</a:t>
            </a:r>
            <a:endParaRPr lang="en-US" sz="1800" dirty="0"/>
          </a:p>
          <a:p>
            <a:pPr>
              <a:buNone/>
            </a:pPr>
            <a:r>
              <a:rPr lang="en-GB" sz="1800" b="1" dirty="0"/>
              <a:t>Dubrovnik, Croatia, 9 – 13 October, </a:t>
            </a:r>
            <a:r>
              <a:rPr lang="en-GB" sz="1800" b="1" dirty="0" smtClean="0"/>
              <a:t>2017</a:t>
            </a:r>
          </a:p>
          <a:p>
            <a:pPr>
              <a:buNone/>
            </a:pPr>
            <a:r>
              <a:rPr lang="en-GB" altLang="ja-JP" sz="1800" b="1" dirty="0" smtClean="0">
                <a:ea typeface="MS PGothic" panose="020B0600070205080204" pitchFamily="50" charset="-128"/>
              </a:rPr>
              <a:t>Agenda </a:t>
            </a:r>
            <a:r>
              <a:rPr lang="en-GB" altLang="ja-JP" sz="1800" b="1" dirty="0">
                <a:ea typeface="MS PGothic" panose="020B0600070205080204" pitchFamily="50" charset="-128"/>
              </a:rPr>
              <a:t>item:	9.8.2.2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 dirty="0">
                <a:ea typeface="MS PGothic" panose="020B0600070205080204" pitchFamily="50" charset="-128"/>
              </a:rPr>
              <a:t>Document </a:t>
            </a:r>
            <a:r>
              <a:rPr lang="en-GB" altLang="ja-JP" sz="1800" b="1" dirty="0" smtClean="0">
                <a:ea typeface="MS PGothic" panose="020B0600070205080204" pitchFamily="50" charset="-128"/>
              </a:rPr>
              <a:t>for: Discussion</a:t>
            </a:r>
            <a:endParaRPr lang="ja-JP" altLang="ja-JP" sz="1800" dirty="0">
              <a:ea typeface="MS PGothic" panose="020B0600070205080204" pitchFamily="50" charset="-128"/>
            </a:endParaRPr>
          </a:p>
        </p:txBody>
      </p:sp>
      <p:sp>
        <p:nvSpPr>
          <p:cNvPr id="8" name="正方形/長方形 4"/>
          <p:cNvSpPr>
            <a:spLocks noChangeArrowheads="1"/>
          </p:cNvSpPr>
          <p:nvPr/>
        </p:nvSpPr>
        <p:spPr bwMode="auto">
          <a:xfrm>
            <a:off x="5897563" y="188913"/>
            <a:ext cx="3067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ea typeface="MS PGothic" panose="020B0600070205080204" pitchFamily="50" charset="-128"/>
              </a:rPr>
              <a:t>R4-1710386</a:t>
            </a:r>
            <a:endParaRPr lang="en-US" altLang="ja-JP" sz="1800" b="1" dirty="0">
              <a:ea typeface="MS PGothic" panose="020B0600070205080204" pitchFamily="50" charset="-128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939346"/>
          </a:xfrm>
        </p:spPr>
        <p:txBody>
          <a:bodyPr anchor="t">
            <a:normAutofit fontScale="90000"/>
          </a:bodyPr>
          <a:lstStyle/>
          <a:p>
            <a:r>
              <a:rPr lang="en-GB" dirty="0"/>
              <a:t>Measurement uncertainty for EIRP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"/>
          </p:nvPr>
        </p:nvSpPr>
        <p:spPr>
          <a:xfrm>
            <a:off x="1357086" y="3247572"/>
            <a:ext cx="6400800" cy="526143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CN" sz="3200" dirty="0" smtClean="0">
                <a:solidFill>
                  <a:srgbClr val="898989"/>
                </a:solidFill>
              </a:rPr>
              <a:t>Intel</a:t>
            </a:r>
            <a:endParaRPr lang="zh-CN" altLang="en-US" sz="3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  <a:latin typeface="+mn-lt"/>
              </a:rPr>
              <a:t>Measurement Setup</a:t>
            </a:r>
            <a:br>
              <a:rPr lang="en-US" sz="4400" dirty="0">
                <a:solidFill>
                  <a:schemeClr val="tx1"/>
                </a:solidFill>
                <a:latin typeface="+mn-lt"/>
              </a:rPr>
            </a:br>
            <a:r>
              <a:rPr lang="en-US" sz="2700" dirty="0">
                <a:solidFill>
                  <a:schemeClr val="tx1"/>
                </a:solidFill>
                <a:latin typeface="+mn-lt"/>
              </a:rPr>
              <a:t>EIRP using a Power Meter @ </a:t>
            </a:r>
            <a:r>
              <a:rPr lang="en-US" sz="2700" dirty="0" smtClean="0">
                <a:solidFill>
                  <a:schemeClr val="tx1"/>
                </a:solidFill>
                <a:latin typeface="+mn-lt"/>
              </a:rPr>
              <a:t>60GHz</a:t>
            </a:r>
            <a:endParaRPr lang="en-US" sz="27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18507" y="1481762"/>
            <a:ext cx="5474293" cy="2974124"/>
            <a:chOff x="5034957" y="161753"/>
            <a:chExt cx="3674284" cy="1337849"/>
          </a:xfrm>
        </p:grpSpPr>
        <p:grpSp>
          <p:nvGrpSpPr>
            <p:cNvPr id="20" name="Group 19"/>
            <p:cNvGrpSpPr/>
            <p:nvPr/>
          </p:nvGrpSpPr>
          <p:grpSpPr>
            <a:xfrm>
              <a:off x="5034957" y="552012"/>
              <a:ext cx="1037092" cy="622255"/>
              <a:chOff x="1642946" y="1546303"/>
              <a:chExt cx="1524000" cy="914400"/>
            </a:xfrm>
            <a:scene3d>
              <a:camera prst="isometricRightUp"/>
              <a:lightRig rig="threePt" dir="t"/>
            </a:scene3d>
          </p:grpSpPr>
          <p:sp>
            <p:nvSpPr>
              <p:cNvPr id="33" name="Rectangle 32"/>
              <p:cNvSpPr/>
              <p:nvPr/>
            </p:nvSpPr>
            <p:spPr>
              <a:xfrm>
                <a:off x="1642946" y="1546303"/>
                <a:ext cx="1524000" cy="914400"/>
              </a:xfrm>
              <a:prstGeom prst="rect">
                <a:avLst/>
              </a:prstGeom>
              <a:ln/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US" sz="1400" dirty="0" smtClean="0"/>
                  <a:t>DUT</a:t>
                </a:r>
                <a:endParaRPr lang="en-US" sz="1400" dirty="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174487" y="1546303"/>
                <a:ext cx="460917" cy="230459"/>
              </a:xfrm>
              <a:prstGeom prst="rect">
                <a:avLst/>
              </a:prstGeom>
              <a:ln/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/>
                  <a:t>Array</a:t>
                </a:r>
                <a:endParaRPr lang="en-US" sz="1100" dirty="0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5948553" y="161753"/>
              <a:ext cx="2760688" cy="1337849"/>
              <a:chOff x="4248986" y="1017270"/>
              <a:chExt cx="4056814" cy="1965960"/>
            </a:xfrm>
            <a:scene3d>
              <a:camera prst="isometricOffAxis2Left"/>
              <a:lightRig rig="threePt" dir="t"/>
            </a:scene3d>
          </p:grpSpPr>
          <p:grpSp>
            <p:nvGrpSpPr>
              <p:cNvPr id="22" name="Group 21"/>
              <p:cNvGrpSpPr/>
              <p:nvPr/>
            </p:nvGrpSpPr>
            <p:grpSpPr>
              <a:xfrm>
                <a:off x="6054926" y="1645361"/>
                <a:ext cx="2250874" cy="716280"/>
                <a:chOff x="6054926" y="1645361"/>
                <a:chExt cx="2250874" cy="716280"/>
              </a:xfrm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6054926" y="1945608"/>
                  <a:ext cx="312420" cy="115787"/>
                </a:xfrm>
                <a:prstGeom prst="rect">
                  <a:avLst/>
                </a:prstGeom>
                <a:ln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6367346" y="1645361"/>
                  <a:ext cx="1938454" cy="716280"/>
                </a:xfrm>
                <a:prstGeom prst="rect">
                  <a:avLst/>
                </a:prstGeom>
                <a:ln/>
              </p:spPr>
              <p:style>
                <a:lnRef idx="2">
                  <a:schemeClr val="accent4">
                    <a:shade val="50000"/>
                  </a:schemeClr>
                </a:lnRef>
                <a:fillRef idx="1">
                  <a:schemeClr val="accent4"/>
                </a:fillRef>
                <a:effectRef idx="0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00" dirty="0" smtClean="0"/>
                    <a:t>Power Sensor</a:t>
                  </a:r>
                  <a:endParaRPr lang="en-US" sz="1000" dirty="0"/>
                </a:p>
              </p:txBody>
            </p:sp>
          </p:grpSp>
          <p:sp>
            <p:nvSpPr>
              <p:cNvPr id="23" name="Left Arrow Callout 22"/>
              <p:cNvSpPr/>
              <p:nvPr/>
            </p:nvSpPr>
            <p:spPr>
              <a:xfrm>
                <a:off x="4248986" y="1043381"/>
                <a:ext cx="1805940" cy="1920240"/>
              </a:xfrm>
              <a:prstGeom prst="leftArrowCallout">
                <a:avLst>
                  <a:gd name="adj1" fmla="val 8966"/>
                  <a:gd name="adj2" fmla="val 2215"/>
                  <a:gd name="adj3" fmla="val 0"/>
                  <a:gd name="adj4" fmla="val 5061"/>
                </a:avLst>
              </a:prstGeom>
              <a:ln/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5522362" y="1017270"/>
                <a:ext cx="460174" cy="1965960"/>
                <a:chOff x="5522362" y="1017270"/>
                <a:chExt cx="460174" cy="1965960"/>
              </a:xfrm>
            </p:grpSpPr>
            <p:sp>
              <p:nvSpPr>
                <p:cNvPr id="25" name="Isosceles Triangle 24"/>
                <p:cNvSpPr/>
                <p:nvPr/>
              </p:nvSpPr>
              <p:spPr>
                <a:xfrm rot="-5400000">
                  <a:off x="5590106" y="259080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6" name="Isosceles Triangle 25"/>
                <p:cNvSpPr/>
                <p:nvPr/>
              </p:nvSpPr>
              <p:spPr>
                <a:xfrm rot="-5400000">
                  <a:off x="5587132" y="226314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7" name="Isosceles Triangle 26"/>
                <p:cNvSpPr/>
                <p:nvPr/>
              </p:nvSpPr>
              <p:spPr>
                <a:xfrm rot="-5400000">
                  <a:off x="5587132" y="193548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8" name="Isosceles Triangle 27"/>
                <p:cNvSpPr/>
                <p:nvPr/>
              </p:nvSpPr>
              <p:spPr>
                <a:xfrm rot="-5400000">
                  <a:off x="5587132" y="160782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29" name="Isosceles Triangle 28"/>
                <p:cNvSpPr/>
                <p:nvPr/>
              </p:nvSpPr>
              <p:spPr>
                <a:xfrm rot="-5400000">
                  <a:off x="5587132" y="128016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30" name="Isosceles Triangle 29"/>
                <p:cNvSpPr/>
                <p:nvPr/>
              </p:nvSpPr>
              <p:spPr>
                <a:xfrm rot="-5400000">
                  <a:off x="5587132" y="952500"/>
                  <a:ext cx="327660" cy="457200"/>
                </a:xfrm>
                <a:prstGeom prst="triangle">
                  <a:avLst/>
                </a:prstGeom>
                <a:ln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</p:grpSp>
        </p:grpSp>
      </p:grpSp>
      <p:sp>
        <p:nvSpPr>
          <p:cNvPr id="10" name="TextBox 9"/>
          <p:cNvSpPr txBox="1"/>
          <p:nvPr/>
        </p:nvSpPr>
        <p:spPr>
          <a:xfrm>
            <a:off x="6096000" y="1319587"/>
            <a:ext cx="28593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Antenna array position within UE is known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Open Ended Waveguide Probe (OEWP) is used as Measurement Antenna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OEWP is aligned with the direction of the main beam.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OEWP is directly connected to a Power Sensor</a:t>
            </a:r>
            <a:endParaRPr lang="en-US" dirty="0"/>
          </a:p>
        </p:txBody>
      </p:sp>
      <p:sp>
        <p:nvSpPr>
          <p:cNvPr id="36" name="Title 4"/>
          <p:cNvSpPr txBox="1">
            <a:spLocks/>
          </p:cNvSpPr>
          <p:nvPr/>
        </p:nvSpPr>
        <p:spPr>
          <a:xfrm>
            <a:off x="280307" y="21998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1879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solidFill>
                  <a:schemeClr val="tx1"/>
                </a:solidFill>
                <a:latin typeface="+mn-lt"/>
              </a:rPr>
              <a:t>Measurement Uncertainty</a:t>
            </a:r>
            <a:br>
              <a:rPr lang="en-US" sz="4400" dirty="0">
                <a:solidFill>
                  <a:schemeClr val="tx1"/>
                </a:solidFill>
                <a:latin typeface="+mn-lt"/>
              </a:rPr>
            </a:br>
            <a:r>
              <a:rPr lang="en-US" sz="2700" dirty="0">
                <a:solidFill>
                  <a:schemeClr val="tx1"/>
                </a:solidFill>
                <a:latin typeface="+mn-lt"/>
              </a:rPr>
              <a:t>EIRP using a Power Meter @ </a:t>
            </a:r>
            <a:r>
              <a:rPr lang="en-US" sz="2700" dirty="0" smtClean="0">
                <a:solidFill>
                  <a:schemeClr val="tx1"/>
                </a:solidFill>
                <a:latin typeface="+mn-lt"/>
              </a:rPr>
              <a:t>60GHz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9656172"/>
              </p:ext>
            </p:extLst>
          </p:nvPr>
        </p:nvGraphicFramePr>
        <p:xfrm>
          <a:off x="455613" y="1283152"/>
          <a:ext cx="8228012" cy="3303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2493"/>
                <a:gridCol w="938830"/>
                <a:gridCol w="931258"/>
                <a:gridCol w="734408"/>
                <a:gridCol w="741979"/>
                <a:gridCol w="2789044"/>
              </a:tblGrid>
              <a:tr h="335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Source of Uncertainty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Value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[dB]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Distribution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Divisor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err="1" smtClean="0">
                          <a:effectLst/>
                          <a:latin typeface="+mn-lt"/>
                        </a:rPr>
                        <a:t>Std</a:t>
                      </a:r>
                      <a:r>
                        <a:rPr lang="en-US" sz="8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800" dirty="0" err="1" smtClean="0">
                          <a:effectLst/>
                          <a:latin typeface="+mn-lt"/>
                        </a:rPr>
                        <a:t>Uncert</a:t>
                      </a:r>
                      <a:endParaRPr lang="en-US" sz="800" dirty="0">
                        <a:effectLst/>
                        <a:latin typeface="+mn-lt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[dB]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Comments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Measurement 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Antenna </a:t>
                      </a:r>
                      <a:r>
                        <a:rPr lang="en-US" sz="800" dirty="0" smtClean="0">
                          <a:effectLst/>
                          <a:latin typeface="+mn-lt"/>
                        </a:rPr>
                        <a:t>Gain</a:t>
                      </a: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0.93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Normal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0.47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Antenna Gain method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Mismatch VSWR </a:t>
                      </a:r>
                      <a:endParaRPr lang="en-US" sz="800" dirty="0" smtClean="0"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Antenna – Power</a:t>
                      </a:r>
                      <a:r>
                        <a:rPr lang="en-US" sz="8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800" dirty="0" smtClean="0">
                          <a:effectLst/>
                          <a:latin typeface="+mn-lt"/>
                        </a:rPr>
                        <a:t>Meter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0.26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U-shaped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√2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0.18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</a:t>
                      </a:r>
                      <a:r>
                        <a:rPr lang="en-US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VSWR=1.5 / Power Meter VSWR=1.35</a:t>
                      </a:r>
                      <a:endParaRPr lang="en-US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Power Meter Accuracy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0.25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Rectangular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√3</a:t>
                      </a:r>
                      <a:endParaRPr lang="en-US" sz="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0.14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 meter 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specifications. Absolute level accuracy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Range Length </a:t>
                      </a:r>
                      <a:endParaRPr lang="en-US" sz="800" dirty="0" smtClean="0">
                        <a:effectLst/>
                        <a:latin typeface="+mn-lt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(Near/Far Field 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condition)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Rectangular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√3</a:t>
                      </a:r>
                      <a:endParaRPr lang="en-US" sz="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 is</a:t>
                      </a:r>
                      <a:r>
                        <a:rPr lang="en-US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done on Far field conditions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Position of the phase </a:t>
                      </a:r>
                      <a:r>
                        <a:rPr lang="en-US" sz="800" dirty="0" smtClean="0">
                          <a:effectLst/>
                          <a:latin typeface="+mn-lt"/>
                        </a:rPr>
                        <a:t>center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(Measurement</a:t>
                      </a:r>
                      <a:r>
                        <a:rPr lang="en-US" sz="8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US" sz="800" dirty="0" smtClean="0">
                          <a:effectLst/>
                          <a:latin typeface="+mn-lt"/>
                        </a:rPr>
                        <a:t>Antenna)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0.13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Rectangular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√3</a:t>
                      </a:r>
                      <a:endParaRPr lang="en-US" sz="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Introduced as a result of the inaccurate positioning of</a:t>
                      </a:r>
                      <a:r>
                        <a:rPr lang="en-US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phase center of the receiving antenna</a:t>
                      </a: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Ambient temperature impact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0.10</a:t>
                      </a:r>
                      <a:endParaRPr lang="en-US" sz="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Actual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0.10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Influence of the ambient temperature on the output power of the carrier 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Repeatability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0.50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Actual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0.50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Repeatability of</a:t>
                      </a:r>
                      <a:r>
                        <a:rPr lang="en-US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Measurement based on statistics (Class A)</a:t>
                      </a:r>
                      <a:endParaRPr lang="en-US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Zero Offset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0.14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Rectangular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√3</a:t>
                      </a:r>
                      <a:endParaRPr lang="en-US" sz="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0.08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 meter specifications. Zero offset impact on the measurement</a:t>
                      </a:r>
                    </a:p>
                  </a:txBody>
                  <a:tcPr marL="9638" marR="9638" marT="9525" marB="0" anchor="ctr"/>
                </a:tc>
              </a:tr>
              <a:tr h="22868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Measurement </a:t>
                      </a:r>
                      <a:r>
                        <a:rPr lang="en-US" sz="800" dirty="0">
                          <a:effectLst/>
                          <a:latin typeface="+mn-lt"/>
                        </a:rPr>
                        <a:t>Noise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0.02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Rectangular</a:t>
                      </a: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√3</a:t>
                      </a:r>
                      <a:endParaRPr lang="en-US" sz="8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3787" marR="33787" marT="0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0.01</a:t>
                      </a:r>
                    </a:p>
                  </a:txBody>
                  <a:tcPr marL="9638" marR="9638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Power meter specifications. Sensitivity, sampling</a:t>
                      </a:r>
                      <a:r>
                        <a:rPr lang="en-US" sz="8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rate, aperture time, etc.</a:t>
                      </a:r>
                      <a:endParaRPr lang="en-US" sz="8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638" marR="9638" marT="9525" marB="0" anchor="ctr"/>
                </a:tc>
              </a:tr>
              <a:tr h="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 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 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 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 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b">
                    <a:lnB w="12700" cmpd="sng">
                      <a:noFill/>
                    </a:lnB>
                    <a:solidFill>
                      <a:schemeClr val="bg1"/>
                    </a:solidFill>
                  </a:tcPr>
                </a:tc>
              </a:tr>
              <a:tr h="266440"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+mn-lt"/>
                        </a:rPr>
                        <a:t>Combined Standard Uncertainty</a:t>
                      </a:r>
                      <a:endParaRPr lang="en-US" sz="8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0.74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8689">
                <a:tc gridSpan="4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+mn-lt"/>
                        </a:rPr>
                        <a:t>Expanded Uncertainty (k=2)*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  <a:latin typeface="+mn-lt"/>
                        </a:rPr>
                        <a:t>1.47</a:t>
                      </a: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87" marR="3378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Rectangle 17"/>
          <p:cNvSpPr/>
          <p:nvPr/>
        </p:nvSpPr>
        <p:spPr>
          <a:xfrm>
            <a:off x="455614" y="4627687"/>
            <a:ext cx="53428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8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* The expanded Measurement Uncertainty with coverage factor (k=2) corresponds to a confidence level of 95%. </a:t>
            </a:r>
            <a:endParaRPr lang="en-US" sz="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itle 4"/>
          <p:cNvSpPr txBox="1">
            <a:spLocks/>
          </p:cNvSpPr>
          <p:nvPr/>
        </p:nvSpPr>
        <p:spPr>
          <a:xfrm>
            <a:off x="280307" y="21998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31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Content Placeholder 6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122" y="1203325"/>
            <a:ext cx="3773831" cy="342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Content Placeholder 5"/>
          <p:cNvPicPr>
            <a:picLocks noGrp="1"/>
          </p:cNvPicPr>
          <p:nvPr>
            <p:ph sz="half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4078" y="1203325"/>
            <a:ext cx="3773831" cy="3425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chemeClr val="tx1"/>
                </a:solidFill>
                <a:latin typeface="+mn-lt"/>
              </a:rPr>
              <a:t>Black Box vs White Box approach </a:t>
            </a:r>
            <a:r>
              <a:rPr lang="en-US" sz="4000" baseline="30000" dirty="0" smtClean="0">
                <a:solidFill>
                  <a:schemeClr val="tx1"/>
                </a:solidFill>
                <a:latin typeface="+mn-lt"/>
              </a:rPr>
              <a:t>1</a:t>
            </a:r>
            <a:endParaRPr lang="en-US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307" y="4819546"/>
            <a:ext cx="5558971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baseline="30000" dirty="0" smtClean="0"/>
              <a:t>1 </a:t>
            </a:r>
            <a:r>
              <a:rPr lang="en-US" sz="1100" dirty="0" smtClean="0"/>
              <a:t>From R4-1708200</a:t>
            </a:r>
          </a:p>
        </p:txBody>
      </p:sp>
      <p:sp>
        <p:nvSpPr>
          <p:cNvPr id="11" name="Title 4"/>
          <p:cNvSpPr txBox="1">
            <a:spLocks/>
          </p:cNvSpPr>
          <p:nvPr/>
        </p:nvSpPr>
        <p:spPr>
          <a:xfrm>
            <a:off x="280307" y="21998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aseline="30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885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285875"/>
            <a:ext cx="4006851" cy="3343274"/>
          </a:xfrm>
        </p:spPr>
        <p:txBody>
          <a:bodyPr/>
          <a:lstStyle/>
          <a:p>
            <a:r>
              <a:rPr lang="en-US" dirty="0" smtClean="0"/>
              <a:t>The Black Box approach yields </a:t>
            </a:r>
            <a:r>
              <a:rPr lang="en-US" dirty="0"/>
              <a:t>a measurement uncertainty related to the offset of the </a:t>
            </a:r>
            <a:r>
              <a:rPr lang="en-US" dirty="0" err="1"/>
              <a:t>centre</a:t>
            </a:r>
            <a:r>
              <a:rPr lang="en-US" dirty="0"/>
              <a:t> of active antenna array from the </a:t>
            </a:r>
            <a:r>
              <a:rPr lang="en-US" dirty="0" err="1"/>
              <a:t>centre</a:t>
            </a:r>
            <a:r>
              <a:rPr lang="en-US" dirty="0"/>
              <a:t> of the quiet zone, specifically for TX powers or RX sensitivities that are defined as single-directional requirements (EIRP, EIS</a:t>
            </a:r>
            <a:r>
              <a:rPr lang="en-US" dirty="0" smtClean="0"/>
              <a:t>).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sz="half" idx="13"/>
            <p:extLst>
              <p:ext uri="{D42A27DB-BD31-4B8C-83A1-F6EECF244321}">
                <p14:modId xmlns:p14="http://schemas.microsoft.com/office/powerpoint/2010/main" val="1000780426"/>
              </p:ext>
            </p:extLst>
          </p:nvPr>
        </p:nvGraphicFramePr>
        <p:xfrm>
          <a:off x="4678363" y="1285875"/>
          <a:ext cx="4005263" cy="33350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6627"/>
                <a:gridCol w="321970"/>
                <a:gridCol w="321970"/>
                <a:gridCol w="322523"/>
                <a:gridCol w="322523"/>
                <a:gridCol w="322523"/>
                <a:gridCol w="318651"/>
                <a:gridCol w="322523"/>
                <a:gridCol w="318651"/>
                <a:gridCol w="318651"/>
                <a:gridCol w="318651"/>
              </a:tblGrid>
              <a:tr h="18169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b"/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Path Loss Difference ≈ 20 log[r/(r-Dd)] [dB]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6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            r [m]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 err="1">
                          <a:effectLst/>
                        </a:rPr>
                        <a:t>Dd</a:t>
                      </a:r>
                      <a:r>
                        <a:rPr lang="en-US" sz="1000" dirty="0">
                          <a:effectLst/>
                        </a:rPr>
                        <a:t> [cm]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7.5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3.1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2.5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2.1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1.6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0.9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4.7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3.3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1.2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0.8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0.6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  <a:tr h="320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8.0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6.0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4.1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3.5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3.1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1.4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0.9</a:t>
                      </a:r>
                      <a:endParaRPr lang="en-US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0.7</a:t>
                      </a:r>
                      <a:endParaRPr lang="en-U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747" marR="59747" marT="0" marB="0" anchor="ctr"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tx1"/>
                </a:solidFill>
                <a:latin typeface="+mn-lt"/>
              </a:rPr>
              <a:t>Black Box vs White Box approach</a:t>
            </a:r>
            <a:r>
              <a:rPr lang="en-US" sz="4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4000" baseline="300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/>
            </a:r>
            <a:br>
              <a:rPr lang="en-US" dirty="0" smtClean="0">
                <a:solidFill>
                  <a:schemeClr val="tx1"/>
                </a:solidFill>
                <a:latin typeface="+mn-lt"/>
              </a:rPr>
            </a:b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Path loss difference antenna on-</a:t>
            </a:r>
            <a:r>
              <a:rPr lang="en-US" sz="2000" dirty="0" err="1" smtClean="0">
                <a:solidFill>
                  <a:schemeClr val="tx1"/>
                </a:solidFill>
                <a:latin typeface="+mn-lt"/>
              </a:rPr>
              <a:t>centre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 vs. </a:t>
            </a:r>
            <a:r>
              <a:rPr lang="en-US" sz="2000" dirty="0" err="1" smtClean="0">
                <a:solidFill>
                  <a:schemeClr val="tx1"/>
                </a:solidFill>
                <a:latin typeface="+mn-lt"/>
              </a:rPr>
              <a:t>off-centre</a:t>
            </a:r>
            <a:endParaRPr 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307" y="4819546"/>
            <a:ext cx="5558971" cy="16927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r>
              <a:rPr lang="en-US" sz="1100" baseline="30000" dirty="0" smtClean="0"/>
              <a:t>1 </a:t>
            </a:r>
            <a:r>
              <a:rPr lang="en-US" sz="1100" dirty="0" smtClean="0"/>
              <a:t>From R4-1708200</a:t>
            </a:r>
          </a:p>
        </p:txBody>
      </p:sp>
    </p:spTree>
    <p:extLst>
      <p:ext uri="{BB962C8B-B14F-4D97-AF65-F5344CB8AC3E}">
        <p14:creationId xmlns:p14="http://schemas.microsoft.com/office/powerpoint/2010/main" val="277497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  <a:latin typeface="+mn-lt"/>
              </a:rPr>
              <a:t>Conclusions</a:t>
            </a:r>
            <a:endParaRPr lang="en-US" sz="27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308" y="1319587"/>
            <a:ext cx="867500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Observation 1</a:t>
            </a:r>
            <a:r>
              <a:rPr lang="en-US" dirty="0" smtClean="0"/>
              <a:t>: Uncertainty due to the offset of the center of the antenna array from the center of the quiet zone is a significant contributor to the overall budget; for some DUT size/measurement distance this element becomes dominant.</a:t>
            </a:r>
          </a:p>
          <a:p>
            <a:r>
              <a:rPr lang="en-US" b="1" dirty="0" smtClean="0"/>
              <a:t>Observation 2</a:t>
            </a:r>
            <a:r>
              <a:rPr lang="en-US" dirty="0" smtClean="0"/>
              <a:t>: In general, large uncertainty budgets may lead to large test tolerances for the corresponding UE RF requirements; this can create discrepancies between product design requirements (for UEs and network equipment) and the specification.</a:t>
            </a:r>
          </a:p>
          <a:p>
            <a:r>
              <a:rPr lang="en-US" b="1" dirty="0" smtClean="0"/>
              <a:t>Proposal 1</a:t>
            </a:r>
            <a:r>
              <a:rPr lang="en-US" dirty="0" smtClean="0"/>
              <a:t>: It is proposed to define two options of the MU budget; baseline MU assuming black box DUT positioning and optimized MU assuming white box DUT positioning.</a:t>
            </a:r>
          </a:p>
          <a:p>
            <a:r>
              <a:rPr lang="en-US" b="1" dirty="0" smtClean="0"/>
              <a:t>Proposal 2</a:t>
            </a:r>
            <a:r>
              <a:rPr lang="en-US" dirty="0" smtClean="0"/>
              <a:t>: Optimized MU is applicable to DUTs where the centers of the antenna arrays are known to the testing lab.</a:t>
            </a:r>
          </a:p>
          <a:p>
            <a:r>
              <a:rPr lang="en-US" b="1" dirty="0" smtClean="0"/>
              <a:t>Proposal 3</a:t>
            </a:r>
            <a:r>
              <a:rPr lang="en-US" dirty="0" smtClean="0"/>
              <a:t>: The test tolerances are derived assuming optimized MU; if a DUT is tested in a setup using black box DUT positioning, then the impact of additional MU is taken on as additional risk.</a:t>
            </a:r>
            <a:endParaRPr lang="en-US" dirty="0"/>
          </a:p>
        </p:txBody>
      </p:sp>
      <p:sp>
        <p:nvSpPr>
          <p:cNvPr id="36" name="Title 4"/>
          <p:cNvSpPr txBox="1">
            <a:spLocks/>
          </p:cNvSpPr>
          <p:nvPr/>
        </p:nvSpPr>
        <p:spPr>
          <a:xfrm>
            <a:off x="280307" y="21998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41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645</Words>
  <Application>Microsoft Office PowerPoint</Application>
  <PresentationFormat>On-screen Show (16:9)</PresentationFormat>
  <Paragraphs>210</Paragraphs>
  <Slides>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MS PGothic</vt:lpstr>
      <vt:lpstr>SimSun</vt:lpstr>
      <vt:lpstr>SimSun</vt:lpstr>
      <vt:lpstr>Arial</vt:lpstr>
      <vt:lpstr>Calibri</vt:lpstr>
      <vt:lpstr>Calibri Light</vt:lpstr>
      <vt:lpstr>Intel Clear</vt:lpstr>
      <vt:lpstr>Intel Clear Pro</vt:lpstr>
      <vt:lpstr>Microsoft Sans Serif</vt:lpstr>
      <vt:lpstr>Times New Roman</vt:lpstr>
      <vt:lpstr>Wingdings</vt:lpstr>
      <vt:lpstr>Office Theme</vt:lpstr>
      <vt:lpstr>Measurement uncertainty for EIRP</vt:lpstr>
      <vt:lpstr>Measurement Setup EIRP using a Power Meter @ 60GHz</vt:lpstr>
      <vt:lpstr>Measurement Uncertainty EIRP using a Power Meter @ 60GHz</vt:lpstr>
      <vt:lpstr>Black Box vs White Box approach 1</vt:lpstr>
      <vt:lpstr>Black Box vs White Box approach 1 Path loss difference antenna on-centre vs. off-centre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CTPClassification=CTP_PUBLIC:VisualMarkings=, CTPClassification=CTP_IC:VisualMarkings=</cp:keywords>
  <cp:lastModifiedBy/>
  <cp:revision>1</cp:revision>
  <dcterms:created xsi:type="dcterms:W3CDTF">2015-05-06T16:36:39Z</dcterms:created>
  <dcterms:modified xsi:type="dcterms:W3CDTF">2017-10-02T13:44:38Z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5623763e-3b46-47ee-8dd2-9abf1b01e466</vt:lpwstr>
  </property>
  <property fmtid="{D5CDD505-2E9C-101B-9397-08002B2CF9AE}" pid="3" name="CTP_FOOTER">
    <vt:lpwstr>False</vt:lpwstr>
  </property>
  <property fmtid="{D5CDD505-2E9C-101B-9397-08002B2CF9AE}" pid="4" name="CTP_BU">
    <vt:lpwstr>NEXT GEN AND STANDARDS GROUP</vt:lpwstr>
  </property>
  <property fmtid="{D5CDD505-2E9C-101B-9397-08002B2CF9AE}" pid="5" name="CTP_TimeStamp">
    <vt:lpwstr>2017-10-02 12:48:48Z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CTP_IC</vt:lpwstr>
  </property>
</Properties>
</file>