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8" r:id="rId3"/>
    <p:sldId id="263" r:id="rId4"/>
    <p:sldId id="266" r:id="rId5"/>
    <p:sldId id="267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9" d="100"/>
          <a:sy n="119" d="100"/>
        </p:scale>
        <p:origin x="114" y="1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5D01E2-2095-48A3-B9B4-79A54BB34598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B52189-F625-4389-8581-FC4FE6283C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2034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5750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38346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8776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3916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238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4321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5976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6804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38762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420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874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0751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0384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4007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8209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09647D-FB41-448B-8166-164518DC9D4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138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6313" y="1122363"/>
            <a:ext cx="11386457" cy="2387600"/>
          </a:xfrm>
        </p:spPr>
        <p:txBody>
          <a:bodyPr>
            <a:normAutofit/>
          </a:bodyPr>
          <a:lstStyle/>
          <a:p>
            <a:r>
              <a:rPr lang="de-DE" sz="4800" b="1" dirty="0"/>
              <a:t>WF on </a:t>
            </a:r>
            <a:r>
              <a:rPr lang="de-DE" sz="4800" b="1" dirty="0" smtClean="0"/>
              <a:t>referense sensitivity for mmWave</a:t>
            </a:r>
            <a:endParaRPr lang="en-US" sz="4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30369" y="4800599"/>
            <a:ext cx="9144000" cy="1369945"/>
          </a:xfrm>
        </p:spPr>
        <p:txBody>
          <a:bodyPr>
            <a:normAutofit/>
          </a:bodyPr>
          <a:lstStyle/>
          <a:p>
            <a:r>
              <a:rPr lang="en-US" sz="2800" dirty="0"/>
              <a:t>LG </a:t>
            </a:r>
            <a:r>
              <a:rPr lang="en-US" sz="2800" dirty="0" smtClean="0"/>
              <a:t>Electronics, </a:t>
            </a:r>
            <a:r>
              <a:rPr lang="en-US" sz="2800" dirty="0" smtClean="0"/>
              <a:t>Huawei, </a:t>
            </a:r>
            <a:r>
              <a:rPr lang="en-US" sz="2800" dirty="0" smtClean="0"/>
              <a:t>Sumitomo, Sony, Ericsson, Skyworks, Intel Corporation, </a:t>
            </a:r>
            <a:r>
              <a:rPr lang="en-US" sz="2800" dirty="0" smtClean="0"/>
              <a:t>KT, </a:t>
            </a:r>
            <a:r>
              <a:rPr lang="en-US" sz="2800" dirty="0" smtClean="0">
                <a:solidFill>
                  <a:srgbClr val="FF0000"/>
                </a:solidFill>
              </a:rPr>
              <a:t>Media </a:t>
            </a:r>
            <a:r>
              <a:rPr lang="en-US" sz="2800" dirty="0" err="1" smtClean="0">
                <a:solidFill>
                  <a:srgbClr val="FF0000"/>
                </a:solidFill>
              </a:rPr>
              <a:t>Tek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162675" y="218661"/>
            <a:ext cx="1794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R4-1709140</a:t>
            </a:r>
            <a:r>
              <a:rPr lang="en-US" b="1" strike="sngStrike" dirty="0" smtClean="0">
                <a:solidFill>
                  <a:srgbClr val="FF0000"/>
                </a:solidFill>
              </a:rPr>
              <a:t>8905</a:t>
            </a:r>
            <a:endParaRPr lang="en-US" b="1" strike="sngStrike" dirty="0">
              <a:solidFill>
                <a:srgbClr val="FF0000"/>
              </a:solidFill>
            </a:endParaRPr>
          </a:p>
        </p:txBody>
      </p:sp>
      <p:sp>
        <p:nvSpPr>
          <p:cNvPr id="5" name="テキスト ボックス 3"/>
          <p:cNvSpPr txBox="1"/>
          <p:nvPr/>
        </p:nvSpPr>
        <p:spPr>
          <a:xfrm>
            <a:off x="107504" y="188639"/>
            <a:ext cx="396935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 WG4 #84 Meeting </a:t>
            </a:r>
          </a:p>
          <a:p>
            <a:r>
              <a:rPr lang="en-GB" b="1" dirty="0"/>
              <a:t>Berlin, Germany, August 21</a:t>
            </a:r>
            <a:r>
              <a:rPr lang="en-GB" b="1" baseline="30000" dirty="0"/>
              <a:t>st</a:t>
            </a:r>
            <a:r>
              <a:rPr lang="en-GB" b="1" dirty="0"/>
              <a:t> -25</a:t>
            </a:r>
            <a:r>
              <a:rPr lang="en-GB" b="1" baseline="30000" dirty="0"/>
              <a:t>th</a:t>
            </a:r>
            <a:r>
              <a:rPr lang="en-GB" b="1" dirty="0"/>
              <a:t>, 2017</a:t>
            </a:r>
          </a:p>
          <a:p>
            <a:r>
              <a:rPr lang="en-GB" b="1" dirty="0"/>
              <a:t>Agenda: </a:t>
            </a:r>
            <a:r>
              <a:rPr lang="en-GB" b="1" dirty="0" smtClean="0"/>
              <a:t>9.4.4.1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0380949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33369"/>
          </a:xfrm>
        </p:spPr>
        <p:txBody>
          <a:bodyPr/>
          <a:lstStyle/>
          <a:p>
            <a:r>
              <a:rPr lang="en-CA" dirty="0"/>
              <a:t>Background (1)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56218"/>
            <a:ext cx="10618076" cy="4777347"/>
          </a:xfrm>
        </p:spPr>
        <p:txBody>
          <a:bodyPr>
            <a:normAutofit lnSpcReduction="10000"/>
          </a:bodyPr>
          <a:lstStyle/>
          <a:p>
            <a:r>
              <a:rPr lang="en-US" altLang="ko-KR" sz="2400" dirty="0" smtClean="0"/>
              <a:t>WF </a:t>
            </a:r>
            <a:r>
              <a:rPr lang="en-US" altLang="ko-KR" sz="2400" dirty="0"/>
              <a:t>in RAN4 </a:t>
            </a:r>
            <a:r>
              <a:rPr lang="en-US" altLang="ko-KR" sz="2400" dirty="0" smtClean="0"/>
              <a:t>#83 meeting</a:t>
            </a:r>
            <a:endParaRPr lang="en-US" altLang="ko-KR" sz="2400" dirty="0"/>
          </a:p>
          <a:p>
            <a:pPr lvl="1"/>
            <a:r>
              <a:rPr lang="en-US" altLang="ko-KR" sz="1800" dirty="0" smtClean="0"/>
              <a:t>R4-1706067</a:t>
            </a:r>
            <a:r>
              <a:rPr lang="en-US" altLang="ko-KR" sz="1800" dirty="0"/>
              <a:t>		WF on </a:t>
            </a:r>
            <a:r>
              <a:rPr lang="en-US" altLang="ko-KR" sz="1800" dirty="0" smtClean="0"/>
              <a:t>UE reference architecture, Sony, Skyworks, LGE </a:t>
            </a:r>
            <a:endParaRPr lang="en-US" altLang="ko-KR" sz="1800" dirty="0"/>
          </a:p>
          <a:p>
            <a:r>
              <a:rPr lang="en-US" altLang="ko-KR" sz="2400" dirty="0"/>
              <a:t>Contributions in RAN4 #84</a:t>
            </a:r>
          </a:p>
          <a:p>
            <a:pPr lvl="1"/>
            <a:r>
              <a:rPr lang="en-GB" altLang="ko-KR" sz="1800" dirty="0" smtClean="0"/>
              <a:t>R4-1708175</a:t>
            </a:r>
            <a:r>
              <a:rPr lang="en-GB" altLang="ko-KR" sz="1800" dirty="0"/>
              <a:t>		</a:t>
            </a:r>
            <a:r>
              <a:rPr lang="en-GB" altLang="ko-KR" sz="1800" dirty="0" smtClean="0"/>
              <a:t>NR UE REFSENS </a:t>
            </a:r>
            <a:r>
              <a:rPr lang="en-GB" altLang="ko-KR" sz="1800" dirty="0" err="1" smtClean="0"/>
              <a:t>requirments</a:t>
            </a:r>
            <a:r>
              <a:rPr lang="en-GB" altLang="ko-KR" sz="1800" dirty="0" smtClean="0"/>
              <a:t>			</a:t>
            </a:r>
            <a:r>
              <a:rPr lang="en-GB" altLang="ko-KR" sz="1800" dirty="0"/>
              <a:t>	  	</a:t>
            </a:r>
            <a:r>
              <a:rPr lang="en-GB" altLang="ko-KR" sz="1800" dirty="0" smtClean="0"/>
              <a:t>LGE</a:t>
            </a:r>
            <a:endParaRPr lang="en-GB" altLang="ko-KR" sz="1800" dirty="0"/>
          </a:p>
          <a:p>
            <a:pPr lvl="1"/>
            <a:r>
              <a:rPr lang="en-GB" altLang="ko-KR" sz="1800" dirty="0" smtClean="0"/>
              <a:t>R4-1707332</a:t>
            </a:r>
            <a:r>
              <a:rPr lang="en-GB" altLang="ko-KR" sz="1800" dirty="0"/>
              <a:t>		UE reference sensitivity for </a:t>
            </a:r>
            <a:r>
              <a:rPr lang="en-GB" altLang="ko-KR" sz="1800" dirty="0" err="1"/>
              <a:t>mmWave</a:t>
            </a:r>
            <a:r>
              <a:rPr lang="en-GB" altLang="ko-KR" sz="1800" dirty="0"/>
              <a:t> 28GHz	</a:t>
            </a:r>
            <a:r>
              <a:rPr lang="en-GB" altLang="ko-KR" sz="1800" dirty="0" smtClean="0"/>
              <a:t>		Sony</a:t>
            </a:r>
            <a:endParaRPr lang="en-GB" altLang="ko-KR" sz="1800" dirty="0"/>
          </a:p>
          <a:p>
            <a:pPr lvl="1"/>
            <a:r>
              <a:rPr lang="en-GB" altLang="ko-KR" sz="1800" dirty="0" smtClean="0"/>
              <a:t>R4-1707828</a:t>
            </a:r>
            <a:r>
              <a:rPr lang="en-GB" altLang="ko-KR" sz="1800" dirty="0"/>
              <a:t>		Preliminary smartphone EIS performance </a:t>
            </a:r>
            <a:r>
              <a:rPr lang="en-GB" altLang="ko-KR" sz="1800" dirty="0" smtClean="0"/>
              <a:t>evaluation</a:t>
            </a:r>
            <a:r>
              <a:rPr lang="en-GB" altLang="ko-KR" sz="1800" b="1" dirty="0" smtClean="0"/>
              <a:t>	</a:t>
            </a:r>
            <a:r>
              <a:rPr lang="en-GB" altLang="ko-KR" sz="1800" dirty="0"/>
              <a:t>	Huawei</a:t>
            </a:r>
          </a:p>
          <a:p>
            <a:pPr lvl="1"/>
            <a:r>
              <a:rPr lang="en-GB" altLang="ko-KR" sz="1800" dirty="0" smtClean="0"/>
              <a:t>R4-1708542</a:t>
            </a:r>
            <a:r>
              <a:rPr lang="en-GB" altLang="ko-KR" sz="1800" dirty="0"/>
              <a:t>		Reference sensitivity for </a:t>
            </a:r>
            <a:r>
              <a:rPr lang="en-GB" altLang="ko-KR" sz="1800" dirty="0" err="1"/>
              <a:t>mmW</a:t>
            </a:r>
            <a:r>
              <a:rPr lang="en-GB" altLang="ko-KR" sz="1800" dirty="0"/>
              <a:t> </a:t>
            </a:r>
            <a:r>
              <a:rPr lang="en-GB" altLang="ko-KR" sz="1800" dirty="0" smtClean="0"/>
              <a:t>UE	</a:t>
            </a:r>
            <a:r>
              <a:rPr lang="en-GB" altLang="ko-KR" sz="1800" dirty="0"/>
              <a:t>			</a:t>
            </a:r>
            <a:r>
              <a:rPr lang="en-GB" altLang="ko-KR" sz="1800" dirty="0" smtClean="0"/>
              <a:t>Qualcomm</a:t>
            </a:r>
            <a:endParaRPr lang="en-GB" altLang="ko-KR" sz="1800" dirty="0"/>
          </a:p>
          <a:p>
            <a:pPr lvl="1"/>
            <a:r>
              <a:rPr lang="en-GB" altLang="ko-KR" sz="1800" dirty="0" smtClean="0"/>
              <a:t>R4-1707511	</a:t>
            </a:r>
            <a:r>
              <a:rPr lang="en-GB" altLang="ko-KR" sz="1800" dirty="0"/>
              <a:t>	</a:t>
            </a:r>
            <a:r>
              <a:rPr lang="en-GB" altLang="ko-KR" sz="1800" dirty="0" smtClean="0"/>
              <a:t>MSD for combinations including 3.5GHz, 4.5GHz, 28GHz</a:t>
            </a:r>
            <a:r>
              <a:rPr lang="en-GB" altLang="ko-KR" sz="1800" dirty="0"/>
              <a:t>		</a:t>
            </a:r>
            <a:r>
              <a:rPr lang="en-GB" altLang="ko-KR" sz="1800" dirty="0" smtClean="0"/>
              <a:t>NTT DoCoMo</a:t>
            </a:r>
          </a:p>
          <a:p>
            <a:pPr lvl="1"/>
            <a:r>
              <a:rPr lang="en-GB" altLang="ko-KR" sz="1800" dirty="0" smtClean="0"/>
              <a:t>R4-1706506		</a:t>
            </a:r>
            <a:r>
              <a:rPr lang="en-US" altLang="ko-KR" sz="1800" dirty="0"/>
              <a:t> </a:t>
            </a:r>
            <a:r>
              <a:rPr lang="en-US" altLang="ko-KR" sz="1800" dirty="0" err="1"/>
              <a:t>mmWave</a:t>
            </a:r>
            <a:r>
              <a:rPr lang="en-US" altLang="ko-KR" sz="1800" dirty="0"/>
              <a:t> UE REFSENS considerations &amp; </a:t>
            </a:r>
            <a:r>
              <a:rPr lang="en-US" altLang="ko-KR" sz="1800" dirty="0" smtClean="0"/>
              <a:t>proposals		Intel</a:t>
            </a:r>
            <a:endParaRPr lang="en-GB" altLang="ko-KR" sz="1800" dirty="0"/>
          </a:p>
          <a:p>
            <a:pPr lvl="1"/>
            <a:endParaRPr lang="en-GB" altLang="ko-KR" sz="1800" dirty="0"/>
          </a:p>
          <a:p>
            <a:r>
              <a:rPr lang="en-US" altLang="ko-KR" sz="2400" dirty="0"/>
              <a:t>In RAN4 #84 meeting, RAN4 has been discussed in terms of the </a:t>
            </a:r>
            <a:r>
              <a:rPr lang="en-US" altLang="ko-KR" sz="2400" dirty="0" smtClean="0"/>
              <a:t>REFSENS equations and test parameters to derive REFSENS RF requirements in </a:t>
            </a:r>
            <a:r>
              <a:rPr lang="en-US" altLang="ko-KR" sz="2400" dirty="0" err="1" smtClean="0"/>
              <a:t>mmWave</a:t>
            </a:r>
            <a:r>
              <a:rPr lang="en-US" altLang="ko-KR" sz="2400" dirty="0" smtClean="0"/>
              <a:t>.</a:t>
            </a:r>
          </a:p>
          <a:p>
            <a:r>
              <a:rPr lang="en-US" altLang="ko-KR" sz="2400" dirty="0" smtClean="0"/>
              <a:t>Based on online discussion, RAN4 need to aligned REFSENS equation and test parameters to encourage REFSENS test campaign. </a:t>
            </a:r>
            <a:endParaRPr lang="en-US" altLang="ko-KR" sz="2400" dirty="0"/>
          </a:p>
        </p:txBody>
      </p:sp>
    </p:spTree>
    <p:extLst>
      <p:ext uri="{BB962C8B-B14F-4D97-AF65-F5344CB8AC3E}">
        <p14:creationId xmlns:p14="http://schemas.microsoft.com/office/powerpoint/2010/main" val="42648637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56685"/>
            <a:ext cx="10913918" cy="5032374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3200" dirty="0" smtClean="0"/>
              <a:t>Agreements in WF (R4-1706067)</a:t>
            </a:r>
            <a:endParaRPr lang="en-US" sz="3200" dirty="0"/>
          </a:p>
          <a:p>
            <a:pPr lvl="1">
              <a:lnSpc>
                <a:spcPct val="95000"/>
              </a:lnSpc>
              <a:spcBef>
                <a:spcPts val="1200"/>
              </a:spcBef>
            </a:pPr>
            <a:r>
              <a:rPr lang="en-GB" altLang="ko-KR" sz="2800" dirty="0"/>
              <a:t>In Rel-15 UE in the 28GHz </a:t>
            </a:r>
            <a:r>
              <a:rPr lang="en-GB" altLang="ko-KR" sz="2800" dirty="0" err="1"/>
              <a:t>mmWave</a:t>
            </a:r>
            <a:r>
              <a:rPr lang="en-GB" altLang="ko-KR" sz="2800" dirty="0"/>
              <a:t> range NR</a:t>
            </a:r>
          </a:p>
          <a:p>
            <a:pPr lvl="2">
              <a:lnSpc>
                <a:spcPct val="95000"/>
              </a:lnSpc>
              <a:spcBef>
                <a:spcPts val="1200"/>
              </a:spcBef>
            </a:pPr>
            <a:r>
              <a:rPr lang="en-GB" altLang="ko-KR" sz="2400" dirty="0"/>
              <a:t>REFSENS requirement shall be based on DL MRC diversity (rank 1 with two receivers</a:t>
            </a:r>
            <a:r>
              <a:rPr lang="en-GB" altLang="ko-KR" sz="2400" dirty="0" smtClean="0"/>
              <a:t>).</a:t>
            </a:r>
            <a:endParaRPr lang="en-GB" altLang="ko-KR" dirty="0">
              <a:solidFill>
                <a:srgbClr val="FF0000"/>
              </a:solidFill>
            </a:endParaRPr>
          </a:p>
          <a:p>
            <a:pPr lvl="3">
              <a:lnSpc>
                <a:spcPct val="95000"/>
              </a:lnSpc>
              <a:spcBef>
                <a:spcPts val="1200"/>
              </a:spcBef>
            </a:pPr>
            <a:r>
              <a:rPr lang="en-GB" altLang="ko-KR" dirty="0"/>
              <a:t>FFS whether this apply to all directions.</a:t>
            </a:r>
          </a:p>
          <a:p>
            <a:pPr lvl="2">
              <a:lnSpc>
                <a:spcPct val="95000"/>
              </a:lnSpc>
              <a:spcBef>
                <a:spcPts val="1200"/>
              </a:spcBef>
            </a:pPr>
            <a:r>
              <a:rPr lang="en-GB" altLang="ko-KR" sz="2400" dirty="0"/>
              <a:t>UE architecture shall support minimum dual layer (same as LTE rank 2) for demodulation performance requirement. </a:t>
            </a:r>
          </a:p>
          <a:p>
            <a:pPr lvl="3">
              <a:lnSpc>
                <a:spcPct val="95000"/>
              </a:lnSpc>
              <a:spcBef>
                <a:spcPts val="1200"/>
              </a:spcBef>
            </a:pPr>
            <a:r>
              <a:rPr lang="en-GB" altLang="ko-KR" dirty="0"/>
              <a:t>FFS whether this apply to all directions.</a:t>
            </a:r>
          </a:p>
          <a:p>
            <a:pPr lvl="2">
              <a:lnSpc>
                <a:spcPct val="95000"/>
              </a:lnSpc>
              <a:spcBef>
                <a:spcPts val="1200"/>
              </a:spcBef>
            </a:pPr>
            <a:r>
              <a:rPr lang="en-GB" altLang="ko-KR" sz="2400" dirty="0"/>
              <a:t>RF architecture support for higher order DL layers is optional.</a:t>
            </a:r>
            <a:endParaRPr lang="en-US" altLang="ko-KR" sz="2400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838200" y="365125"/>
            <a:ext cx="10515600" cy="10064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CA" dirty="0"/>
              <a:t>Background </a:t>
            </a:r>
            <a:r>
              <a:rPr lang="en-CA" altLang="ko-KR" dirty="0"/>
              <a:t>(2)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28534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56685"/>
            <a:ext cx="10913918" cy="5032374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3200" dirty="0"/>
              <a:t>Definition of </a:t>
            </a:r>
            <a:r>
              <a:rPr lang="en-US" sz="3200" dirty="0" smtClean="0">
                <a:solidFill>
                  <a:srgbClr val="FF0000"/>
                </a:solidFill>
              </a:rPr>
              <a:t>Sensitivity</a:t>
            </a:r>
            <a:r>
              <a:rPr lang="en-US" sz="3200" dirty="0" smtClean="0"/>
              <a:t> </a:t>
            </a:r>
            <a:r>
              <a:rPr lang="en-US" sz="3200" dirty="0" smtClean="0"/>
              <a:t>equation in </a:t>
            </a:r>
            <a:r>
              <a:rPr lang="en-US" sz="3200" dirty="0" err="1" smtClean="0"/>
              <a:t>mmWave</a:t>
            </a:r>
            <a:endParaRPr lang="en-US" sz="3200" dirty="0"/>
          </a:p>
          <a:p>
            <a:pPr lvl="1">
              <a:lnSpc>
                <a:spcPct val="95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sz="2800" dirty="0"/>
              <a:t>RAN4 can derive </a:t>
            </a:r>
            <a:r>
              <a:rPr lang="en-US" sz="2800" dirty="0" smtClean="0"/>
              <a:t>the REFSENS requirement based on alignment on the peak EIS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smtClean="0"/>
              <a:t>level equation and the options listed in slide #6</a:t>
            </a:r>
            <a:endParaRPr lang="en-US" sz="2800" dirty="0"/>
          </a:p>
          <a:p>
            <a:pPr lvl="2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altLang="ko-KR" sz="2400" b="1" dirty="0" smtClean="0">
                <a:solidFill>
                  <a:srgbClr val="FF0000"/>
                </a:solidFill>
              </a:rPr>
              <a:t>Sensitivity </a:t>
            </a:r>
            <a:r>
              <a:rPr lang="en-US" altLang="ko-KR" sz="2400" b="1" dirty="0"/>
              <a:t>= -</a:t>
            </a:r>
            <a:r>
              <a:rPr lang="en-US" altLang="ko-KR" sz="2400" b="1" dirty="0" smtClean="0"/>
              <a:t>174dBm(</a:t>
            </a:r>
            <a:r>
              <a:rPr lang="en-US" altLang="ko-KR" sz="2400" b="1" dirty="0" err="1" smtClean="0"/>
              <a:t>kT</a:t>
            </a:r>
            <a:r>
              <a:rPr lang="en-US" altLang="ko-KR" sz="2400" b="1" dirty="0" smtClean="0"/>
              <a:t>) </a:t>
            </a:r>
            <a:r>
              <a:rPr lang="en-US" altLang="ko-KR" sz="2400" b="1" dirty="0"/>
              <a:t>+ </a:t>
            </a:r>
            <a:r>
              <a:rPr lang="en-US" altLang="ko-KR" sz="2400" b="1" dirty="0" smtClean="0"/>
              <a:t>10*log(</a:t>
            </a:r>
            <a:r>
              <a:rPr lang="en-US" altLang="ko-KR" sz="2400" b="1" dirty="0" smtClean="0">
                <a:solidFill>
                  <a:srgbClr val="FF0000"/>
                </a:solidFill>
              </a:rPr>
              <a:t>Max. RX BW</a:t>
            </a:r>
            <a:r>
              <a:rPr lang="en-US" altLang="ko-KR" sz="2400" b="1" dirty="0" smtClean="0"/>
              <a:t>) </a:t>
            </a:r>
            <a:r>
              <a:rPr lang="en-US" altLang="ko-KR" sz="2400" b="1" dirty="0" smtClean="0"/>
              <a:t>+ NF – Total Ant. gain - diversity</a:t>
            </a:r>
            <a:r>
              <a:rPr lang="en-US" altLang="ko-KR" sz="2400" b="1" strike="sngStrike" dirty="0" smtClean="0">
                <a:solidFill>
                  <a:srgbClr val="FF0000"/>
                </a:solidFill>
              </a:rPr>
              <a:t>/polarization</a:t>
            </a:r>
            <a:r>
              <a:rPr lang="en-US" altLang="ko-KR" sz="2400" b="1" dirty="0" smtClean="0"/>
              <a:t> gain + </a:t>
            </a:r>
            <a:r>
              <a:rPr lang="en-US" altLang="ko-KR" sz="2400" b="1" dirty="0"/>
              <a:t>SNR + </a:t>
            </a:r>
            <a:r>
              <a:rPr lang="en-US" altLang="ko-KR" sz="2400" b="1" dirty="0" smtClean="0"/>
              <a:t>ILs</a:t>
            </a:r>
          </a:p>
          <a:p>
            <a:pPr lvl="3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2400" b="1" dirty="0" smtClean="0"/>
              <a:t>In here, Total ant. gain = element gain + beamforming gain</a:t>
            </a:r>
          </a:p>
          <a:p>
            <a:pPr lvl="3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2400" b="1" dirty="0" smtClean="0"/>
              <a:t>ILs: Implementation </a:t>
            </a:r>
            <a:r>
              <a:rPr lang="en-US" sz="2400" b="1" dirty="0" smtClean="0"/>
              <a:t>Losses</a:t>
            </a:r>
          </a:p>
          <a:p>
            <a:pPr lvl="3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altLang="ko-KR" sz="2400" b="1" dirty="0" smtClean="0">
                <a:solidFill>
                  <a:srgbClr val="FF0000"/>
                </a:solidFill>
              </a:rPr>
              <a:t>Max. RX BW: Max. Received Bandwidth</a:t>
            </a:r>
            <a:endParaRPr lang="en-US" sz="2400" b="1" dirty="0" smtClean="0">
              <a:solidFill>
                <a:srgbClr val="FF0000"/>
              </a:solidFill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838200" y="365125"/>
            <a:ext cx="10515600" cy="10064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CA" dirty="0"/>
              <a:t>Way Forward </a:t>
            </a:r>
            <a:r>
              <a:rPr lang="en-CA" altLang="ko-KR" dirty="0"/>
              <a:t>(1)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07223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82023"/>
            <a:ext cx="10515600" cy="5072714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ko-KR" dirty="0" smtClean="0"/>
              <a:t>Expected Schedule for REFSENS requirements in </a:t>
            </a:r>
            <a:r>
              <a:rPr lang="en-US" altLang="ko-KR" dirty="0" err="1" smtClean="0"/>
              <a:t>mmWave</a:t>
            </a:r>
            <a:endParaRPr lang="en-US" altLang="ko-KR" dirty="0" smtClean="0"/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ko-KR" dirty="0" smtClean="0"/>
              <a:t>In RAN4 RF session, detail REFSENS requirement will be discussed and decided</a:t>
            </a:r>
          </a:p>
          <a:p>
            <a:pPr lvl="2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ko-KR" dirty="0" smtClean="0"/>
              <a:t>Option1: Defined as Beam Peak EIS or</a:t>
            </a:r>
          </a:p>
          <a:p>
            <a:pPr lvl="2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ko-KR" dirty="0" smtClean="0"/>
              <a:t>Option2: Defined as a CDF EIS </a:t>
            </a:r>
          </a:p>
          <a:p>
            <a:pPr lvl="3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ko-KR" dirty="0" smtClean="0">
                <a:solidFill>
                  <a:srgbClr val="FF0000"/>
                </a:solidFill>
              </a:rPr>
              <a:t>[A %] </a:t>
            </a:r>
            <a:r>
              <a:rPr lang="en-US" altLang="ko-KR" dirty="0" smtClean="0">
                <a:solidFill>
                  <a:srgbClr val="FF0000"/>
                </a:solidFill>
              </a:rPr>
              <a:t>EIS </a:t>
            </a:r>
            <a:r>
              <a:rPr lang="en-US" altLang="ko-KR" dirty="0" smtClean="0">
                <a:solidFill>
                  <a:srgbClr val="FF0000"/>
                </a:solidFill>
              </a:rPr>
              <a:t>CDF : The percentile and # of points of CDF curve will be FFS.</a:t>
            </a:r>
          </a:p>
          <a:p>
            <a:pPr lvl="2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ko-KR" dirty="0" smtClean="0">
                <a:solidFill>
                  <a:srgbClr val="FF0000"/>
                </a:solidFill>
              </a:rPr>
              <a:t>Option3 : Defined as Beam Peak and CDF EIS combinations</a:t>
            </a:r>
            <a:endParaRPr lang="en-US" altLang="ko-KR" dirty="0" smtClean="0">
              <a:solidFill>
                <a:srgbClr val="FF0000"/>
              </a:solidFill>
            </a:endParaRPr>
          </a:p>
          <a:p>
            <a:pPr lvl="1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ko-KR" dirty="0" smtClean="0"/>
              <a:t>In </a:t>
            </a:r>
            <a:r>
              <a:rPr lang="en-US" altLang="ko-KR" dirty="0" smtClean="0"/>
              <a:t>RAN4 demodulation session, should be decided target SNR level.</a:t>
            </a:r>
          </a:p>
          <a:p>
            <a:pPr lvl="2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ko-KR" dirty="0" smtClean="0"/>
              <a:t>Refer the agreed WF (R4-1708904).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ko-KR" dirty="0" smtClean="0"/>
              <a:t>RAN4 should complete REFSENS requirements in RAN4 #85 meeting.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838200" y="365125"/>
            <a:ext cx="10515600" cy="10064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CA" dirty="0"/>
              <a:t>Way Forward </a:t>
            </a:r>
            <a:r>
              <a:rPr lang="en-CA" altLang="ko-KR" dirty="0" smtClean="0"/>
              <a:t>(2)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17599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2546</TotalTime>
  <Words>326</Words>
  <Application>Microsoft Office PowerPoint</Application>
  <PresentationFormat>와이드스크린</PresentationFormat>
  <Paragraphs>48</Paragraphs>
  <Slides>5</Slides>
  <Notes>4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1" baseType="lpstr">
      <vt:lpstr>맑은 고딕</vt:lpstr>
      <vt:lpstr>Arial</vt:lpstr>
      <vt:lpstr>Calibri</vt:lpstr>
      <vt:lpstr>Calibri Light</vt:lpstr>
      <vt:lpstr>Wingdings</vt:lpstr>
      <vt:lpstr>Office Theme</vt:lpstr>
      <vt:lpstr>WF on referense sensitivity for mmWave</vt:lpstr>
      <vt:lpstr>Background (1)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further clarification for wideband operation</dc:title>
  <dc:creator>Suhwan Lim</dc:creator>
  <cp:keywords>Wide;band operation, CTPClassification=CTP_PUBLIC:VisualMarkings=</cp:keywords>
  <cp:lastModifiedBy>임수환/책임연구원/차세대표준(연)ACS팀(suhwan.lim@lge.com)</cp:lastModifiedBy>
  <cp:revision>138</cp:revision>
  <dcterms:created xsi:type="dcterms:W3CDTF">2017-05-16T04:27:47Z</dcterms:created>
  <dcterms:modified xsi:type="dcterms:W3CDTF">2017-08-25T12:12:09Z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ccd9300a-d3cb-4747-a69d-10e989fc5750</vt:lpwstr>
  </property>
  <property fmtid="{D5CDD505-2E9C-101B-9397-08002B2CF9AE}" pid="3" name="CTP_TimeStamp">
    <vt:lpwstr>2017-08-24 20:03:54Z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