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4" r:id="rId1"/>
    <p:sldMasterId id="2147483753" r:id="rId2"/>
  </p:sldMasterIdLst>
  <p:notesMasterIdLst>
    <p:notesMasterId r:id="rId13"/>
  </p:notesMasterIdLst>
  <p:sldIdLst>
    <p:sldId id="589" r:id="rId3"/>
    <p:sldId id="595" r:id="rId4"/>
    <p:sldId id="596" r:id="rId5"/>
    <p:sldId id="599" r:id="rId6"/>
    <p:sldId id="608" r:id="rId7"/>
    <p:sldId id="607" r:id="rId8"/>
    <p:sldId id="606" r:id="rId9"/>
    <p:sldId id="609" r:id="rId10"/>
    <p:sldId id="610" r:id="rId11"/>
    <p:sldId id="611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6136" autoAdjust="0"/>
  </p:normalViewPr>
  <p:slideViewPr>
    <p:cSldViewPr>
      <p:cViewPr>
        <p:scale>
          <a:sx n="98" d="100"/>
          <a:sy n="98" d="100"/>
        </p:scale>
        <p:origin x="-24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869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09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altLang="zh-CN" sz="2400" b="1" dirty="0"/>
              <a:t>Way forward on </a:t>
            </a:r>
            <a:r>
              <a:rPr lang="en-GB" altLang="zh-CN" sz="2400" b="1" dirty="0" err="1"/>
              <a:t>eFD</a:t>
            </a:r>
            <a:r>
              <a:rPr lang="en-GB" altLang="zh-CN" sz="2400" b="1" dirty="0"/>
              <a:t>-MIMO performance requirements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694928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CATT, Qualcomm, Intel, Ericsson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8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GB" altLang="zh-CN" b="1" dirty="0"/>
              <a:t>3GPP TSG-RAN WG4 Meeting #84	</a:t>
            </a:r>
            <a:endParaRPr lang="zh-CN" altLang="zh-CN" b="1" dirty="0"/>
          </a:p>
          <a:p>
            <a:r>
              <a:rPr lang="en-GB" altLang="zh-CN" b="1" dirty="0"/>
              <a:t>Berlin, Germany, 21</a:t>
            </a:r>
            <a:r>
              <a:rPr lang="en-GB" altLang="zh-CN" b="1" baseline="30000" dirty="0"/>
              <a:t>st</a:t>
            </a:r>
            <a:r>
              <a:rPr lang="en-GB" altLang="zh-CN" b="1" dirty="0"/>
              <a:t> – 25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August, 2017</a:t>
            </a:r>
            <a:endParaRPr lang="zh-CN" altLang="zh-CN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smtClean="0"/>
              <a:t>R4-1708725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08520" y="-21005"/>
            <a:ext cx="9252520" cy="497677"/>
          </a:xfrm>
        </p:spPr>
        <p:txBody>
          <a:bodyPr>
            <a:normAutofit fontScale="90000"/>
          </a:bodyPr>
          <a:lstStyle/>
          <a:p>
            <a:r>
              <a:rPr lang="en-US" altLang="zh-CN" sz="2400" dirty="0" smtClean="0">
                <a:latin typeface="+mn-lt"/>
              </a:rPr>
              <a:t>Simulation assumption for multi-shot and aperiodic CSI-RS (TDD) - Information </a:t>
            </a:r>
            <a:endParaRPr lang="zh-CN" altLang="en-US" sz="2400" dirty="0">
              <a:latin typeface="+mn-lt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174748"/>
              </p:ext>
            </p:extLst>
          </p:nvPr>
        </p:nvGraphicFramePr>
        <p:xfrm>
          <a:off x="1835696" y="459022"/>
          <a:ext cx="6264696" cy="63839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5349"/>
                <a:gridCol w="918343"/>
                <a:gridCol w="1234895"/>
                <a:gridCol w="1234895"/>
                <a:gridCol w="1237505"/>
                <a:gridCol w="193709"/>
              </a:tblGrid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effectLst/>
                        </a:rPr>
                        <a:t>Parameter</a:t>
                      </a:r>
                      <a:endParaRPr lang="zh-CN" sz="800" b="1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Unit</a:t>
                      </a:r>
                      <a:endParaRPr lang="zh-CN" sz="800" b="1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Aperiodic 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Multi shot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Bandwidth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MHz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Transmission mode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9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9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Uplink downlink configuration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Special subframe configuration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Propagation channel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EPA5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EPA5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Precoding granularity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PRB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50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50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Correlation and antenna configuration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  <a:highlight>
                            <a:srgbClr val="FFFF00"/>
                          </a:highlight>
                        </a:rPr>
                        <a:t>ULA Low 4 x 2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  <a:highlight>
                            <a:srgbClr val="FFFF00"/>
                          </a:highlight>
                        </a:rPr>
                        <a:t>ULA Low 4 x 2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Beamforming model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Annex B.4.3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Annex B.4.3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Cell-specific reference signals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Antenna ports 0,1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Antenna ports 0,1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7402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CSI reference signals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Antenna ports</a:t>
                      </a:r>
                      <a:endParaRPr lang="zh-CN" sz="8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15,…,18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Antenna ports</a:t>
                      </a:r>
                      <a:endParaRPr lang="zh-CN" sz="8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15,…,18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41103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CSI-RS periodicity and subframe offset </a:t>
                      </a:r>
                      <a:endParaRPr lang="zh-CN" sz="8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T</a:t>
                      </a:r>
                      <a:r>
                        <a:rPr lang="en-GB" sz="800" kern="100" baseline="-25000">
                          <a:effectLst/>
                        </a:rPr>
                        <a:t>CSI-RS</a:t>
                      </a:r>
                      <a:r>
                        <a:rPr lang="en-GB" sz="800" kern="100">
                          <a:effectLst/>
                        </a:rPr>
                        <a:t> / ∆</a:t>
                      </a:r>
                      <a:r>
                        <a:rPr lang="en-GB" sz="800" kern="100" baseline="-25000">
                          <a:effectLst/>
                        </a:rPr>
                        <a:t>CSI-RS</a:t>
                      </a:r>
                      <a:endParaRPr lang="zh-CN" sz="80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5/ 4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effectLst/>
                        </a:rPr>
                        <a:t>5/ 4</a:t>
                      </a:r>
                      <a:endParaRPr lang="zh-CN" sz="8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FrequencyDensityBeamformed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7276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NZP-TransmissionCombBeamformed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NA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NA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csi-RS-NZP-mode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Aperiodic 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Multishot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283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NumberActivatedAperiodicCSI-RS-Resources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NA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CSI-RS-ConfigNZPAperiodic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6 ,7             (Note 5)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NA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NumberActivatedCSI-RS-Resources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NA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CSI-RS reference signal configuration(s)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6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6,7            (Note 6,7)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eMIMO-Type 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Class B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Class B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alternativeCodebookEnabledCLASSB_K1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  <a:highlight>
                            <a:srgbClr val="FFFF00"/>
                          </a:highlight>
                        </a:rPr>
                        <a:t>FALSE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  <a:highlight>
                            <a:srgbClr val="FFFF00"/>
                          </a:highlight>
                        </a:rPr>
                        <a:t>FALSE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283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 dirty="0" err="1" smtClean="0">
                          <a:effectLst/>
                        </a:rPr>
                        <a:t>codebookSubsetRestriction</a:t>
                      </a:r>
                      <a:endParaRPr lang="zh-CN" sz="800" kern="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  <a:highlight>
                            <a:srgbClr val="FFFF00"/>
                          </a:highlight>
                        </a:rPr>
                        <a:t>0x0000 0000 0000 FFFF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  <a:highlight>
                            <a:srgbClr val="FFFF00"/>
                          </a:highlight>
                        </a:rPr>
                        <a:t>0x0000 0000 0000 FFFF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 Downlink power allocation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800" kern="1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dB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70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800" kern="1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dB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70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Pc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dB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-3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-3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701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  <a:sym typeface="Symbol"/>
                        </a:rPr>
                        <a:t>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dB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-3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-3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800" kern="1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dB[mW/15kHz]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-98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-98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Reporting mode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PUCCH 1-1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PUCCH 1-1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Reporting interval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ms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5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5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 PMI delay (Note 2)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ms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10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Physical channel for CQI/PMI reporting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PUSCH   (Note 3)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PUSCH    (Note 3)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PUCCH Report Type for CQI/ PMI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2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2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Physical channel for RI reporting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PUSCH 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PUSCH 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PUCCH Report Type for RI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cqi-pmi-ConfigurationIndex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ri-ConfigIndex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805 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805 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Measurement channel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QPSK 1/3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QPSK 1/3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Rank number of PDSCH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OCNG Pattern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OP.1 TDD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OP.1 TDD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Max number of HARQ transmissions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4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Redundancy version coding sequence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{0,1,2,3}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{0,1,2,3}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3701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ACK/NACK feedback mode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 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Multiplexing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Multiplexing</a:t>
                      </a:r>
                      <a:endParaRPr lang="zh-CN" sz="800" kern="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1374" marR="31374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800" kern="100" dirty="0">
                          <a:effectLst/>
                        </a:rPr>
                        <a:t> </a:t>
                      </a:r>
                      <a:endParaRPr lang="zh-CN" sz="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901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lvl="0"/>
            <a:r>
              <a:rPr lang="en-GB" altLang="zh-CN" sz="2000" dirty="0" smtClean="0"/>
              <a:t>MCS and Rank</a:t>
            </a:r>
          </a:p>
          <a:p>
            <a:pPr lvl="1"/>
            <a:r>
              <a:rPr lang="en-GB" altLang="zh-CN" sz="1600" dirty="0" smtClean="0"/>
              <a:t>Single PMI test case: </a:t>
            </a:r>
            <a:r>
              <a:rPr lang="en-GB" altLang="zh-CN" sz="1200" dirty="0" smtClean="0"/>
              <a:t>16</a:t>
            </a:r>
            <a:r>
              <a:rPr lang="en-US" altLang="zh-CN" sz="1200" dirty="0" smtClean="0"/>
              <a:t>QAM ½  Rank2</a:t>
            </a:r>
            <a:endParaRPr lang="en-GB" altLang="zh-CN" sz="1200" dirty="0" smtClean="0"/>
          </a:p>
          <a:p>
            <a:pPr lvl="1"/>
            <a:r>
              <a:rPr lang="en-GB" altLang="zh-CN" sz="1600" dirty="0"/>
              <a:t>M</a:t>
            </a:r>
            <a:r>
              <a:rPr lang="en-GB" altLang="zh-CN" sz="1600" dirty="0" smtClean="0"/>
              <a:t>ultiple PMI test case: </a:t>
            </a:r>
            <a:r>
              <a:rPr lang="en-GB" altLang="zh-CN" sz="1200" dirty="0" smtClean="0"/>
              <a:t>64QAM ½ Rank2</a:t>
            </a:r>
          </a:p>
          <a:p>
            <a:r>
              <a:rPr lang="en-US" altLang="zh-CN" sz="2000" dirty="0"/>
              <a:t>Reference Test </a:t>
            </a:r>
            <a:r>
              <a:rPr lang="en-US" altLang="zh-CN" sz="2000" dirty="0" smtClean="0"/>
              <a:t>point</a:t>
            </a:r>
          </a:p>
          <a:p>
            <a:pPr lvl="1"/>
            <a:r>
              <a:rPr lang="en-GB" altLang="zh-CN" sz="1600" dirty="0"/>
              <a:t>90% of the maximum throughput with following PMI</a:t>
            </a:r>
            <a:endParaRPr lang="zh-CN" altLang="zh-CN" sz="1600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 A PMI test cases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2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lvl="1"/>
            <a:r>
              <a:rPr lang="en-US" altLang="zh-CN" sz="2000" dirty="0" smtClean="0"/>
              <a:t>PDSCH demodulation test cases for semi-open MIMO transmission</a:t>
            </a:r>
            <a:endParaRPr lang="en-US" altLang="zh-CN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Test parameters for Rank1 test case</a:t>
            </a:r>
          </a:p>
          <a:p>
            <a:pPr lvl="1"/>
            <a:r>
              <a:rPr lang="en-US" altLang="zh-CN" sz="1600" dirty="0" smtClean="0"/>
              <a:t>2</a:t>
            </a:r>
            <a:r>
              <a:rPr lang="zh-CN" altLang="en-US" sz="1600" dirty="0" smtClean="0"/>
              <a:t>*</a:t>
            </a:r>
            <a:r>
              <a:rPr lang="en-US" altLang="zh-CN" sz="1600" dirty="0" smtClean="0"/>
              <a:t>2 EVA70Hz with Medium correlation, QPSK 1/3 </a:t>
            </a:r>
          </a:p>
          <a:p>
            <a:r>
              <a:rPr lang="en-US" altLang="zh-CN" sz="2000" dirty="0" smtClean="0"/>
              <a:t>Test parameters for Rank2 test case</a:t>
            </a:r>
          </a:p>
          <a:p>
            <a:pPr lvl="1"/>
            <a:r>
              <a:rPr lang="en-US" altLang="zh-CN" sz="1600" dirty="0" smtClean="0"/>
              <a:t>16QAM , EVA 70Hz , ULA low correlation</a:t>
            </a:r>
          </a:p>
          <a:p>
            <a:pPr lvl="1"/>
            <a:r>
              <a:rPr lang="en-US" altLang="zh-CN" sz="1600" dirty="0" smtClean="0"/>
              <a:t>4*2 MIMO</a:t>
            </a:r>
          </a:p>
          <a:p>
            <a:r>
              <a:rPr lang="en-US" altLang="zh-CN" sz="2000" dirty="0" smtClean="0"/>
              <a:t>Precoding matrix</a:t>
            </a:r>
          </a:p>
          <a:p>
            <a:pPr lvl="1"/>
            <a:r>
              <a:rPr lang="en-GB" altLang="zh-CN" sz="1600" dirty="0" smtClean="0"/>
              <a:t>2Tx: 1/</a:t>
            </a:r>
            <a:r>
              <a:rPr lang="en-GB" altLang="zh-CN" sz="1600" dirty="0" err="1" smtClean="0"/>
              <a:t>sqrt</a:t>
            </a:r>
            <a:r>
              <a:rPr lang="en-GB" altLang="zh-CN" sz="1600" dirty="0" smtClean="0"/>
              <a:t>(2) [1 0;0 1];</a:t>
            </a:r>
          </a:p>
          <a:p>
            <a:pPr lvl="1"/>
            <a:r>
              <a:rPr lang="en-GB" altLang="zh-CN" sz="1600" dirty="0" smtClean="0"/>
              <a:t>4Tx: </a:t>
            </a:r>
            <a:r>
              <a:rPr lang="en-US" altLang="zh-CN" sz="1600" dirty="0"/>
              <a:t>T</a:t>
            </a:r>
            <a:r>
              <a:rPr lang="en-GB" altLang="zh-CN" sz="1600" dirty="0" smtClean="0"/>
              <a:t>he </a:t>
            </a:r>
            <a:r>
              <a:rPr lang="en-GB" altLang="zh-CN" sz="1600" dirty="0" err="1"/>
              <a:t>precoding</a:t>
            </a:r>
            <a:r>
              <a:rPr lang="en-GB" altLang="zh-CN" sz="1600" dirty="0"/>
              <a:t> matrix random </a:t>
            </a:r>
            <a:r>
              <a:rPr lang="en-GB" altLang="zh-CN" sz="1600" dirty="0" smtClean="0"/>
              <a:t>selected </a:t>
            </a:r>
            <a:r>
              <a:rPr lang="en-GB" altLang="zh-CN" sz="1600" dirty="0"/>
              <a:t>from Table 6.3.4.2.3-2 in </a:t>
            </a:r>
            <a:r>
              <a:rPr lang="en-US" altLang="zh-CN" sz="1600" dirty="0" smtClean="0"/>
              <a:t>TS 36.101 with layer =2, updated </a:t>
            </a:r>
            <a:r>
              <a:rPr lang="en-GB" altLang="zh-CN" sz="1600" dirty="0" smtClean="0"/>
              <a:t>granularity </a:t>
            </a:r>
            <a:r>
              <a:rPr lang="en-US" altLang="zh-CN" sz="1600" dirty="0" smtClean="0"/>
              <a:t>as per PRG per TTI basis</a:t>
            </a:r>
            <a:endParaRPr lang="en-US" altLang="zh-CN" sz="1600" dirty="0"/>
          </a:p>
          <a:p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01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274" y="908720"/>
            <a:ext cx="8572560" cy="5429288"/>
          </a:xfrm>
        </p:spPr>
        <p:txBody>
          <a:bodyPr>
            <a:noAutofit/>
          </a:bodyPr>
          <a:lstStyle/>
          <a:p>
            <a:pPr hangingPunct="0">
              <a:buFont typeface="Wingdings" panose="05000000000000000000" pitchFamily="2" charset="2"/>
              <a:buChar char="l"/>
            </a:pPr>
            <a:r>
              <a:rPr lang="en-GB" altLang="zh-CN" sz="2000" dirty="0" smtClean="0"/>
              <a:t>Introduce </a:t>
            </a:r>
            <a:r>
              <a:rPr lang="en-GB" altLang="zh-CN" sz="2000" dirty="0"/>
              <a:t>advanced Codebook PMI test case with below configuration:</a:t>
            </a:r>
            <a:endParaRPr lang="zh-CN" altLang="zh-CN" sz="20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GB" altLang="zh-CN" sz="1600" dirty="0"/>
              <a:t>PUSCH 1-2 feedback mode, 16 CSI-RS ports with (N1,N2) = (2,4), (O1, O2) = (8, 4),  CDM4, CSS configuration  = 1,2, 3, 4 , </a:t>
            </a:r>
            <a:r>
              <a:rPr lang="en-GB" altLang="zh-CN" sz="1600" dirty="0" smtClean="0"/>
              <a:t>EVA5Hz</a:t>
            </a:r>
          </a:p>
          <a:p>
            <a:pPr marL="342900" lvl="1" indent="-342900" hangingPunct="0">
              <a:buFont typeface="Wingdings" panose="05000000000000000000" pitchFamily="2" charset="2"/>
              <a:buChar char="l"/>
            </a:pPr>
            <a:r>
              <a:rPr lang="en-GB" altLang="zh-CN" sz="2000" dirty="0" smtClean="0"/>
              <a:t>Test metric:</a:t>
            </a:r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Option 1: Throughput ratio between the followed Advanced PMI/RPI and followed Advanced PMI with fixed RPI=0. </a:t>
            </a:r>
            <a:endParaRPr lang="zh-CN" altLang="zh-CN" sz="16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Option 2: Throughput ratio between the followed Advanced PMI/RPI and randomized {i1,3, i2, RPI} with the Advanced CSI.  (Baseline</a:t>
            </a:r>
            <a:r>
              <a:rPr lang="en-US" altLang="zh-CN" sz="1600" dirty="0" smtClean="0"/>
              <a:t>)</a:t>
            </a:r>
          </a:p>
          <a:p>
            <a:pPr marL="342900" lvl="1" indent="-342900" hangingPunct="0">
              <a:buFont typeface="Wingdings" panose="05000000000000000000" pitchFamily="2" charset="2"/>
              <a:buChar char="l"/>
            </a:pPr>
            <a:r>
              <a:rPr lang="en-GB" altLang="zh-CN" sz="2000" dirty="0"/>
              <a:t>MIMO correlation matrix:</a:t>
            </a:r>
            <a:endParaRPr lang="zh-CN" altLang="zh-CN" sz="20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Option 1: High correlation as existing in specs</a:t>
            </a:r>
            <a:endParaRPr lang="zh-CN" altLang="zh-CN" sz="16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r>
              <a:rPr lang="en-US" altLang="zh-CN" sz="1600" dirty="0"/>
              <a:t>Option 2:  Medium spatial </a:t>
            </a:r>
            <a:r>
              <a:rPr lang="en-US" altLang="zh-CN" sz="1600" dirty="0" smtClean="0"/>
              <a:t>correlation</a:t>
            </a:r>
          </a:p>
          <a:p>
            <a:pPr marL="342900" lvl="1" indent="-342900" fontAlgn="base" hangingPunct="0"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en-GB" altLang="zh-CN" sz="2000" dirty="0"/>
              <a:t>MCS and Rank:</a:t>
            </a:r>
          </a:p>
          <a:p>
            <a:pPr marL="742950" lvl="2" indent="-342900" fontAlgn="base" hangingPunct="0">
              <a:spcAft>
                <a:spcPct val="0"/>
              </a:spcAft>
              <a:buFont typeface="Calibri" panose="020F0502020204030204" pitchFamily="34" charset="0"/>
              <a:buChar char="⁻"/>
            </a:pPr>
            <a:r>
              <a:rPr lang="en-GB" altLang="zh-CN" sz="1600" dirty="0"/>
              <a:t>Option 1: </a:t>
            </a:r>
            <a:r>
              <a:rPr lang="en-GB" altLang="zh-CN" sz="1600" dirty="0" smtClean="0"/>
              <a:t>16QAM </a:t>
            </a:r>
            <a:r>
              <a:rPr lang="en-GB" altLang="zh-CN" sz="1600" dirty="0"/>
              <a:t>1/2 </a:t>
            </a:r>
            <a:r>
              <a:rPr lang="en-GB" altLang="zh-CN" sz="1600" dirty="0" smtClean="0"/>
              <a:t>Rank2 (Baseline)</a:t>
            </a:r>
            <a:endParaRPr lang="en-GB" altLang="zh-CN" sz="1600" dirty="0"/>
          </a:p>
          <a:p>
            <a:pPr marL="742950" lvl="2" indent="-342900" fontAlgn="base" hangingPunct="0">
              <a:spcAft>
                <a:spcPct val="0"/>
              </a:spcAft>
              <a:buFont typeface="Calibri" panose="020F0502020204030204" pitchFamily="34" charset="0"/>
              <a:buChar char="⁻"/>
            </a:pPr>
            <a:r>
              <a:rPr lang="en-GB" altLang="zh-CN" sz="1600" dirty="0"/>
              <a:t>Option 2: 64QAM 1/2 </a:t>
            </a:r>
            <a:r>
              <a:rPr lang="en-GB" altLang="zh-CN" sz="1600" dirty="0" smtClean="0"/>
              <a:t>Rank1</a:t>
            </a:r>
          </a:p>
          <a:p>
            <a:pPr marL="342900" lvl="1" indent="-342900" hangingPunct="0">
              <a:buFont typeface="Wingdings" panose="05000000000000000000" pitchFamily="2" charset="2"/>
              <a:buChar char="l"/>
            </a:pPr>
            <a:r>
              <a:rPr lang="en-GB" altLang="zh-CN" sz="2000" dirty="0"/>
              <a:t>Beam steering model: Dual cluster beam with independent MIMO channels</a:t>
            </a:r>
            <a:endParaRPr lang="zh-CN" altLang="zh-CN" sz="2000" dirty="0"/>
          </a:p>
          <a:p>
            <a:pPr marL="742950" lvl="2" indent="-342900" fontAlgn="base" hangingPunct="0">
              <a:spcAft>
                <a:spcPct val="0"/>
              </a:spcAft>
              <a:buFont typeface="Calibri" panose="020F0502020204030204" pitchFamily="34" charset="0"/>
              <a:buChar char="⁻"/>
            </a:pPr>
            <a:r>
              <a:rPr lang="en-GB" altLang="zh-CN" sz="1600" dirty="0" smtClean="0"/>
              <a:t>Relative power ratio : 1 (p=1)</a:t>
            </a:r>
            <a:endParaRPr lang="en-GB" altLang="zh-CN" sz="16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endParaRPr lang="zh-CN" altLang="zh-CN" sz="1600" dirty="0"/>
          </a:p>
          <a:p>
            <a:pPr marL="742950" lvl="2" indent="-342900" hangingPunct="0">
              <a:buFont typeface="Calibri" panose="020F0502020204030204" pitchFamily="34" charset="0"/>
              <a:buChar char="⁻"/>
            </a:pPr>
            <a:endParaRPr lang="en-US" altLang="zh-CN" sz="1600" dirty="0"/>
          </a:p>
          <a:p>
            <a:pPr lvl="1"/>
            <a:endParaRPr lang="zh-CN" altLang="zh-CN" dirty="0"/>
          </a:p>
          <a:p>
            <a:pPr marL="742950" lvl="2" indent="-342900" hangingPunct="0">
              <a:buFont typeface="Wingdings" panose="05000000000000000000" pitchFamily="2" charset="2"/>
              <a:buChar char="l"/>
            </a:pPr>
            <a:endParaRPr lang="en-GB" altLang="zh-CN" sz="1600" dirty="0" smtClean="0"/>
          </a:p>
          <a:p>
            <a:pPr marL="457200" lvl="1" indent="-457200" hangingPunct="0">
              <a:buFont typeface="Wingdings" panose="05000000000000000000" pitchFamily="2" charset="2"/>
              <a:buChar char="l"/>
            </a:pPr>
            <a:endParaRPr lang="zh-CN" altLang="zh-CN" dirty="0"/>
          </a:p>
          <a:p>
            <a:pPr lvl="1">
              <a:buFont typeface="Wingdings" panose="05000000000000000000" pitchFamily="2" charset="2"/>
              <a:buChar char="p"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p"/>
            </a:pPr>
            <a:endParaRPr lang="en-GB" sz="12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zh-CN" sz="2800" dirty="0"/>
              <a:t>PMI/RPI reporting </a:t>
            </a:r>
            <a:r>
              <a:rPr lang="en-US" altLang="zh-CN" sz="2800" dirty="0" smtClean="0"/>
              <a:t>test </a:t>
            </a:r>
            <a:r>
              <a:rPr lang="en-US" altLang="zh-CN" sz="2800" dirty="0"/>
              <a:t>for the advanced CSI codebook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20432"/>
              </p:ext>
            </p:extLst>
          </p:nvPr>
        </p:nvGraphicFramePr>
        <p:xfrm>
          <a:off x="5063831" y="3356992"/>
          <a:ext cx="3580135" cy="695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2385"/>
                <a:gridCol w="576064"/>
                <a:gridCol w="504056"/>
                <a:gridCol w="576064"/>
                <a:gridCol w="471566"/>
              </a:tblGrid>
              <a:tr h="1955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α</a:t>
                      </a:r>
                      <a:r>
                        <a:rPr lang="en-GB" sz="1000" baseline="-25000">
                          <a:effectLst/>
                        </a:rPr>
                        <a:t>1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α</a:t>
                      </a:r>
                      <a:r>
                        <a:rPr lang="en-GB" sz="1000" baseline="-25000">
                          <a:effectLst/>
                        </a:rPr>
                        <a:t>2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β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γ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955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High spatial correlation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0.9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0.9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0.9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0.3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1955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Medium spatial correlation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0.3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0.3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0.6</a:t>
                      </a:r>
                      <a:endParaRPr lang="zh-CN" sz="1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</a:t>
                      </a:r>
                      <a:endParaRPr lang="zh-CN" sz="1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681007"/>
              </p:ext>
            </p:extLst>
          </p:nvPr>
        </p:nvGraphicFramePr>
        <p:xfrm>
          <a:off x="2195736" y="5805264"/>
          <a:ext cx="4458394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公式" r:id="rId4" imgW="2679700" imgH="558800" progId="Equation.3">
                  <p:embed/>
                </p:oleObj>
              </mc:Choice>
              <mc:Fallback>
                <p:oleObj name="公式" r:id="rId4" imgW="2679700" imgH="558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5805264"/>
                        <a:ext cx="4458394" cy="936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025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50106"/>
          </a:xfrm>
        </p:spPr>
        <p:txBody>
          <a:bodyPr>
            <a:normAutofit/>
          </a:bodyPr>
          <a:lstStyle/>
          <a:p>
            <a:pPr lvl="1"/>
            <a:r>
              <a:rPr lang="en-US" altLang="zh-CN" sz="2400" dirty="0" smtClean="0"/>
              <a:t>CSI test case for Hybrid CSI mechanism 1</a:t>
            </a:r>
            <a:endParaRPr lang="en-US" altLang="zh-CN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472608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FFS for the necessity of introducing test cases for mechanism 1</a:t>
            </a:r>
            <a:endParaRPr lang="zh-CN" altLang="zh-CN" sz="2000" dirty="0"/>
          </a:p>
          <a:p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15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50106"/>
          </a:xfrm>
        </p:spPr>
        <p:txBody>
          <a:bodyPr>
            <a:normAutofit/>
          </a:bodyPr>
          <a:lstStyle/>
          <a:p>
            <a:pPr lvl="1"/>
            <a:r>
              <a:rPr lang="en-US" altLang="zh-CN" sz="2400" dirty="0" smtClean="0"/>
              <a:t>CSI test cases for Hybrid CSI mechanism 2</a:t>
            </a:r>
            <a:endParaRPr lang="en-US" altLang="zh-CN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472608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sz="2900" dirty="0" smtClean="0"/>
              <a:t>Test </a:t>
            </a:r>
            <a:r>
              <a:rPr lang="en-GB" altLang="zh-CN" sz="2900" dirty="0"/>
              <a:t>metric : Introducing test metric as relative throughput ratio under FRC between following CRI (1</a:t>
            </a:r>
            <a:r>
              <a:rPr lang="en-GB" altLang="zh-CN" sz="2900" baseline="30000" dirty="0"/>
              <a:t>st</a:t>
            </a:r>
            <a:r>
              <a:rPr lang="en-GB" altLang="zh-CN" sz="2900" dirty="0"/>
              <a:t> CSI reporting), PMI reporting (2</a:t>
            </a:r>
            <a:r>
              <a:rPr lang="en-GB" altLang="zh-CN" sz="2900" baseline="30000" dirty="0"/>
              <a:t>nd</a:t>
            </a:r>
            <a:r>
              <a:rPr lang="en-GB" altLang="zh-CN" sz="2900" dirty="0"/>
              <a:t> CSI reporting) and fixed CRI, random </a:t>
            </a:r>
            <a:r>
              <a:rPr lang="en-GB" altLang="zh-CN" sz="2900" dirty="0" smtClean="0"/>
              <a:t>PMI</a:t>
            </a:r>
          </a:p>
          <a:p>
            <a:pPr lvl="1"/>
            <a:endParaRPr lang="en-GB" altLang="zh-CN" dirty="0"/>
          </a:p>
          <a:p>
            <a:pPr lvl="1"/>
            <a:endParaRPr lang="en-GB" altLang="zh-CN" dirty="0" smtClean="0"/>
          </a:p>
          <a:p>
            <a:pPr lvl="1"/>
            <a:endParaRPr lang="zh-CN" altLang="zh-CN" dirty="0"/>
          </a:p>
          <a:p>
            <a:r>
              <a:rPr lang="en-GB" altLang="zh-CN" sz="2900" dirty="0" smtClean="0"/>
              <a:t>Test </a:t>
            </a:r>
            <a:r>
              <a:rPr lang="en-GB" altLang="zh-CN" sz="2900" dirty="0"/>
              <a:t>parameter </a:t>
            </a:r>
            <a:r>
              <a:rPr lang="en-GB" altLang="zh-CN" sz="2900" dirty="0" smtClean="0"/>
              <a:t>(</a:t>
            </a:r>
            <a:r>
              <a:rPr lang="en-GB" altLang="zh-CN" sz="2900" dirty="0"/>
              <a:t>baseline</a:t>
            </a:r>
            <a:r>
              <a:rPr lang="en-GB" altLang="zh-CN" sz="2900" dirty="0" smtClean="0"/>
              <a:t>): </a:t>
            </a:r>
            <a:endParaRPr lang="zh-CN" altLang="zh-CN" sz="2900" dirty="0"/>
          </a:p>
          <a:p>
            <a:pPr lvl="1"/>
            <a:r>
              <a:rPr lang="en-GB" altLang="zh-CN" dirty="0"/>
              <a:t>MIMO correlation in test: 4*2 EPA5Hz ULA Low Correlation</a:t>
            </a:r>
            <a:endParaRPr lang="zh-CN" altLang="zh-CN" dirty="0"/>
          </a:p>
          <a:p>
            <a:pPr lvl="1"/>
            <a:r>
              <a:rPr lang="en-GB" altLang="zh-CN" dirty="0"/>
              <a:t>BF CSI resources configurations: Two CSI-RS resources {0,1} with </a:t>
            </a:r>
            <a:r>
              <a:rPr lang="en-GB" altLang="zh-CN" dirty="0" err="1"/>
              <a:t>Nk</a:t>
            </a:r>
            <a:r>
              <a:rPr lang="en-GB" altLang="zh-CN" dirty="0"/>
              <a:t> =4 </a:t>
            </a:r>
            <a:endParaRPr lang="zh-CN" altLang="zh-CN" dirty="0"/>
          </a:p>
          <a:p>
            <a:pPr lvl="2"/>
            <a:r>
              <a:rPr lang="en-GB" altLang="zh-CN" dirty="0"/>
              <a:t>Power scaling for  CSI-RS </a:t>
            </a:r>
            <a:r>
              <a:rPr lang="en-GB" altLang="zh-CN" dirty="0" smtClean="0"/>
              <a:t>resources as specified in B.4.6 of TS 36.101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 smtClean="0"/>
              <a:t>                                                                     </a:t>
            </a:r>
            <a:r>
              <a:rPr lang="en-GB" altLang="zh-CN" sz="2300" dirty="0" smtClean="0"/>
              <a:t>k</a:t>
            </a:r>
            <a:r>
              <a:rPr lang="en-US" altLang="zh-CN" sz="2300" dirty="0" smtClean="0"/>
              <a:t> </a:t>
            </a:r>
            <a:r>
              <a:rPr lang="en-US" altLang="zh-CN" sz="2300" dirty="0"/>
              <a:t>= 0,1</a:t>
            </a:r>
            <a:endParaRPr lang="zh-CN" altLang="zh-CN" sz="2300" dirty="0"/>
          </a:p>
          <a:p>
            <a:pPr lvl="2"/>
            <a:endParaRPr lang="en-GB" altLang="zh-CN" dirty="0" smtClean="0"/>
          </a:p>
          <a:p>
            <a:pPr lvl="1"/>
            <a:endParaRPr lang="en-GB" altLang="zh-CN" dirty="0" smtClean="0"/>
          </a:p>
          <a:p>
            <a:pPr lvl="1"/>
            <a:r>
              <a:rPr lang="en-GB" altLang="zh-CN" dirty="0" smtClean="0"/>
              <a:t>CSI </a:t>
            </a:r>
            <a:r>
              <a:rPr lang="en-GB" altLang="zh-CN" dirty="0"/>
              <a:t>configuration: </a:t>
            </a:r>
            <a:endParaRPr lang="zh-CN" altLang="zh-CN" dirty="0"/>
          </a:p>
          <a:p>
            <a:pPr lvl="2"/>
            <a:r>
              <a:rPr lang="en-GB" altLang="zh-CN" dirty="0"/>
              <a:t>For 1</a:t>
            </a:r>
            <a:r>
              <a:rPr lang="en-GB" altLang="zh-CN" baseline="30000" dirty="0"/>
              <a:t>st</a:t>
            </a:r>
            <a:r>
              <a:rPr lang="en-GB" altLang="zh-CN" dirty="0"/>
              <a:t> eMIMO-Type , 2 (K=2) BF CSI-RS resources configured as </a:t>
            </a:r>
            <a:r>
              <a:rPr lang="en-GB" altLang="zh-CN" dirty="0" err="1"/>
              <a:t>N</a:t>
            </a:r>
            <a:r>
              <a:rPr lang="en-GB" altLang="zh-CN" baseline="-25000" dirty="0" err="1"/>
              <a:t>k</a:t>
            </a:r>
            <a:r>
              <a:rPr lang="en-GB" altLang="zh-CN" dirty="0"/>
              <a:t> =4 ports; CSI reporting periodicity is multiple times of 2</a:t>
            </a:r>
            <a:r>
              <a:rPr lang="en-GB" altLang="zh-CN" baseline="30000" dirty="0"/>
              <a:t>nd</a:t>
            </a:r>
            <a:r>
              <a:rPr lang="en-GB" altLang="zh-CN" dirty="0"/>
              <a:t> eMIMO-Type with additional offset</a:t>
            </a:r>
            <a:endParaRPr lang="zh-CN" altLang="zh-CN" dirty="0"/>
          </a:p>
          <a:p>
            <a:pPr lvl="2"/>
            <a:r>
              <a:rPr lang="en-GB" altLang="zh-CN" dirty="0"/>
              <a:t>For 2</a:t>
            </a:r>
            <a:r>
              <a:rPr lang="en-GB" altLang="zh-CN" baseline="30000" dirty="0"/>
              <a:t>nd</a:t>
            </a:r>
            <a:r>
              <a:rPr lang="en-GB" altLang="zh-CN" dirty="0"/>
              <a:t> eMIMO-Type, one BF CSI-RS resources configured as </a:t>
            </a:r>
            <a:r>
              <a:rPr lang="en-GB" altLang="zh-CN" dirty="0" err="1"/>
              <a:t>N</a:t>
            </a:r>
            <a:r>
              <a:rPr lang="en-GB" altLang="zh-CN" baseline="-25000" dirty="0" err="1"/>
              <a:t>k</a:t>
            </a:r>
            <a:r>
              <a:rPr lang="en-GB" altLang="zh-CN" baseline="-25000" dirty="0"/>
              <a:t> </a:t>
            </a:r>
            <a:r>
              <a:rPr lang="en-GB" altLang="zh-CN" dirty="0"/>
              <a:t>=4 ports</a:t>
            </a:r>
            <a:endParaRPr lang="zh-CN" altLang="zh-CN" dirty="0"/>
          </a:p>
          <a:p>
            <a:pPr lvl="1"/>
            <a:r>
              <a:rPr lang="en-GB" altLang="zh-CN" sz="2900" dirty="0"/>
              <a:t>CSI feedback mode configuration</a:t>
            </a:r>
            <a:endParaRPr lang="zh-CN" altLang="zh-CN" sz="2900" dirty="0"/>
          </a:p>
          <a:p>
            <a:pPr lvl="2"/>
            <a:r>
              <a:rPr lang="en-GB" altLang="zh-CN" dirty="0"/>
              <a:t>PUSCH 3-1 mode </a:t>
            </a:r>
            <a:endParaRPr lang="zh-CN" altLang="zh-CN" dirty="0"/>
          </a:p>
          <a:p>
            <a:pPr lvl="2"/>
            <a:r>
              <a:rPr lang="en-GB" altLang="zh-CN" dirty="0"/>
              <a:t>eMIMO-Type: Reporting interval fixed as 40ms, with aperiodic CSI request in SF#1</a:t>
            </a:r>
            <a:endParaRPr lang="zh-CN" altLang="zh-CN" dirty="0"/>
          </a:p>
          <a:p>
            <a:pPr lvl="2"/>
            <a:r>
              <a:rPr lang="en-GB" altLang="zh-CN" dirty="0"/>
              <a:t>eMIMO-Type2: Reporting interval fixed as 5ms, with aperiodic CSI request in SF#1,SF#6</a:t>
            </a:r>
            <a:endParaRPr lang="zh-CN" altLang="zh-CN" dirty="0"/>
          </a:p>
          <a:p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447774"/>
              </p:ext>
            </p:extLst>
          </p:nvPr>
        </p:nvGraphicFramePr>
        <p:xfrm>
          <a:off x="3203848" y="1556792"/>
          <a:ext cx="2419470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7" name="公式" r:id="rId3" imgW="1600200" imgH="520700" progId="Equation.3">
                  <p:embed/>
                </p:oleObj>
              </mc:Choice>
              <mc:Fallback>
                <p:oleObj name="公式" r:id="rId3" imgW="1600200" imgH="520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1556792"/>
                        <a:ext cx="2419470" cy="792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399711"/>
              </p:ext>
            </p:extLst>
          </p:nvPr>
        </p:nvGraphicFramePr>
        <p:xfrm>
          <a:off x="1475656" y="3645024"/>
          <a:ext cx="2798028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name="公式" r:id="rId5" imgW="2247900" imgH="457200" progId="Equation.3">
                  <p:embed/>
                </p:oleObj>
              </mc:Choice>
              <mc:Fallback>
                <p:oleObj name="公式" r:id="rId5" imgW="2247900" imgH="4572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645024"/>
                        <a:ext cx="2798028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21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400" dirty="0" smtClean="0"/>
              <a:t>CSI Test cases for Multi-Shot and  Aperiodic CSI-RS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altLang="zh-CN" b="1" dirty="0" smtClean="0"/>
              <a:t>BF </a:t>
            </a:r>
            <a:r>
              <a:rPr lang="en-GB" altLang="zh-CN" b="1" dirty="0"/>
              <a:t>CSI-RS resources configuration for aperiodic CSI-RS test case</a:t>
            </a:r>
            <a:endParaRPr lang="zh-CN" altLang="zh-CN" dirty="0"/>
          </a:p>
          <a:p>
            <a:pPr lvl="1"/>
            <a:r>
              <a:rPr lang="en-GB" altLang="zh-CN" dirty="0"/>
              <a:t>For aperiodic CSI-RS test case, through RRC configured 2 CSI-RS resources, and during test through MAC CE, random selected one of CSI-RS resources activated (fixed during test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/>
              <a:t>The corresponding  [</a:t>
            </a:r>
            <a:r>
              <a:rPr lang="en-GB" altLang="zh-CN" dirty="0">
                <a:solidFill>
                  <a:srgbClr val="FF0000"/>
                </a:solidFill>
              </a:rPr>
              <a:t>25] </a:t>
            </a:r>
            <a:r>
              <a:rPr lang="en-GB" altLang="zh-CN" dirty="0"/>
              <a:t>SFs </a:t>
            </a:r>
            <a:r>
              <a:rPr lang="en-GB" altLang="zh-CN"/>
              <a:t>after </a:t>
            </a:r>
            <a:r>
              <a:rPr lang="en-GB" altLang="zh-CN" smtClean="0"/>
              <a:t>activation command </a:t>
            </a:r>
            <a:r>
              <a:rPr lang="en-GB" altLang="zh-CN" dirty="0"/>
              <a:t>will be skipped for PDSCH transmission </a:t>
            </a:r>
            <a:endParaRPr lang="en-US" altLang="zh-CN" dirty="0" smtClean="0"/>
          </a:p>
          <a:p>
            <a:r>
              <a:rPr lang="en-GB" altLang="zh-CN" b="1" dirty="0" smtClean="0"/>
              <a:t>BF </a:t>
            </a:r>
            <a:r>
              <a:rPr lang="en-GB" altLang="zh-CN" b="1" dirty="0"/>
              <a:t>CSI-RS resources configuration for “must-shot” CSI-RS test case</a:t>
            </a:r>
            <a:endParaRPr lang="zh-CN" altLang="zh-CN" dirty="0"/>
          </a:p>
          <a:p>
            <a:pPr lvl="1"/>
            <a:r>
              <a:rPr lang="en-GB" altLang="zh-CN" dirty="0"/>
              <a:t>For multi shot test case, through RRC configured 2 CSI-RS resources, and during test through MAC CE, random selected one of CSI-RS resources activated/released in an alternative way </a:t>
            </a:r>
            <a:endParaRPr lang="zh-CN" altLang="zh-CN" dirty="0"/>
          </a:p>
          <a:p>
            <a:pPr lvl="2"/>
            <a:r>
              <a:rPr lang="en-GB" altLang="zh-CN" dirty="0"/>
              <a:t>The activation and deactivation command will be transmitted in sub-frame #0 with fixed periodicity [X] </a:t>
            </a:r>
            <a:r>
              <a:rPr lang="en-GB" altLang="zh-CN" dirty="0" err="1"/>
              <a:t>ms</a:t>
            </a:r>
            <a:endParaRPr lang="zh-CN" altLang="zh-CN" dirty="0"/>
          </a:p>
          <a:p>
            <a:pPr lvl="3"/>
            <a:r>
              <a:rPr lang="en-GB" altLang="zh-CN" dirty="0"/>
              <a:t>Note: X FFS </a:t>
            </a:r>
            <a:endParaRPr lang="zh-CN" altLang="zh-CN" dirty="0"/>
          </a:p>
          <a:p>
            <a:pPr lvl="2"/>
            <a:r>
              <a:rPr lang="en-GB" altLang="zh-CN" dirty="0"/>
              <a:t>The </a:t>
            </a:r>
            <a:r>
              <a:rPr lang="en-GB" altLang="zh-CN" dirty="0" smtClean="0"/>
              <a:t>corresponding  [</a:t>
            </a:r>
            <a:r>
              <a:rPr lang="en-GB" altLang="zh-CN" dirty="0" smtClean="0">
                <a:solidFill>
                  <a:srgbClr val="FF0000"/>
                </a:solidFill>
              </a:rPr>
              <a:t>25] </a:t>
            </a:r>
            <a:r>
              <a:rPr lang="en-GB" altLang="zh-CN" dirty="0" smtClean="0"/>
              <a:t>SFs </a:t>
            </a:r>
            <a:r>
              <a:rPr lang="en-GB" altLang="zh-CN" dirty="0"/>
              <a:t>after deactivation/activation commands will be skipped for PDSCH transmission </a:t>
            </a:r>
            <a:endParaRPr lang="zh-CN" altLang="zh-CN" dirty="0"/>
          </a:p>
          <a:p>
            <a:r>
              <a:rPr lang="en-GB" altLang="zh-CN" b="1" dirty="0" smtClean="0"/>
              <a:t>Codebook </a:t>
            </a:r>
            <a:r>
              <a:rPr lang="en-GB" altLang="zh-CN" b="1" dirty="0"/>
              <a:t>configuration for aperiodic CSI-RS test case and multi-shot CSI-RS test cases</a:t>
            </a:r>
            <a:endParaRPr lang="zh-CN" altLang="zh-CN" dirty="0"/>
          </a:p>
          <a:p>
            <a:pPr lvl="1"/>
            <a:r>
              <a:rPr lang="en-GB" altLang="zh-CN" dirty="0"/>
              <a:t>Rel-10 codebook </a:t>
            </a:r>
            <a:r>
              <a:rPr lang="en-GB" altLang="zh-CN" dirty="0" smtClean="0"/>
              <a:t>based </a:t>
            </a:r>
            <a:r>
              <a:rPr lang="en-GB" altLang="zh-CN" dirty="0"/>
              <a:t>on existing Rel-10 CSI-RS single PMI test </a:t>
            </a:r>
            <a:r>
              <a:rPr lang="en-GB" altLang="zh-CN" dirty="0" smtClean="0"/>
              <a:t>cases in 36.101 9.1.4.3</a:t>
            </a:r>
            <a:endParaRPr lang="zh-CN" altLang="zh-CN" dirty="0"/>
          </a:p>
          <a:p>
            <a:pPr lvl="1"/>
            <a:r>
              <a:rPr lang="en-GB" altLang="zh-CN" dirty="0"/>
              <a:t>4*2 ULA Low for both TDD and FDD </a:t>
            </a:r>
            <a:endParaRPr lang="zh-CN" altLang="zh-CN" dirty="0"/>
          </a:p>
          <a:p>
            <a:pPr lvl="1"/>
            <a:r>
              <a:rPr lang="en-GB" altLang="zh-CN" dirty="0"/>
              <a:t>Companies are encourage to bring simulation results at least for TDD case in future meetings</a:t>
            </a:r>
            <a:endParaRPr lang="zh-CN" altLang="zh-CN" dirty="0"/>
          </a:p>
          <a:p>
            <a:pPr lvl="1"/>
            <a:endParaRPr lang="en-US" altLang="zh-CN" sz="1600" dirty="0" smtClean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25512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+mn-lt"/>
              </a:rPr>
              <a:t>Simulation assumption for advanced CSI (Information)</a:t>
            </a:r>
            <a:endParaRPr lang="zh-CN" altLang="en-US" sz="2400" dirty="0">
              <a:latin typeface="+mn-lt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030577"/>
              </p:ext>
            </p:extLst>
          </p:nvPr>
        </p:nvGraphicFramePr>
        <p:xfrm>
          <a:off x="2123728" y="908720"/>
          <a:ext cx="5472609" cy="5616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5365"/>
                <a:gridCol w="661879"/>
                <a:gridCol w="2405365"/>
              </a:tblGrid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Parameter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Unit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Test 1 (Multiple PMI test) -16ports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b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Bandwidth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MHz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Transmission mode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Propagation channel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EVA5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303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Precoding granularity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(only for reporting and following PMI)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369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Correlation and antenna configuration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2D XP 16 x 2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(N1,N2,P) =(2,4,2)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High or Medium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Beamforming model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[Annex B.4.3]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Cell-specific reference signals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 0,1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 reference signals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 rowSpan="2"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Antenna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15,…,30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Number of CSI-RS ports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16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 Type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CDM4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3172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CSI-RS periodicity and subframe offset  </a:t>
                      </a:r>
                      <a:br>
                        <a:rPr lang="en-US" sz="800">
                          <a:effectLst/>
                        </a:rPr>
                      </a:br>
                      <a:r>
                        <a:rPr lang="en-US" sz="800">
                          <a:effectLst/>
                        </a:rPr>
                        <a:t>T</a:t>
                      </a:r>
                      <a:r>
                        <a:rPr lang="en-US" sz="800" baseline="-25000">
                          <a:effectLst/>
                        </a:rPr>
                        <a:t>CSI-RS</a:t>
                      </a:r>
                      <a:r>
                        <a:rPr lang="en-US" sz="800">
                          <a:effectLst/>
                        </a:rPr>
                        <a:t> / I</a:t>
                      </a:r>
                      <a:r>
                        <a:rPr lang="en-US" sz="800" baseline="-25000">
                          <a:effectLst/>
                        </a:rPr>
                        <a:t>CSI-RS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5/1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NZP-CSI-RS-Configuration-List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{0,1,2,3}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FrequencyDensityNonPrecoded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NZP-TransmissionCombNonprecoded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eMIMO-Type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Class A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advancedCodebookEnabled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True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codebookConfig-N1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codebookConfig-N2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2024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codebook-Over-Sampling-RateConfig-O1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2024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codebook-Over-Sampling-RateConfig-O2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6155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codebookSubsetRestriction-1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0x02/01 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highlight>
                            <a:srgbClr val="FFFF00"/>
                          </a:highlight>
                        </a:rPr>
                        <a:t>FFFF FFFF FFFF FFFF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highlight>
                            <a:srgbClr val="FFFF00"/>
                          </a:highlight>
                        </a:rPr>
                        <a:t>FFFF FFFF FFFF FFFF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highlight>
                            <a:srgbClr val="FFFF00"/>
                          </a:highlight>
                        </a:rPr>
                        <a:t>FFFF FFFF FFFF FFFF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highlight>
                            <a:srgbClr val="FFFF00"/>
                          </a:highlight>
                        </a:rPr>
                        <a:t>FFFF FFFF FFFF FFFF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4924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codebookSubsetRestriction-2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Codebook-Config 1: 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0000 1111 0000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Codebook-Config 2,3,4: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 0x 00 000000 FFFF 0000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Reporting mode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PUSCH 1-2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Reporting interval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5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123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PMI delay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246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MCS &amp;Rank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16QAM 1/2, Rank2 or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64QAM 1/2, Rank1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2024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Max number of HARQ transmissions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  <a:tr h="2024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Redundancy version coding sequence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endParaRPr lang="zh-CN" sz="800">
                        <a:effectLst/>
                        <a:latin typeface="CG Times (WN)"/>
                      </a:endParaRPr>
                    </a:p>
                  </a:txBody>
                  <a:tcPr marL="44228" marR="442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{0,1,2,3}</a:t>
                      </a:r>
                      <a:endParaRPr lang="zh-CN" sz="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44228" marR="4422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09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+mn-lt"/>
              </a:rPr>
              <a:t>Simulation assumption for Hybrid CSI mechanism 2 (Information)</a:t>
            </a:r>
            <a:endParaRPr lang="zh-CN" altLang="en-US" sz="2400" dirty="0">
              <a:latin typeface="+mn-lt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813652"/>
              </p:ext>
            </p:extLst>
          </p:nvPr>
        </p:nvGraphicFramePr>
        <p:xfrm>
          <a:off x="1691680" y="1052736"/>
          <a:ext cx="5821531" cy="5574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5367"/>
                <a:gridCol w="1031960"/>
                <a:gridCol w="1125041"/>
                <a:gridCol w="2509163"/>
              </a:tblGrid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Parameter</a:t>
                      </a:r>
                      <a:endParaRPr lang="zh-CN" sz="8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Unit</a:t>
                      </a:r>
                      <a:endParaRPr lang="zh-CN" sz="8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Test 1</a:t>
                      </a:r>
                      <a:endParaRPr lang="zh-CN" sz="8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Bandwidth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MHz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Transmission mode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Propagation channel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EPA5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22970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Precoding granularity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(only for reporting and following PMI)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PRB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Correlation and antenna configuration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4*2 ULA Low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Cell-specific reference signals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Antenna ports 0,1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Beamforming model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B.4.6 (Note 4)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CSI reference signal configuration List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{0,1}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Number of CSI-RS ports </a:t>
                      </a:r>
                      <a:endParaRPr lang="zh-CN" sz="8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(Nk)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 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{4,4}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CSI-RS-SubframeConfig  List 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{1,1}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eMIMO-Type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Class B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Number of NZP-CSI resources (K)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 for following CRI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NZP-CSI-RS-ID-List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{0,1}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eMIMO-Type2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Class B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NZP-CSI-RS-ID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{0}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codebookSubsetRestriction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001111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Reporting mode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PUSCH 3-1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Physical channel for PMI</a:t>
                      </a:r>
                      <a:r>
                        <a:rPr lang="en-GB" sz="800" kern="100" baseline="30000">
                          <a:effectLst/>
                        </a:rPr>
                        <a:t>(1) </a:t>
                      </a:r>
                      <a:r>
                        <a:rPr lang="en-GB" sz="800" kern="100">
                          <a:effectLst/>
                        </a:rPr>
                        <a:t>reporting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PUSCH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Reporting interval for PMI</a:t>
                      </a:r>
                      <a:r>
                        <a:rPr lang="en-GB" sz="800" kern="100" baseline="30000">
                          <a:effectLst/>
                        </a:rPr>
                        <a:t>(1) </a:t>
                      </a:r>
                      <a:r>
                        <a:rPr lang="en-GB" sz="800" kern="100">
                          <a:effectLst/>
                        </a:rPr>
                        <a:t>reporting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40 (Note 5)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Physical channel for RI</a:t>
                      </a:r>
                      <a:r>
                        <a:rPr lang="en-GB" sz="800" kern="100" baseline="30000">
                          <a:effectLst/>
                        </a:rPr>
                        <a:t>(2)</a:t>
                      </a:r>
                      <a:r>
                        <a:rPr lang="en-GB" sz="800" kern="100">
                          <a:effectLst/>
                        </a:rPr>
                        <a:t>/CQI</a:t>
                      </a:r>
                      <a:r>
                        <a:rPr lang="en-GB" sz="800" kern="100" baseline="30000">
                          <a:effectLst/>
                        </a:rPr>
                        <a:t>(2)</a:t>
                      </a:r>
                      <a:r>
                        <a:rPr lang="en-GB" sz="800" kern="100">
                          <a:effectLst/>
                        </a:rPr>
                        <a:t>/PMI</a:t>
                      </a:r>
                      <a:r>
                        <a:rPr lang="en-GB" sz="800" kern="100" baseline="30000">
                          <a:effectLst/>
                        </a:rPr>
                        <a:t>(2) </a:t>
                      </a:r>
                      <a:r>
                        <a:rPr lang="en-GB" sz="800" kern="100">
                          <a:effectLst/>
                        </a:rPr>
                        <a:t>reporting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PUSCH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Reporting Interval for RI</a:t>
                      </a:r>
                      <a:r>
                        <a:rPr lang="en-GB" sz="800" kern="100" baseline="30000">
                          <a:effectLst/>
                        </a:rPr>
                        <a:t>(2)</a:t>
                      </a:r>
                      <a:r>
                        <a:rPr lang="en-GB" sz="800" kern="100">
                          <a:effectLst/>
                        </a:rPr>
                        <a:t>/CQI</a:t>
                      </a:r>
                      <a:r>
                        <a:rPr lang="en-GB" sz="800" kern="100" baseline="30000">
                          <a:effectLst/>
                        </a:rPr>
                        <a:t>(2)</a:t>
                      </a:r>
                      <a:r>
                        <a:rPr lang="en-GB" sz="800" kern="100">
                          <a:effectLst/>
                        </a:rPr>
                        <a:t>/PMI</a:t>
                      </a:r>
                      <a:r>
                        <a:rPr lang="en-GB" sz="800" kern="100" baseline="30000">
                          <a:effectLst/>
                        </a:rPr>
                        <a:t>(2)  </a:t>
                      </a:r>
                      <a:r>
                        <a:rPr lang="en-GB" sz="800" kern="100">
                          <a:effectLst/>
                        </a:rPr>
                        <a:t>reporting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ms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Downlink power allocation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8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dB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8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dB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0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Pc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dB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-3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850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0430" marR="269875" indent="-90043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sym typeface="Symbol"/>
                        </a:rPr>
                        <a:t></a:t>
                      </a:r>
                      <a:endParaRPr lang="zh-CN" sz="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dB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-3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Rank Number of PDSCH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kern="100">
                          <a:effectLst/>
                        </a:rPr>
                        <a:t>1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Measurement channel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R.50A-1 FDD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OCNG Pattern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OP.1 FDD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Max number of HARQ transmissions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531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Redundancy version coding sequence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{0,1,2,3}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7656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Scheduled PDSCH SFs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 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SF 0,2,3,4,7,8,9 </a:t>
                      </a:r>
                      <a:endParaRPr lang="zh-CN" sz="8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</a:tr>
              <a:tr h="1148506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1:	For random </a:t>
                      </a:r>
                      <a:r>
                        <a:rPr lang="en-GB" sz="800" dirty="0" err="1">
                          <a:effectLst/>
                        </a:rPr>
                        <a:t>precoder</a:t>
                      </a:r>
                      <a:r>
                        <a:rPr lang="en-GB" sz="800" dirty="0">
                          <a:effectLst/>
                        </a:rPr>
                        <a:t> selection, the </a:t>
                      </a:r>
                      <a:r>
                        <a:rPr lang="en-GB" sz="800" dirty="0" err="1">
                          <a:effectLst/>
                        </a:rPr>
                        <a:t>precoder</a:t>
                      </a:r>
                      <a:r>
                        <a:rPr lang="en-GB" sz="800" dirty="0">
                          <a:effectLst/>
                        </a:rPr>
                        <a:t> shall be updated in each TTI (1 </a:t>
                      </a:r>
                      <a:r>
                        <a:rPr lang="en-GB" sz="800" dirty="0" err="1">
                          <a:effectLst/>
                        </a:rPr>
                        <a:t>ms</a:t>
                      </a:r>
                      <a:r>
                        <a:rPr lang="en-GB" sz="800" dirty="0">
                          <a:effectLst/>
                        </a:rPr>
                        <a:t> granularity).</a:t>
                      </a:r>
                      <a:endParaRPr lang="zh-CN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2:	If the UE reports in an available uplink reporting instance at </a:t>
                      </a:r>
                      <a:r>
                        <a:rPr lang="en-GB" sz="800" dirty="0" err="1">
                          <a:effectLst/>
                        </a:rPr>
                        <a:t>subrame</a:t>
                      </a:r>
                      <a:r>
                        <a:rPr lang="en-GB" sz="800" dirty="0">
                          <a:effectLst/>
                        </a:rPr>
                        <a:t> </a:t>
                      </a:r>
                      <a:r>
                        <a:rPr lang="en-GB" sz="800" dirty="0" err="1">
                          <a:effectLst/>
                        </a:rPr>
                        <a:t>SF#n</a:t>
                      </a:r>
                      <a:r>
                        <a:rPr lang="en-GB" sz="800" dirty="0">
                          <a:effectLst/>
                        </a:rPr>
                        <a:t> based on CRI,PMI estimation at a downlink SF not later than SF#(n-4), this reported CRI, PMI cannot be applied at the </a:t>
                      </a:r>
                      <a:r>
                        <a:rPr lang="en-GB" sz="800" dirty="0" err="1">
                          <a:effectLst/>
                        </a:rPr>
                        <a:t>eNB</a:t>
                      </a:r>
                      <a:r>
                        <a:rPr lang="en-GB" sz="800" dirty="0">
                          <a:effectLst/>
                        </a:rPr>
                        <a:t> downlink before SF#(n+4).</a:t>
                      </a:r>
                      <a:endParaRPr lang="zh-CN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3:	To avoid collisions between CQI/PMI reports and HARQ-ACK it is necessary to report both on PUSCH instead of PUCCH.</a:t>
                      </a:r>
                      <a:endParaRPr lang="zh-CN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4:     The </a:t>
                      </a:r>
                      <a:r>
                        <a:rPr lang="en-GB" sz="800" dirty="0" err="1">
                          <a:effectLst/>
                        </a:rPr>
                        <a:t>precoder</a:t>
                      </a:r>
                      <a:r>
                        <a:rPr lang="en-GB" sz="800" dirty="0">
                          <a:effectLst/>
                        </a:rPr>
                        <a:t> matrix as specified in Table 6.3.4.2.3-1of [4].For following PMI, PMI equals to UE reported PMI</a:t>
                      </a:r>
                      <a:r>
                        <a:rPr lang="en-GB" sz="800" baseline="30000" dirty="0">
                          <a:effectLst/>
                        </a:rPr>
                        <a:t>(2)</a:t>
                      </a:r>
                      <a:r>
                        <a:rPr lang="en-GB" sz="800" dirty="0">
                          <a:effectLst/>
                        </a:rPr>
                        <a:t> for eMIMO-Type2 “Class B”.</a:t>
                      </a:r>
                      <a:endParaRPr lang="zh-CN" sz="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Note 5:     PDCCH DCI format 0 with a trigger for aperiodic CSI of </a:t>
                      </a:r>
                      <a:r>
                        <a:rPr lang="en-GB" sz="800" dirty="0" err="1">
                          <a:effectLst/>
                        </a:rPr>
                        <a:t>eMIMIO</a:t>
                      </a:r>
                      <a:r>
                        <a:rPr lang="en-GB" sz="800" dirty="0">
                          <a:effectLst/>
                        </a:rPr>
                        <a:t>-Type shall be transmitted in downlink SF#6 to allow aperiodic PMI</a:t>
                      </a:r>
                      <a:r>
                        <a:rPr lang="en-GB" sz="800" baseline="30000" dirty="0">
                          <a:effectLst/>
                        </a:rPr>
                        <a:t>(1)</a:t>
                      </a:r>
                      <a:r>
                        <a:rPr lang="en-GB" sz="800" dirty="0">
                          <a:effectLst/>
                        </a:rPr>
                        <a:t> to be transmitted on uplink SF#0. PDCCH DCI format 0 with a trigger for aperiodic CSI of eMIMIO-Type2 shall be transmitted in downlink SF#1 to allow aperiodic </a:t>
                      </a:r>
                      <a:r>
                        <a:rPr lang="en-GB" sz="800" kern="100" dirty="0">
                          <a:effectLst/>
                        </a:rPr>
                        <a:t>RI</a:t>
                      </a:r>
                      <a:r>
                        <a:rPr lang="en-GB" sz="800" kern="100" baseline="30000" dirty="0">
                          <a:effectLst/>
                        </a:rPr>
                        <a:t>(2)</a:t>
                      </a:r>
                      <a:r>
                        <a:rPr lang="en-GB" sz="800" kern="100" dirty="0">
                          <a:effectLst/>
                        </a:rPr>
                        <a:t>/CQI</a:t>
                      </a:r>
                      <a:r>
                        <a:rPr lang="en-GB" sz="800" kern="100" baseline="30000" dirty="0">
                          <a:effectLst/>
                        </a:rPr>
                        <a:t>(2)</a:t>
                      </a:r>
                      <a:r>
                        <a:rPr lang="en-GB" sz="800" kern="100" dirty="0">
                          <a:effectLst/>
                        </a:rPr>
                        <a:t>/PMI</a:t>
                      </a:r>
                      <a:r>
                        <a:rPr lang="en-GB" sz="800" kern="100" baseline="30000" dirty="0">
                          <a:effectLst/>
                        </a:rPr>
                        <a:t>(2)</a:t>
                      </a:r>
                      <a:r>
                        <a:rPr lang="en-GB" sz="800" dirty="0">
                          <a:effectLst/>
                        </a:rPr>
                        <a:t> to be transmitted on uplink SF#5.</a:t>
                      </a:r>
                      <a:endParaRPr lang="zh-CN" sz="8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38284" marR="3828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322638" y="1562100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7" name="公式" r:id="rId3" imgW="215619" imgH="215619" progId="Equation.3">
                  <p:embed/>
                </p:oleObj>
              </mc:Choice>
              <mc:Fallback>
                <p:oleObj name="公式" r:id="rId3" imgW="215619" imgH="21561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2638" y="1562100"/>
                        <a:ext cx="180975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322638" y="1562100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8" name="公式" r:id="rId5" imgW="203024" imgH="215713" progId="Equation.3">
                  <p:embed/>
                </p:oleObj>
              </mc:Choice>
              <mc:Fallback>
                <p:oleObj name="公式" r:id="rId5" imgW="203024" imgH="21571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2638" y="1562100"/>
                        <a:ext cx="17145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169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37320</TotalTime>
  <Words>1354</Words>
  <Application>Microsoft Office PowerPoint</Application>
  <PresentationFormat>全屏显示(4:3)</PresentationFormat>
  <Paragraphs>486</Paragraphs>
  <Slides>10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20_Template_Sample</vt:lpstr>
      <vt:lpstr>Office 主题</vt:lpstr>
      <vt:lpstr>公式</vt:lpstr>
      <vt:lpstr>Way forward on eFD-MIMO performance requirements</vt:lpstr>
      <vt:lpstr>PowerPoint 演示文稿</vt:lpstr>
      <vt:lpstr>PDSCH demodulation test cases for semi-open MIMO transmission</vt:lpstr>
      <vt:lpstr>PowerPoint 演示文稿</vt:lpstr>
      <vt:lpstr>CSI test case for Hybrid CSI mechanism 1</vt:lpstr>
      <vt:lpstr>CSI test cases for Hybrid CSI mechanism 2</vt:lpstr>
      <vt:lpstr>CSI Test cases for Multi-Shot and  Aperiodic CSI-RS</vt:lpstr>
      <vt:lpstr>Simulation assumption for advanced CSI (Information)</vt:lpstr>
      <vt:lpstr>Simulation assumption for Hybrid CSI mechanism 2 (Information)</vt:lpstr>
      <vt:lpstr>Simulation assumption for multi-shot and aperiodic CSI-RS (TDD) - Information 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Samsung Electronics</cp:lastModifiedBy>
  <cp:revision>529</cp:revision>
  <dcterms:created xsi:type="dcterms:W3CDTF">2014-09-04T09:21:59Z</dcterms:created>
  <dcterms:modified xsi:type="dcterms:W3CDTF">2017-08-24T18:41:25Z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5C58129F-E5B8-477A-9B38-B3E54BFA04C8}" pid="2">
    <vt:lpwstr>A27793D690CCD30776C89F226D19CB02E36B5993048AAD891CC5CDE4CBF7BE9B</vt:lpwstr>
  </property>
</Properties>
</file>