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4"/>
  </p:sldMasterIdLst>
  <p:notesMasterIdLst>
    <p:notesMasterId r:id="rId12"/>
  </p:notesMasterIdLst>
  <p:sldIdLst>
    <p:sldId id="256" r:id="rId5"/>
    <p:sldId id="360" r:id="rId6"/>
    <p:sldId id="362" r:id="rId7"/>
    <p:sldId id="363" r:id="rId8"/>
    <p:sldId id="370" r:id="rId9"/>
    <p:sldId id="368" r:id="rId10"/>
    <p:sldId id="369" r:id="rId11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87234" autoAdjust="0"/>
  </p:normalViewPr>
  <p:slideViewPr>
    <p:cSldViewPr>
      <p:cViewPr varScale="1">
        <p:scale>
          <a:sx n="114" d="100"/>
          <a:sy n="114" d="100"/>
        </p:scale>
        <p:origin x="1524" y="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notesMaster" Target="notesMasters/notesMaster1.xml"/><Relationship Id="rId17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75537853-6863-43AE-85A5-FD2BFAE74ADB}" type="datetimeFigureOut">
              <a:rPr lang="ru-RU"/>
              <a:pPr>
                <a:defRPr/>
              </a:pPr>
              <a:t>10.08.2017</a:t>
            </a:fld>
            <a:endParaRPr lang="ru-R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noProof="0"/>
              <a:t>Click to edit Master text styles</a:t>
            </a:r>
          </a:p>
          <a:p>
            <a:pPr lvl="1"/>
            <a:r>
              <a:rPr lang="en-US" altLang="zh-CN" noProof="0"/>
              <a:t>Second level</a:t>
            </a:r>
          </a:p>
          <a:p>
            <a:pPr lvl="2"/>
            <a:r>
              <a:rPr lang="en-US" altLang="zh-CN" noProof="0"/>
              <a:t>Third level</a:t>
            </a:r>
          </a:p>
          <a:p>
            <a:pPr lvl="3"/>
            <a:r>
              <a:rPr lang="en-US" altLang="zh-CN" noProof="0"/>
              <a:t>Fourth level</a:t>
            </a:r>
          </a:p>
          <a:p>
            <a:pPr lvl="4"/>
            <a:r>
              <a:rPr lang="en-US" altLang="zh-CN" noProof="0"/>
              <a:t>Fifth level</a:t>
            </a:r>
            <a:endParaRPr lang="ru-RU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27CD4769-0BB6-45D4-A064-74B83B7F08AD}" type="slidenum">
              <a:rPr lang="ru-RU" altLang="zh-CN"/>
              <a:pPr>
                <a:defRPr/>
              </a:pPr>
              <a:t>‹#›</a:t>
            </a:fld>
            <a:endParaRPr lang="ru-RU" altLang="zh-CN"/>
          </a:p>
        </p:txBody>
      </p:sp>
    </p:spTree>
    <p:extLst>
      <p:ext uri="{BB962C8B-B14F-4D97-AF65-F5344CB8AC3E}">
        <p14:creationId xmlns:p14="http://schemas.microsoft.com/office/powerpoint/2010/main" val="82698925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BC4CC9-6CB1-437C-8D3A-FA6995039102}" type="datetime1">
              <a:rPr lang="en-US" altLang="zh-CN"/>
              <a:pPr>
                <a:defRPr/>
              </a:pPr>
              <a:t>8/10/2017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849302-6650-4055-83F8-DA6D08ACFB0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704440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A79AAC-5642-4F71-8177-64111B0BF4D0}" type="datetime1">
              <a:rPr lang="en-US" altLang="zh-CN"/>
              <a:pPr>
                <a:defRPr/>
              </a:pPr>
              <a:t>8/10/2017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5A969E-5C91-486B-A857-B8BBFC6B2E7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804041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4EB096-859F-4893-9F1B-B8A59FA668CF}" type="datetime1">
              <a:rPr lang="en-US" altLang="zh-CN"/>
              <a:pPr>
                <a:defRPr/>
              </a:pPr>
              <a:t>8/10/2017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ACC07C-8C39-42AD-87B8-871AB2DE586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183869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F5C329-75CE-4A6D-B5E7-4752A06958A6}" type="datetime1">
              <a:rPr lang="en-US" altLang="zh-CN"/>
              <a:pPr>
                <a:defRPr/>
              </a:pPr>
              <a:t>8/10/2017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42F0DE-7C71-41E7-B4AE-5A68D73E055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1102382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045E17-89E3-4769-AE64-2B62E066696A}" type="datetime1">
              <a:rPr lang="en-US" altLang="zh-CN"/>
              <a:pPr>
                <a:defRPr/>
              </a:pPr>
              <a:t>8/10/2017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1952A3-AB64-4612-8C6C-13B7E916577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2664625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7DAC5F-74A5-4C1D-B7B8-9A6BF01BB73B}" type="datetime1">
              <a:rPr lang="en-US" altLang="zh-CN"/>
              <a:pPr>
                <a:defRPr/>
              </a:pPr>
              <a:t>8/10/2017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4182F7-EE69-412D-A062-2B0476207AB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17011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657A4B-F923-47F7-80E1-128ACDCB0439}" type="datetime1">
              <a:rPr lang="en-US" altLang="zh-CN"/>
              <a:pPr>
                <a:defRPr/>
              </a:pPr>
              <a:t>8/10/2017</a:t>
            </a:fld>
            <a:endParaRPr lang="en-US" altLang="zh-CN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4AEEA2-3481-4E5C-8CB1-930B3944770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630564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E13CFB-026D-4E5F-9883-A175DE4CF109}" type="datetime1">
              <a:rPr lang="en-US" altLang="zh-CN"/>
              <a:pPr>
                <a:defRPr/>
              </a:pPr>
              <a:t>8/10/2017</a:t>
            </a:fld>
            <a:endParaRPr lang="en-US" altLang="zh-CN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0B388A-8BD3-4B0F-840B-09B37A17269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589004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5649C7-FA0E-496C-AC49-A32A1ECA3AF3}" type="datetime1">
              <a:rPr lang="en-US" altLang="zh-CN"/>
              <a:pPr>
                <a:defRPr/>
              </a:pPr>
              <a:t>8/10/2017</a:t>
            </a:fld>
            <a:endParaRPr lang="en-US" altLang="zh-CN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E1543B-E6D4-4420-A69A-678F14AB25F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667872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1A6E54-37F6-482B-AAB4-F1C37D5B425C}" type="datetime1">
              <a:rPr lang="en-US" altLang="zh-CN"/>
              <a:pPr>
                <a:defRPr/>
              </a:pPr>
              <a:t>8/10/2017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5DFAAE-6313-4347-9F3B-EDDB7B297E1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0536123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B86E9C-760C-48F7-A642-B4481A2DB990}" type="datetime1">
              <a:rPr lang="en-US" altLang="zh-CN"/>
              <a:pPr>
                <a:defRPr/>
              </a:pPr>
              <a:t>8/10/2017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C4FB88-7B7D-4DBD-B264-A12BF7B529F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015182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792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219200"/>
            <a:ext cx="8229600" cy="4906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C59409CB-252A-4827-ACE8-6A0B23E018A7}" type="datetime1">
              <a:rPr lang="en-US" altLang="zh-CN"/>
              <a:pPr>
                <a:defRPr/>
              </a:pPr>
              <a:t>8/10/2017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0E1758D0-0D5E-407D-BE7F-8007B73ECF6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963738"/>
          </a:xfrm>
        </p:spPr>
        <p:txBody>
          <a:bodyPr/>
          <a:lstStyle/>
          <a:p>
            <a:pPr eaLnBrk="1" hangingPunct="1"/>
            <a:r>
              <a:rPr lang="en-GB" altLang="en-US" sz="4000" dirty="0"/>
              <a:t>WF on CRS-IM capability and assistance signalling</a:t>
            </a:r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>
          <a:xfrm>
            <a:off x="533400" y="4654550"/>
            <a:ext cx="7924800" cy="1752600"/>
          </a:xfrm>
        </p:spPr>
        <p:txBody>
          <a:bodyPr/>
          <a:lstStyle/>
          <a:p>
            <a:pPr eaLnBrk="1" hangingPunct="1"/>
            <a:r>
              <a:rPr lang="en-US" altLang="en-US" sz="2800" dirty="0">
                <a:solidFill>
                  <a:srgbClr val="898989"/>
                </a:solidFill>
              </a:rPr>
              <a:t>Qualcomm, Intel, CATT</a:t>
            </a:r>
          </a:p>
        </p:txBody>
      </p:sp>
      <p:sp>
        <p:nvSpPr>
          <p:cNvPr id="3076" name="TextBox 3"/>
          <p:cNvSpPr txBox="1">
            <a:spLocks noChangeArrowheads="1"/>
          </p:cNvSpPr>
          <p:nvPr/>
        </p:nvSpPr>
        <p:spPr bwMode="auto">
          <a:xfrm>
            <a:off x="296863" y="323850"/>
            <a:ext cx="3714607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n-US" altLang="zh-CN" sz="1800" b="1" dirty="0"/>
              <a:t>3GPP TSG-RAN WG4 Meeting #</a:t>
            </a:r>
            <a:r>
              <a:rPr lang="ru-RU" altLang="zh-CN" sz="1800" b="1" dirty="0"/>
              <a:t>8</a:t>
            </a:r>
            <a:r>
              <a:rPr lang="en-US" altLang="zh-CN" sz="1800" b="1" dirty="0"/>
              <a:t>4</a:t>
            </a:r>
            <a:br>
              <a:rPr lang="en-US" altLang="zh-CN" sz="1800" b="1" dirty="0"/>
            </a:br>
            <a:r>
              <a:rPr lang="en-US" sz="1800" b="1" dirty="0"/>
              <a:t>Berlin, Germany, 21 - 25 August 2017</a:t>
            </a:r>
            <a:endParaRPr lang="en-GB" sz="1800" b="1" dirty="0"/>
          </a:p>
        </p:txBody>
      </p:sp>
      <p:sp>
        <p:nvSpPr>
          <p:cNvPr id="3077" name="TextBox 4"/>
          <p:cNvSpPr txBox="1">
            <a:spLocks noChangeArrowheads="1"/>
          </p:cNvSpPr>
          <p:nvPr/>
        </p:nvSpPr>
        <p:spPr bwMode="auto">
          <a:xfrm>
            <a:off x="7479904" y="323850"/>
            <a:ext cx="132119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en-US" altLang="zh-CN" sz="1800" b="1" dirty="0"/>
              <a:t>R4-1707726</a:t>
            </a:r>
            <a:endParaRPr lang="zh-CN" altLang="en-US" sz="1800" b="1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66800"/>
            <a:ext cx="8229600" cy="5289550"/>
          </a:xfrm>
        </p:spPr>
        <p:txBody>
          <a:bodyPr/>
          <a:lstStyle/>
          <a:p>
            <a:r>
              <a:rPr lang="en-US" sz="2200" dirty="0"/>
              <a:t>Rel-13 CRS-IM capability signaling (crs-InterfMitigationTM1toTM9)</a:t>
            </a:r>
          </a:p>
          <a:p>
            <a:pPr lvl="1"/>
            <a:r>
              <a:rPr lang="en-US" sz="1600" dirty="0"/>
              <a:t>Indicates whether the UE supports CRS interference mitigation (IM) while operating in the following transmission modes (TM): TM 1, TM 2, …, TM 8 and TM 9. The UE shall not include the field if it does not support CRS IM in TMs 1-9. If the field is present, the UE supports CRS-IM on at least one arbitrary downlink CC for up to crs-InterfMitigationTM1toTM9-r13 downlink CC CA configuration. The UE signals crs-InterfMitigationTM1toTM9-r13 value to indicate the maximum crs-InterfMitigationTM1toTM9-r13 downlink CC CA configuration where UE may apply CRS IM. For example, the UE sets “crs-InterfMitigationTM1toTM9-r13 = 3” to indicate that the UE supports CRS-IM on at least one DL CC for supported non-CA, 2DL CA and 3DL CA configurations. The UE supporting the crs-InterfMitigationTM1toTM9-r13 capability shall also support the crs-InterfHandl-r11 capability.</a:t>
            </a:r>
          </a:p>
          <a:p>
            <a:r>
              <a:rPr lang="en-US" sz="2000" dirty="0"/>
              <a:t>Rel-13 CRS assistance signaling</a:t>
            </a:r>
          </a:p>
          <a:p>
            <a:pPr lvl="1"/>
            <a:r>
              <a:rPr lang="en-US" sz="1600" dirty="0"/>
              <a:t>eNB provide PCID, number of CRS ports and MBSFN subframe configuration for all neighbor potential neighbor cells </a:t>
            </a:r>
          </a:p>
          <a:p>
            <a:pPr lvl="1"/>
            <a:r>
              <a:rPr lang="en-US" sz="1600" dirty="0"/>
              <a:t>CRS assistance signaling can be provided for both PCell and SCells. </a:t>
            </a:r>
          </a:p>
          <a:p>
            <a:endParaRPr lang="en-US" sz="2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2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66167486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66800"/>
            <a:ext cx="8229600" cy="5289550"/>
          </a:xfrm>
        </p:spPr>
        <p:txBody>
          <a:bodyPr/>
          <a:lstStyle/>
          <a:p>
            <a:r>
              <a:rPr lang="en-US" sz="2200" dirty="0"/>
              <a:t>Rel-14 Enhanced CRS-IM feature list</a:t>
            </a:r>
          </a:p>
          <a:p>
            <a:pPr lvl="1" fontAlgn="auto"/>
            <a:r>
              <a:rPr lang="en-GB" sz="1600" dirty="0"/>
              <a:t>#1: PDSCH non-colliding CRS-IM receiver for 2RX and 4 CRS APs </a:t>
            </a:r>
          </a:p>
          <a:p>
            <a:pPr lvl="1" fontAlgn="auto"/>
            <a:r>
              <a:rPr lang="en-GB" sz="1600" dirty="0"/>
              <a:t>#2: PDSCH non-colliding CRS-IM receiver for 4RX and 2 CRS APs </a:t>
            </a:r>
          </a:p>
          <a:p>
            <a:pPr lvl="1" fontAlgn="auto"/>
            <a:r>
              <a:rPr lang="en-GB" sz="1600" dirty="0"/>
              <a:t>#3: PDSCH non-colliding CRS-IM receiver for 4RX and 4 CRS APs </a:t>
            </a:r>
          </a:p>
          <a:p>
            <a:pPr lvl="1" fontAlgn="auto"/>
            <a:r>
              <a:rPr lang="en-GB" sz="1600" dirty="0"/>
              <a:t>#4: Type A CCIM receiver for 2RX and 4 CRS APs for DL Control Channels</a:t>
            </a:r>
          </a:p>
          <a:p>
            <a:pPr lvl="1"/>
            <a:r>
              <a:rPr lang="en-GB" sz="1600" dirty="0"/>
              <a:t>Other feature can be added depending on further RAN4 discussion</a:t>
            </a:r>
          </a:p>
          <a:p>
            <a:pPr lvl="1"/>
            <a:endParaRPr lang="en-US" sz="1600" dirty="0"/>
          </a:p>
          <a:p>
            <a:r>
              <a:rPr lang="en-US" dirty="0"/>
              <a:t>RAN4 need to define capability signaling that covers all CRS-IM features</a:t>
            </a:r>
          </a:p>
          <a:p>
            <a:endParaRPr lang="en-US" sz="1600" dirty="0"/>
          </a:p>
          <a:p>
            <a:r>
              <a:rPr lang="en-US" dirty="0"/>
              <a:t>It would be desirable to reduce CRS assistance signaling overhead</a:t>
            </a:r>
            <a:endParaRPr lang="en-US" sz="1600" dirty="0"/>
          </a:p>
          <a:p>
            <a:pPr lvl="1"/>
            <a:endParaRPr lang="en-US" sz="1600" dirty="0"/>
          </a:p>
          <a:p>
            <a:pPr lvl="1"/>
            <a:endParaRPr lang="en-US" sz="1600" dirty="0"/>
          </a:p>
          <a:p>
            <a:pPr lvl="1"/>
            <a:endParaRPr lang="en-US" sz="16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3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79339690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WF on UE capability signaling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90599"/>
            <a:ext cx="8229600" cy="5730875"/>
          </a:xfrm>
        </p:spPr>
        <p:txBody>
          <a:bodyPr/>
          <a:lstStyle/>
          <a:p>
            <a:r>
              <a:rPr lang="en-US" sz="2000" dirty="0"/>
              <a:t>Introduce the following UE capabilities signalling</a:t>
            </a:r>
          </a:p>
          <a:p>
            <a:pPr lvl="1"/>
            <a:r>
              <a:rPr lang="en-US" sz="1600" dirty="0"/>
              <a:t>#1: CRS-IM capability</a:t>
            </a:r>
          </a:p>
          <a:p>
            <a:pPr lvl="2"/>
            <a:r>
              <a:rPr lang="en-US" sz="1600" dirty="0"/>
              <a:t>UE can indicate per-UE 1 bit CRS-IM capability if it supports at least one of  features</a:t>
            </a:r>
          </a:p>
          <a:p>
            <a:pPr lvl="3"/>
            <a:r>
              <a:rPr lang="en-US" sz="1400" dirty="0"/>
              <a:t>Rel-14 CRS-IM</a:t>
            </a:r>
            <a:endParaRPr lang="en-US" sz="1400" dirty="0">
              <a:solidFill>
                <a:srgbClr val="FF0000"/>
              </a:solidFill>
            </a:endParaRPr>
          </a:p>
          <a:p>
            <a:pPr lvl="3"/>
            <a:r>
              <a:rPr lang="en-US" sz="1400" dirty="0"/>
              <a:t>Rel-13 CRS-IM </a:t>
            </a:r>
          </a:p>
          <a:p>
            <a:pPr lvl="3"/>
            <a:r>
              <a:rPr lang="en-US" sz="1400" dirty="0"/>
              <a:t>Rel-13 DL Control Channel IM (CCIM)</a:t>
            </a:r>
          </a:p>
          <a:p>
            <a:pPr marL="1168400" lvl="3" indent="0">
              <a:buNone/>
            </a:pPr>
            <a:r>
              <a:rPr lang="en-US" dirty="0"/>
              <a:t>on at least one CC in at least one CA configuration</a:t>
            </a:r>
          </a:p>
          <a:p>
            <a:pPr lvl="1"/>
            <a:r>
              <a:rPr lang="en-US" sz="1600" dirty="0"/>
              <a:t>#2: CRS-IM + CRS port blind detection capability</a:t>
            </a:r>
          </a:p>
          <a:p>
            <a:pPr lvl="2"/>
            <a:r>
              <a:rPr lang="en-US" sz="1600" dirty="0"/>
              <a:t>UE can indicate per-UE 1 bit CRS-IM with CRS port blind detection capability if it supports at least one of features</a:t>
            </a:r>
          </a:p>
          <a:p>
            <a:pPr lvl="3"/>
            <a:r>
              <a:rPr lang="en-US" sz="1400" dirty="0"/>
              <a:t>Rel-14 CRS-IM</a:t>
            </a:r>
          </a:p>
          <a:p>
            <a:pPr lvl="3"/>
            <a:r>
              <a:rPr lang="en-US" sz="1400" dirty="0"/>
              <a:t>Rel-13 CRS-IM </a:t>
            </a:r>
          </a:p>
          <a:p>
            <a:pPr lvl="3"/>
            <a:r>
              <a:rPr lang="en-US" sz="1400" dirty="0"/>
              <a:t>Rel-13 DL Control Channel IM (CCIM)</a:t>
            </a:r>
          </a:p>
          <a:p>
            <a:pPr marL="857250" lvl="2" indent="0">
              <a:buNone/>
            </a:pPr>
            <a:r>
              <a:rPr lang="en-US" sz="1600" dirty="0"/>
              <a:t>    on at least one CC in at least one CA configuration and </a:t>
            </a:r>
          </a:p>
          <a:p>
            <a:pPr marL="857250" lvl="2" indent="0">
              <a:buNone/>
            </a:pPr>
            <a:r>
              <a:rPr lang="en-US" sz="1600" dirty="0"/>
              <a:t>    and it can perform neighbor cells CRS port blind detection on any CC that these features are applied to</a:t>
            </a:r>
          </a:p>
          <a:p>
            <a:pPr marL="57150" indent="0">
              <a:buNone/>
            </a:pPr>
            <a:endParaRPr lang="en-US" dirty="0">
              <a:solidFill>
                <a:srgbClr val="FF0000"/>
              </a:solidFill>
            </a:endParaRPr>
          </a:p>
          <a:p>
            <a:pPr marL="57150" indent="0">
              <a:buNone/>
            </a:pPr>
            <a:endParaRPr lang="en-US" sz="2000" dirty="0">
              <a:solidFill>
                <a:srgbClr val="FF00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4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61198953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WF on UE capability signaling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Capabilities signaling is applied at least for Rel-14 CRS-IM UE</a:t>
            </a:r>
          </a:p>
          <a:p>
            <a:r>
              <a:rPr lang="en-US" dirty="0"/>
              <a:t>In case RAN2 can support, capabilities signaling defined for Rel-14 can be applied to both Rel-13 and Rel-14 UEs supporting the features</a:t>
            </a:r>
            <a:endParaRPr lang="en-GB" dirty="0"/>
          </a:p>
          <a:p>
            <a:pPr lvl="1"/>
            <a:r>
              <a:rPr lang="en-US" dirty="0"/>
              <a:t>Rel-14 CRS-IM </a:t>
            </a:r>
            <a:endParaRPr lang="en-GB" dirty="0"/>
          </a:p>
          <a:p>
            <a:pPr lvl="1"/>
            <a:r>
              <a:rPr lang="en-US" dirty="0"/>
              <a:t>Rel-13 CRS-IM </a:t>
            </a:r>
            <a:endParaRPr lang="en-GB" dirty="0"/>
          </a:p>
          <a:p>
            <a:pPr lvl="1"/>
            <a:r>
              <a:rPr lang="en-US" dirty="0"/>
              <a:t>Rel-13 DL Control Channel IM (CCIM)</a:t>
            </a:r>
          </a:p>
          <a:p>
            <a:r>
              <a:rPr lang="en-US" dirty="0"/>
              <a:t>Feasibility of Rel-13 UE capability signaling is subject to RAN2 check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5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69198686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WF on CRS assistance signaling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43000"/>
            <a:ext cx="8229600" cy="5213350"/>
          </a:xfrm>
        </p:spPr>
        <p:txBody>
          <a:bodyPr/>
          <a:lstStyle/>
          <a:p>
            <a:r>
              <a:rPr lang="en-US" sz="2200" dirty="0"/>
              <a:t>Request RAN2 to introduce simplified Rel-14 CRS assistance signaling</a:t>
            </a:r>
          </a:p>
          <a:p>
            <a:pPr lvl="1"/>
            <a:r>
              <a:rPr lang="en-US" dirty="0"/>
              <a:t>Option 1:</a:t>
            </a:r>
          </a:p>
          <a:p>
            <a:pPr lvl="2"/>
            <a:r>
              <a:rPr lang="en-US" dirty="0"/>
              <a:t>1 bit flag to indicate that neighbor cells have same configuration as serving cell for the number of CRS ports and/or MBSFN SF configuration </a:t>
            </a:r>
          </a:p>
          <a:p>
            <a:pPr lvl="1"/>
            <a:r>
              <a:rPr lang="en-US" dirty="0"/>
              <a:t>Option 2:</a:t>
            </a:r>
          </a:p>
          <a:p>
            <a:pPr lvl="2"/>
            <a:r>
              <a:rPr lang="en-US" dirty="0"/>
              <a:t>1 bit flag to indicate that number of CRS ports in neighbor cells is same as serving cell</a:t>
            </a:r>
          </a:p>
          <a:p>
            <a:pPr lvl="2"/>
            <a:r>
              <a:rPr lang="en-US" dirty="0"/>
              <a:t>1 bit flag to indicate that MBSFN SF configuration in neighbor cells is same as serving cell</a:t>
            </a:r>
          </a:p>
          <a:p>
            <a:pPr lvl="1"/>
            <a:r>
              <a:rPr lang="en-US" dirty="0"/>
              <a:t>Note: simplified CRS assistance signaling is provided on a per CC basis</a:t>
            </a:r>
          </a:p>
          <a:p>
            <a:pPr lvl="1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6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06912926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73162"/>
          </a:xfrm>
        </p:spPr>
        <p:txBody>
          <a:bodyPr/>
          <a:lstStyle/>
          <a:p>
            <a:r>
              <a:rPr lang="en-US" dirty="0"/>
              <a:t>WF on procedure with optimized CRS assistance signaling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832350"/>
          </a:xfrm>
        </p:spPr>
        <p:txBody>
          <a:bodyPr/>
          <a:lstStyle/>
          <a:p>
            <a:r>
              <a:rPr lang="en-US" sz="2000" dirty="0"/>
              <a:t>If network provides “full” Rel-13 CRS assistance signaling for one or more neighboring cells then UE should assume that the related cells use the parameters provided in the CRS assistance message</a:t>
            </a:r>
          </a:p>
          <a:p>
            <a:r>
              <a:rPr lang="en-US" sz="2000" dirty="0"/>
              <a:t>If network provides “simplified” Rel-14 CRS assistance signalling with bit = 1</a:t>
            </a:r>
          </a:p>
          <a:p>
            <a:pPr lvl="1"/>
            <a:r>
              <a:rPr lang="en-US" sz="1600" dirty="0"/>
              <a:t>UE with CRS-IM capability #1 can assume that all neighboring cells except cells with Rel-13 CRS assistance signaling have same configuration as serving cell in terms of number of CRS APs and MBSFN subframe configuration</a:t>
            </a:r>
          </a:p>
          <a:p>
            <a:pPr lvl="1"/>
            <a:r>
              <a:rPr lang="en-US" sz="1600" dirty="0"/>
              <a:t>UE with CRS-IM capability #2 can assume that all neighboring cells except cells with Rel-13 CRS assistance signaling have same configuration as serving cell in terms of MBSFN subframe configuration</a:t>
            </a:r>
            <a:endParaRPr lang="en-US" sz="2400" dirty="0"/>
          </a:p>
          <a:p>
            <a:r>
              <a:rPr lang="en-US" sz="2000" dirty="0"/>
              <a:t>If network provides “simplified” Rel-14 CRS assistance signalling with bit = 0, UE should not make any additional assumptions on the neighboring cell configuration</a:t>
            </a:r>
          </a:p>
          <a:p>
            <a:endParaRPr lang="en-US" sz="2000" dirty="0"/>
          </a:p>
          <a:p>
            <a:pPr lvl="1"/>
            <a:endParaRPr lang="en-US" sz="1800" dirty="0">
              <a:solidFill>
                <a:srgbClr val="FF0000"/>
              </a:solidFill>
            </a:endParaRPr>
          </a:p>
          <a:p>
            <a:pPr lvl="2"/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7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6835495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inks xmlns="66EEDB98-F073-460B-B9B0-9643F9FE785E">&lt;?xml version="1.0" encoding="UTF-8"?&gt;&lt;Result&gt;&lt;NewXML&gt;&lt;PWSLinkDataSet xmlns="http://schemas.microsoft.com/office/project/server/webservices/PWSLinkDataSet/" /&gt;&lt;/NewXML&gt;&lt;ProjectUID&gt;00000000-0000-0000-0000-000000000000&lt;/ProjectUID&gt;&lt;OldXML&gt;&lt;PWSLinkDataSet xmlns="http://schemas.microsoft.com/office/project/server/webservices/PWSLinkDataSet/" /&gt;&lt;/OldXML&gt;&lt;ItemType&gt;3&lt;/ItemType&gt;&lt;PSURL&gt;&lt;/PSURL&gt;&lt;/Result&gt;</Links>
    <Owner xmlns="66EEDB98-F073-460B-B9B0-9643F9FE785E">
      <UserInfo>
        <DisplayName/>
        <AccountId xsi:nil="true"/>
        <AccountType/>
      </UserInfo>
    </Owner>
    <Status xmlns="66EEDB98-F073-460B-B9B0-9643F9FE785E">Draft</Status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Project Site Document" ma:contentTypeID="0x0101008A98423170284BEEB635F43C3CF4E98B00C295C80E1AC1FA4D858807D5CFC8A6BB" ma:contentTypeVersion="0" ma:contentTypeDescription="" ma:contentTypeScope="" ma:versionID="ea74359ef5009f26136f19a32c6f8a68">
  <xsd:schema xmlns:xsd="http://www.w3.org/2001/XMLSchema" xmlns:xs="http://www.w3.org/2001/XMLSchema" xmlns:p="http://schemas.microsoft.com/office/2006/metadata/properties" xmlns:ns2="66EEDB98-F073-460B-B9B0-9643F9FE785E" xmlns:ns3="17c5c574-4f42-45b3-8a7f-77d8e859d074" targetNamespace="http://schemas.microsoft.com/office/2006/metadata/properties" ma:root="true" ma:fieldsID="1cc92f964277f20f2b794a28a7b69374" ns2:_="" ns3:_="">
    <xsd:import namespace="66EEDB98-F073-460B-B9B0-9643F9FE785E"/>
    <xsd:import namespace="17c5c574-4f42-45b3-8a7f-77d8e859d074"/>
    <xsd:element name="properties">
      <xsd:complexType>
        <xsd:sequence>
          <xsd:element name="documentManagement">
            <xsd:complexType>
              <xsd:all>
                <xsd:element ref="ns2:Owner" minOccurs="0"/>
                <xsd:element ref="ns2:Status" minOccurs="0"/>
                <xsd:element ref="ns2:Links" minOccurs="0"/>
                <xsd:element ref="ns3:_dlc_DocId" minOccurs="0"/>
                <xsd:element ref="ns3:_dlc_DocIdUrl" minOccurs="0"/>
                <xsd:element ref="ns3:_dlc_DocIdPersistI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6EEDB98-F073-460B-B9B0-9643F9FE785E" elementFormDefault="qualified">
    <xsd:import namespace="http://schemas.microsoft.com/office/2006/documentManagement/types"/>
    <xsd:import namespace="http://schemas.microsoft.com/office/infopath/2007/PartnerControls"/>
    <xsd:element name="Owner" ma:index="8" nillable="true" ma:displayName="Owner" ma:list="UserInfo" ma:internalName="Owner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tatus" ma:index="9" nillable="true" ma:displayName="Status" ma:default="Draft" ma:internalName="Status">
      <xsd:simpleType>
        <xsd:restriction base="dms:Choice">
          <xsd:enumeration value="Draft"/>
          <xsd:enumeration value="Ready For Review"/>
          <xsd:enumeration value="Final"/>
        </xsd:restriction>
      </xsd:simpleType>
    </xsd:element>
    <xsd:element name="Links" ma:index="10" nillable="true" ma:displayName="Links" ma:internalName="Links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7c5c574-4f42-45b3-8a7f-77d8e859d074" elementFormDefault="qualified">
    <xsd:import namespace="http://schemas.microsoft.com/office/2006/documentManagement/types"/>
    <xsd:import namespace="http://schemas.microsoft.com/office/infopath/2007/PartnerControls"/>
    <xsd:element name="_dlc_DocId" ma:index="11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12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3" nillable="true" ma:displayName="Persist ID" ma:description="Keep ID on add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LongProperties xmlns="http://schemas.microsoft.com/office/2006/metadata/longProperties">
  <LongProp xmlns="" name="Links"><![CDATA[<?xml version="1.0" encoding="UTF-8"?><Result><NewXML><PWSLinkDataSet xmlns="http://schemas.microsoft.com/office/project/server/webservices/PWSLinkDataSet/" /></NewXML><ProjectUID>00000000-0000-0000-0000-000000000000</ProjectUID><OldXML><PWSLinkDataSet xmlns="http://schemas.microsoft.com/office/project/server/webservices/PWSLinkDataSet/" /></OldXML><ItemType>3</ItemType><PSURL></PSURL></Result>]]></LongProp>
</LongProperties>
</file>

<file path=customXml/itemProps1.xml><?xml version="1.0" encoding="utf-8"?>
<ds:datastoreItem xmlns:ds="http://schemas.openxmlformats.org/officeDocument/2006/customXml" ds:itemID="{200F65EB-5730-43A8-9AFA-15BFC5DC8F7F}">
  <ds:schemaRefs>
    <ds:schemaRef ds:uri="http://purl.org/dc/elements/1.1/"/>
    <ds:schemaRef ds:uri="http://schemas.microsoft.com/office/2006/metadata/properties"/>
    <ds:schemaRef ds:uri="66EEDB98-F073-460B-B9B0-9643F9FE785E"/>
    <ds:schemaRef ds:uri="http://purl.org/dc/terms/"/>
    <ds:schemaRef ds:uri="http://schemas.openxmlformats.org/package/2006/metadata/core-properties"/>
    <ds:schemaRef ds:uri="http://purl.org/dc/dcmitype/"/>
    <ds:schemaRef ds:uri="http://schemas.microsoft.com/office/2006/documentManagement/types"/>
    <ds:schemaRef ds:uri="http://schemas.microsoft.com/office/infopath/2007/PartnerControls"/>
    <ds:schemaRef ds:uri="17c5c574-4f42-45b3-8a7f-77d8e859d074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340FFF4D-EC63-4F79-8286-8DF790742A8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6EEDB98-F073-460B-B9B0-9643F9FE785E"/>
    <ds:schemaRef ds:uri="17c5c574-4f42-45b3-8a7f-77d8e859d07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537067DF-937D-49A5-8644-955C54DF1C27}">
  <ds:schemaRefs>
    <ds:schemaRef ds:uri="http://schemas.microsoft.com/office/2006/metadata/longProperties"/>
    <ds:schemaRef ds:uri="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13505</TotalTime>
  <Words>743</Words>
  <Application>Microsoft Office PowerPoint</Application>
  <PresentationFormat>On-screen Show (4:3)</PresentationFormat>
  <Paragraphs>65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1" baseType="lpstr">
      <vt:lpstr>宋体</vt:lpstr>
      <vt:lpstr>Arial</vt:lpstr>
      <vt:lpstr>Calibri</vt:lpstr>
      <vt:lpstr>Office Theme</vt:lpstr>
      <vt:lpstr>WF on CRS-IM capability and assistance signalling</vt:lpstr>
      <vt:lpstr>Background</vt:lpstr>
      <vt:lpstr>Background</vt:lpstr>
      <vt:lpstr>WF on UE capability signaling</vt:lpstr>
      <vt:lpstr>WF on UE capability signaling</vt:lpstr>
      <vt:lpstr>WF on CRS assistance signaling</vt:lpstr>
      <vt:lpstr>WF on procedure with optimized CRS assistance signaling</vt:lpstr>
    </vt:vector>
  </TitlesOfParts>
  <Company>Qualcomm Incorporated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Intel Corporation</dc:creator>
  <cp:keywords>CTPClassification=:VisualMarkings=, CTPClassification=CTP_PUBLIC:VisualMarkings=</cp:keywords>
  <cp:lastModifiedBy>Jaeho Ryu</cp:lastModifiedBy>
  <cp:revision>968</cp:revision>
  <dcterms:created xsi:type="dcterms:W3CDTF">2013-05-13T16:02:00Z</dcterms:created>
  <dcterms:modified xsi:type="dcterms:W3CDTF">2017-08-10T21:01:54Z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0x0101008A98423170284BEEB635F43C3CF4E98B00C295C80E1AC1FA4D858807D5CFC8A6BB</vt:lpwstr>
  </property>
  <property fmtid="{D5CDD505-2E9C-101B-9397-08002B2CF9AE}" pid="3" name="_dlc_DocIdItemGuid">
    <vt:lpwstr>2a01973d-3b8b-4e03-ad6e-a4ed4baa7131</vt:lpwstr>
  </property>
  <property fmtid="{D5CDD505-2E9C-101B-9397-08002B2CF9AE}" pid="4" name="_dlc_DocId">
    <vt:lpwstr>H4P5ACNAWDMP-2-1995</vt:lpwstr>
  </property>
  <property fmtid="{D5CDD505-2E9C-101B-9397-08002B2CF9AE}" pid="5" name="_dlc_DocIdUrl">
    <vt:lpwstr>http://projects/sites/LTED/_layouts/DocIdRedir.aspx?ID=H4P5ACNAWDMP-2-1995, H4P5ACNAWDMP-2-1995</vt:lpwstr>
  </property>
  <property fmtid="{D5CDD505-2E9C-101B-9397-08002B2CF9AE}" pid="6" name="TitusGUID">
    <vt:lpwstr>0755fb4a-e43a-4d5c-80d1-f6e170670078</vt:lpwstr>
  </property>
  <property fmtid="{D5CDD505-2E9C-101B-9397-08002B2CF9AE}" pid="7" name="CTP_TimeStamp">
    <vt:lpwstr>2017-02-16 07:48:43Z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_NewReviewCycle">
    <vt:lpwstr/>
  </property>
  <property fmtid="{D5CDD505-2E9C-101B-9397-08002B2CF9AE}" pid="12" name="_readonly">
    <vt:lpwstr/>
  </property>
  <property fmtid="{D5CDD505-2E9C-101B-9397-08002B2CF9AE}" pid="13" name="_change">
    <vt:lpwstr/>
  </property>
  <property fmtid="{D5CDD505-2E9C-101B-9397-08002B2CF9AE}" pid="14" name="_full-control">
    <vt:lpwstr/>
  </property>
  <property fmtid="{D5CDD505-2E9C-101B-9397-08002B2CF9AE}" pid="15" name="sflag">
    <vt:lpwstr>1479483889</vt:lpwstr>
  </property>
  <property fmtid="{D5CDD505-2E9C-101B-9397-08002B2CF9AE}" pid="16" name="CTPClassification">
    <vt:lpwstr>CTP_PUBLIC</vt:lpwstr>
  </property>
</Properties>
</file>