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7" r:id="rId3"/>
    <p:sldId id="279" r:id="rId4"/>
    <p:sldId id="278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-64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156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1210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4039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5697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54426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8/25/2017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6333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8/25/2017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9797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8/25/2017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587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8/25/2017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44113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8/25/2017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29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8/25/2017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7681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48C7F4-13AF-48F3-AC15-68074B1A4FD5}" type="datetimeFigureOut">
              <a:rPr lang="en-US" smtClean="0"/>
              <a:pPr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9783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network-based CRS interference mitigation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Ericsson, Nokia, Nokia Shanghai Bell, […]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78940" y="199033"/>
            <a:ext cx="113023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GB" b="1" dirty="0"/>
              <a:t>3GPP TSG-RAN WG4 Meeting #84 	                                                                                                                        R4-</a:t>
            </a:r>
            <a:r>
              <a:rPr lang="en-US" b="1" dirty="0"/>
              <a:t>1707712</a:t>
            </a:r>
          </a:p>
          <a:p>
            <a:pPr hangingPunct="0"/>
            <a:r>
              <a:rPr lang="en-GB" b="1" dirty="0"/>
              <a:t>Berlin, Germany, 21</a:t>
            </a:r>
            <a:r>
              <a:rPr lang="en-GB" b="1" baseline="30000" dirty="0"/>
              <a:t>st</a:t>
            </a:r>
            <a:r>
              <a:rPr lang="en-GB" b="1" dirty="0"/>
              <a:t> – 25</a:t>
            </a:r>
            <a:r>
              <a:rPr lang="en-GB" b="1" baseline="30000" dirty="0"/>
              <a:t>th</a:t>
            </a:r>
            <a:r>
              <a:rPr lang="en-GB" b="1" dirty="0"/>
              <a:t> August 2017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8868206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General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727270"/>
            <a:ext cx="10515600" cy="4351338"/>
          </a:xfrm>
        </p:spPr>
        <p:txBody>
          <a:bodyPr>
            <a:normAutofit/>
          </a:bodyPr>
          <a:lstStyle/>
          <a:p>
            <a:r>
              <a:rPr lang="sv-SE" dirty="0" smtClean="0"/>
              <a:t>D2D</a:t>
            </a:r>
            <a:r>
              <a:rPr lang="sv-SE" dirty="0"/>
              <a:t>, V2V, LAA/eLAA: no </a:t>
            </a:r>
            <a:r>
              <a:rPr lang="sv-SE" dirty="0" smtClean="0"/>
              <a:t>impact</a:t>
            </a:r>
          </a:p>
          <a:p>
            <a:r>
              <a:rPr lang="sv-SE" dirty="0" smtClean="0"/>
              <a:t>NB-IoT: FFS</a:t>
            </a:r>
            <a:endParaRPr lang="sv-SE" dirty="0"/>
          </a:p>
          <a:p>
            <a:r>
              <a:rPr lang="sv-SE" dirty="0" smtClean="0"/>
              <a:t>HD-FDD </a:t>
            </a:r>
            <a:r>
              <a:rPr lang="sv-SE" dirty="0"/>
              <a:t>MTC</a:t>
            </a:r>
            <a:r>
              <a:rPr lang="sv-SE" dirty="0" smtClean="0"/>
              <a:t>:</a:t>
            </a:r>
          </a:p>
          <a:p>
            <a:pPr lvl="1"/>
            <a:r>
              <a:rPr lang="sv-SE" dirty="0" smtClean="0"/>
              <a:t>Full BW CRS shall be assumed during UL transmission gaps</a:t>
            </a:r>
          </a:p>
          <a:p>
            <a:pPr lvl="1"/>
            <a:r>
              <a:rPr lang="sv-SE" dirty="0" smtClean="0"/>
              <a:t>6 </a:t>
            </a:r>
            <a:r>
              <a:rPr lang="sv-SE" dirty="0"/>
              <a:t>RB CRS can be assumed during UL periods regardless of </a:t>
            </a:r>
            <a:r>
              <a:rPr lang="sv-SE" dirty="0" smtClean="0"/>
              <a:t>DRX/non-DRX, except for the UL transmission gaps</a:t>
            </a:r>
            <a:endParaRPr lang="sv-SE" dirty="0"/>
          </a:p>
          <a:p>
            <a:endParaRPr lang="sv-SE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04087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RRC_IDLE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727270"/>
            <a:ext cx="10515600" cy="4351338"/>
          </a:xfrm>
        </p:spPr>
        <p:txBody>
          <a:bodyPr>
            <a:normAutofit fontScale="85000" lnSpcReduction="20000"/>
          </a:bodyPr>
          <a:lstStyle/>
          <a:p>
            <a:r>
              <a:rPr lang="sv-SE" dirty="0"/>
              <a:t>Full BW CRS shall be assumed during:</a:t>
            </a:r>
          </a:p>
          <a:p>
            <a:pPr lvl="1"/>
            <a:r>
              <a:rPr lang="sv-SE" dirty="0"/>
              <a:t>All configured paging </a:t>
            </a:r>
            <a:r>
              <a:rPr lang="sv-SE" dirty="0" smtClean="0"/>
              <a:t>occasions </a:t>
            </a:r>
            <a:r>
              <a:rPr lang="sv-SE" dirty="0"/>
              <a:t>and also</a:t>
            </a:r>
            <a:r>
              <a:rPr lang="sv-SE" dirty="0" smtClean="0"/>
              <a:t> [TBD </a:t>
            </a:r>
            <a:r>
              <a:rPr lang="sv-SE" dirty="0"/>
              <a:t>subframes] </a:t>
            </a:r>
            <a:r>
              <a:rPr lang="sv-SE" dirty="0" smtClean="0"/>
              <a:t>for warm </a:t>
            </a:r>
            <a:r>
              <a:rPr lang="sv-SE" dirty="0"/>
              <a:t>up &amp; cool down</a:t>
            </a:r>
          </a:p>
          <a:p>
            <a:pPr lvl="1"/>
            <a:r>
              <a:rPr lang="sv-SE" dirty="0"/>
              <a:t>SI acquisition (SIB1 and SI-window</a:t>
            </a:r>
            <a:r>
              <a:rPr lang="sv-SE" dirty="0" smtClean="0"/>
              <a:t>) and also [TBD </a:t>
            </a:r>
            <a:r>
              <a:rPr lang="sv-SE" dirty="0"/>
              <a:t>subframes</a:t>
            </a:r>
            <a:r>
              <a:rPr lang="sv-SE" dirty="0" smtClean="0"/>
              <a:t>] for </a:t>
            </a:r>
            <a:r>
              <a:rPr lang="sv-SE" dirty="0"/>
              <a:t>warm up &amp; cool down</a:t>
            </a:r>
          </a:p>
          <a:p>
            <a:pPr lvl="1"/>
            <a:r>
              <a:rPr lang="sv-SE" dirty="0"/>
              <a:t>RA procedure </a:t>
            </a:r>
            <a:r>
              <a:rPr lang="sv-SE" dirty="0" smtClean="0"/>
              <a:t>(at </a:t>
            </a:r>
            <a:r>
              <a:rPr lang="sv-SE" dirty="0"/>
              <a:t>least </a:t>
            </a:r>
            <a:r>
              <a:rPr lang="sv-SE" dirty="0" smtClean="0"/>
              <a:t>partly), e.g.:</a:t>
            </a:r>
          </a:p>
          <a:p>
            <a:pPr lvl="2"/>
            <a:r>
              <a:rPr lang="sv-SE" dirty="0" smtClean="0"/>
              <a:t>Prio </a:t>
            </a:r>
            <a:r>
              <a:rPr lang="sv-SE" dirty="0"/>
              <a:t>to RA transmission occasions, [TBD subframes]</a:t>
            </a:r>
          </a:p>
          <a:p>
            <a:pPr lvl="2"/>
            <a:r>
              <a:rPr lang="sv-SE" dirty="0"/>
              <a:t>During </a:t>
            </a:r>
            <a:r>
              <a:rPr lang="sv-SE" dirty="0" smtClean="0"/>
              <a:t>Msg2 monitoring</a:t>
            </a:r>
            <a:r>
              <a:rPr lang="sv-SE" dirty="0"/>
              <a:t> </a:t>
            </a:r>
            <a:r>
              <a:rPr lang="sv-SE" dirty="0" smtClean="0"/>
              <a:t>and also [TBD </a:t>
            </a:r>
            <a:r>
              <a:rPr lang="sv-SE" dirty="0"/>
              <a:t>subframes] </a:t>
            </a:r>
            <a:r>
              <a:rPr lang="sv-SE" dirty="0" smtClean="0"/>
              <a:t>for warm up</a:t>
            </a:r>
          </a:p>
          <a:p>
            <a:pPr lvl="2"/>
            <a:r>
              <a:rPr lang="sv-SE" dirty="0" smtClean="0"/>
              <a:t>During Msg4 monitoring </a:t>
            </a:r>
            <a:r>
              <a:rPr lang="sv-SE" dirty="0"/>
              <a:t>and also [TBD subframes] for warm </a:t>
            </a:r>
            <a:r>
              <a:rPr lang="sv-SE" dirty="0" smtClean="0"/>
              <a:t>up</a:t>
            </a:r>
            <a:endParaRPr lang="sv-SE" dirty="0"/>
          </a:p>
          <a:p>
            <a:endParaRPr lang="sv-SE" dirty="0"/>
          </a:p>
          <a:p>
            <a:r>
              <a:rPr lang="sv-SE" dirty="0"/>
              <a:t>eDRX</a:t>
            </a:r>
            <a:r>
              <a:rPr lang="sv-SE" dirty="0" smtClean="0"/>
              <a:t>:</a:t>
            </a:r>
          </a:p>
          <a:p>
            <a:pPr lvl="1"/>
            <a:r>
              <a:rPr lang="sv-SE" dirty="0" smtClean="0"/>
              <a:t>6 </a:t>
            </a:r>
            <a:r>
              <a:rPr lang="sv-SE" dirty="0"/>
              <a:t>RB CRS may be assumed outside </a:t>
            </a:r>
            <a:r>
              <a:rPr lang="sv-SE" dirty="0" smtClean="0"/>
              <a:t>PTW (inside PTW is according to the above</a:t>
            </a:r>
            <a:r>
              <a:rPr lang="sv-SE" dirty="0" smtClean="0"/>
              <a:t>)</a:t>
            </a:r>
          </a:p>
          <a:p>
            <a:pPr lvl="1"/>
            <a:r>
              <a:rPr lang="sv-SE" dirty="0" smtClean="0"/>
              <a:t>FFS additional warm up before the PTW</a:t>
            </a:r>
            <a:endParaRPr lang="sv-SE" dirty="0" smtClean="0"/>
          </a:p>
          <a:p>
            <a:endParaRPr lang="sv-SE" dirty="0"/>
          </a:p>
          <a:p>
            <a:r>
              <a:rPr lang="sv-SE" dirty="0"/>
              <a:t>Investigation on the need for CRS in other idle mode scenarios is not precluded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837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RRC_CONNECTED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8489" y="1585774"/>
            <a:ext cx="11655189" cy="5167618"/>
          </a:xfrm>
        </p:spPr>
        <p:txBody>
          <a:bodyPr>
            <a:normAutofit fontScale="70000" lnSpcReduction="20000"/>
          </a:bodyPr>
          <a:lstStyle/>
          <a:p>
            <a:r>
              <a:rPr lang="sv-SE" dirty="0"/>
              <a:t>Non-DRX : full BW CRS in serving cell is provided</a:t>
            </a:r>
          </a:p>
          <a:p>
            <a:pPr lvl="1"/>
            <a:r>
              <a:rPr lang="sv-SE" dirty="0"/>
              <a:t>All UE RRM requirements in 36.133 </a:t>
            </a:r>
            <a:r>
              <a:rPr lang="sv-SE" dirty="0" smtClean="0"/>
              <a:t>apply</a:t>
            </a:r>
          </a:p>
          <a:p>
            <a:pPr lvl="1"/>
            <a:r>
              <a:rPr lang="sv-SE" dirty="0" smtClean="0"/>
              <a:t>FeMTC: FFS whether full BW CRS is necesary when </a:t>
            </a:r>
            <a:r>
              <a:rPr lang="sv-SE" dirty="0"/>
              <a:t>UE is not monitoring MPDCCH and not receiving data</a:t>
            </a:r>
          </a:p>
          <a:p>
            <a:r>
              <a:rPr lang="sv-SE" dirty="0" smtClean="0"/>
              <a:t>DRX </a:t>
            </a:r>
            <a:r>
              <a:rPr lang="sv-SE" dirty="0"/>
              <a:t>is configured: full BW CRS in serving cell during</a:t>
            </a:r>
          </a:p>
          <a:p>
            <a:pPr lvl="1"/>
            <a:r>
              <a:rPr lang="sv-SE" dirty="0" smtClean="0"/>
              <a:t>UE Active Time and also [TBD </a:t>
            </a:r>
            <a:r>
              <a:rPr lang="sv-SE" dirty="0"/>
              <a:t>subframes] </a:t>
            </a:r>
            <a:r>
              <a:rPr lang="sv-SE" dirty="0" smtClean="0"/>
              <a:t>for warm </a:t>
            </a:r>
            <a:r>
              <a:rPr lang="sv-SE" dirty="0"/>
              <a:t>up &amp; cool </a:t>
            </a:r>
            <a:r>
              <a:rPr lang="sv-SE" dirty="0" smtClean="0"/>
              <a:t>down</a:t>
            </a:r>
          </a:p>
          <a:p>
            <a:pPr lvl="1"/>
            <a:r>
              <a:rPr lang="sv-SE" dirty="0" smtClean="0"/>
              <a:t>RA (at least partly)</a:t>
            </a:r>
            <a:endParaRPr lang="sv-SE" dirty="0"/>
          </a:p>
          <a:p>
            <a:pPr lvl="1"/>
            <a:r>
              <a:rPr lang="en-US" dirty="0" smtClean="0"/>
              <a:t>on-going </a:t>
            </a:r>
            <a:r>
              <a:rPr lang="en-US" dirty="0"/>
              <a:t>retransmissions in UL and DL, in semi-persistently scheduled DL resources, in the resources with HARQ </a:t>
            </a:r>
            <a:r>
              <a:rPr lang="en-US" dirty="0" smtClean="0"/>
              <a:t>feedback</a:t>
            </a:r>
            <a:endParaRPr lang="sv-SE" dirty="0"/>
          </a:p>
          <a:p>
            <a:pPr lvl="1"/>
            <a:r>
              <a:rPr lang="sv-SE" dirty="0"/>
              <a:t>SCell activation period and when the SCell is activated except for the SCell deactivation period</a:t>
            </a:r>
          </a:p>
          <a:p>
            <a:pPr lvl="1"/>
            <a:r>
              <a:rPr lang="sv-SE" dirty="0"/>
              <a:t>RSTD: existing requirements apply, under full BW CRS in positioning subframes</a:t>
            </a:r>
          </a:p>
          <a:p>
            <a:r>
              <a:rPr lang="sv-SE" dirty="0" smtClean="0"/>
              <a:t>WB-RSRQ measurement:</a:t>
            </a:r>
          </a:p>
          <a:p>
            <a:pPr lvl="1"/>
            <a:r>
              <a:rPr lang="sv-SE" dirty="0"/>
              <a:t>If the UE is configured with </a:t>
            </a:r>
            <a:r>
              <a:rPr lang="sv-SE" i="1" dirty="0"/>
              <a:t>widebandRSRQ-Meas</a:t>
            </a:r>
            <a:r>
              <a:rPr lang="sv-SE" dirty="0"/>
              <a:t> to measure WB-RSRQ then the UE shall assume that CRS are available in the measured cell over the </a:t>
            </a:r>
            <a:r>
              <a:rPr lang="sv-SE" i="1" dirty="0" smtClean="0"/>
              <a:t>AllowedMeasBandwidth</a:t>
            </a:r>
            <a:r>
              <a:rPr lang="sv-SE" dirty="0" smtClean="0"/>
              <a:t> (e.g., 50 RBs or larger)</a:t>
            </a:r>
            <a:r>
              <a:rPr lang="sv-SE" i="1" dirty="0" smtClean="0"/>
              <a:t>,</a:t>
            </a:r>
          </a:p>
          <a:p>
            <a:pPr lvl="1"/>
            <a:r>
              <a:rPr lang="sv-SE" dirty="0" smtClean="0"/>
              <a:t>Otherwise CRS may be transmitted over 6 RBs in neighbor cells (</a:t>
            </a:r>
            <a:r>
              <a:rPr lang="sv-SE" i="1" dirty="0" smtClean="0"/>
              <a:t>AllowedMeasBandwidth</a:t>
            </a:r>
            <a:r>
              <a:rPr lang="sv-SE" dirty="0" smtClean="0"/>
              <a:t> is 6 RBs)</a:t>
            </a:r>
          </a:p>
          <a:p>
            <a:r>
              <a:rPr lang="sv-SE" dirty="0"/>
              <a:t>Companies are welcome to provide </a:t>
            </a:r>
            <a:r>
              <a:rPr lang="sv-SE" dirty="0" smtClean="0"/>
              <a:t>in RAN4#85 further analysis, e.g., </a:t>
            </a:r>
            <a:r>
              <a:rPr lang="sv-SE" dirty="0"/>
              <a:t>for</a:t>
            </a:r>
          </a:p>
          <a:p>
            <a:pPr lvl="1"/>
            <a:r>
              <a:rPr lang="sv-SE" dirty="0"/>
              <a:t>RLM (e.g., when UE gets out-of-sync and monitors as if in non-DRX)</a:t>
            </a:r>
          </a:p>
          <a:p>
            <a:pPr lvl="1"/>
            <a:r>
              <a:rPr lang="sv-SE" dirty="0"/>
              <a:t>need for CRS during SR procedure</a:t>
            </a:r>
          </a:p>
          <a:p>
            <a:pPr lvl="1"/>
            <a:r>
              <a:rPr lang="sv-SE" dirty="0"/>
              <a:t>Impact on UL transmit timing </a:t>
            </a:r>
            <a:r>
              <a:rPr lang="sv-SE" dirty="0" smtClean="0"/>
              <a:t>requirement</a:t>
            </a:r>
          </a:p>
          <a:p>
            <a:pPr lvl="1"/>
            <a:r>
              <a:rPr lang="sv-SE" dirty="0" smtClean="0"/>
              <a:t>Deactivated SCells</a:t>
            </a:r>
          </a:p>
          <a:p>
            <a:endParaRPr lang="en-US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3649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4116</TotalTime>
  <Words>404</Words>
  <Application>Microsoft Office PowerPoint</Application>
  <PresentationFormat>Custom</PresentationFormat>
  <Paragraphs>50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WF on network-based CRS interference mitigation</vt:lpstr>
      <vt:lpstr>General</vt:lpstr>
      <vt:lpstr>RRC_IDLE</vt:lpstr>
      <vt:lpstr>RRC_CONNECTED</vt:lpstr>
    </vt:vector>
  </TitlesOfParts>
  <Company>Qualcomm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Taemin Kim</dc:creator>
  <cp:lastModifiedBy>Iana Siomina</cp:lastModifiedBy>
  <cp:revision>176</cp:revision>
  <dcterms:created xsi:type="dcterms:W3CDTF">2016-04-13T15:12:29Z</dcterms:created>
  <dcterms:modified xsi:type="dcterms:W3CDTF">2017-08-25T09:38:06Z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1495070390</vt:lpwstr>
  </property>
  <property fmtid="{D5CDD505-2E9C-101B-9397-08002B2CF9AE}" pid="6" name="_2015_ms_pID_725343">
    <vt:lpwstr>(3)IUJRMeFfPba8mkSuIVp+lz+J5ESXOSYK92JnGMpKKMLy6dT930phYKx5dw2GSuuF7I07knUE
dDIV/HTbgaa6Ymb0JTPBTIR+l5HFWca2ydRGDz0Pu4KlIazA+8L+oSMSPbau37HA3dOX5SQL
yI4tJjHu85kANfIdDDcXA3ha0rd6JEOo2mnHTg5FiT5NhTXS+rk0rN5Q18LWhS3Yv5fxi0xX
TWBnTtcKOU6zbMOCdr</vt:lpwstr>
  </property>
  <property fmtid="{D5CDD505-2E9C-101B-9397-08002B2CF9AE}" pid="7" name="_2015_ms_pID_7253431">
    <vt:lpwstr>Z8hqzyjnUO9Yka38QbWZY5y4wATzpWhAsuNdd8N6jO0aLTX1ZYXktU
K+T27oyPj38SbyDIbws8uw29NQpv6Y68f2F662tNGcMluoPvtOuqdkGCyDP7VAzyFN/TsENV
uMHDhc/DSqvphZLAKkrh1vmalK66ZnQhsng7YGJ4qaLcER09IBhtWYzusQ6zedqwnsAi6nVd
kOzzNRhL3HCFYjqLJCp+NXvdDRKUvbOe/34k</vt:lpwstr>
  </property>
  <property fmtid="{D5CDD505-2E9C-101B-9397-08002B2CF9AE}" pid="8" name="_NewReviewCycle">
    <vt:lpwstr/>
  </property>
  <property fmtid="{D5CDD505-2E9C-101B-9397-08002B2CF9AE}" pid="9" name="_2015_ms_pID_7253432">
    <vt:lpwstr>/g==</vt:lpwstr>
  </property>
</Properties>
</file>