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56" r:id="rId6"/>
    <p:sldId id="357" r:id="rId7"/>
    <p:sldId id="358" r:id="rId8"/>
    <p:sldId id="359" r:id="rId9"/>
    <p:sldId id="362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67" d="100"/>
          <a:sy n="67" d="100"/>
        </p:scale>
        <p:origin x="118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25.08.2017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172622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8/25/2017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altLang="en-US" sz="4000" dirty="0" smtClean="0"/>
              <a:t>1 RX CRS-IM performance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</a:t>
            </a:r>
            <a:r>
              <a:rPr lang="en-US" altLang="en-US" sz="2800" smtClean="0">
                <a:solidFill>
                  <a:srgbClr val="898989"/>
                </a:solidFill>
              </a:rPr>
              <a:t>, </a:t>
            </a:r>
            <a:r>
              <a:rPr lang="en-US" altLang="en-US" sz="2800" smtClean="0">
                <a:solidFill>
                  <a:srgbClr val="898989"/>
                </a:solidFill>
              </a:rPr>
              <a:t>Huawei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1460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4</a:t>
            </a:r>
            <a:br>
              <a:rPr lang="en-US" altLang="zh-CN" sz="1800" b="1" dirty="0" smtClean="0"/>
            </a:br>
            <a:r>
              <a:rPr lang="en-GB" sz="1800" b="1" dirty="0"/>
              <a:t>Berlin, Germany, 21 - 25 August 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Item: </a:t>
            </a:r>
            <a:r>
              <a:rPr lang="en-GB" sz="1800" b="1" dirty="0" smtClean="0"/>
              <a:t>8.31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R4-1709100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sz="2000" dirty="0"/>
              <a:t>In RAN #76 meeting a new RAN4 WI “LTE CRS-IM Performance Requirements for Single RX Chain UEs” (1RX CRS-IM WI) was approved and has the following </a:t>
            </a:r>
            <a:r>
              <a:rPr lang="en-GB" sz="2000" dirty="0" smtClean="0"/>
              <a:t>objectives:</a:t>
            </a:r>
          </a:p>
          <a:p>
            <a:pPr lvl="1"/>
            <a:r>
              <a:rPr lang="en-US" dirty="0" smtClean="0"/>
              <a:t>Phase </a:t>
            </a:r>
            <a:r>
              <a:rPr lang="en-US" dirty="0"/>
              <a:t>I:</a:t>
            </a:r>
          </a:p>
          <a:p>
            <a:pPr lvl="2"/>
            <a:r>
              <a:rPr lang="en-US" dirty="0" smtClean="0"/>
              <a:t>Investigate </a:t>
            </a:r>
            <a:r>
              <a:rPr lang="en-US" dirty="0"/>
              <a:t>the general impact of CRS-IM on power consumption, complexity and throughput gain for the UEs equipped with 1Rx chain </a:t>
            </a:r>
          </a:p>
          <a:p>
            <a:pPr lvl="2"/>
            <a:r>
              <a:rPr lang="en-US" dirty="0" smtClean="0"/>
              <a:t>Investigate </a:t>
            </a:r>
            <a:r>
              <a:rPr lang="en-US" dirty="0"/>
              <a:t>the feasibility of CRS-IM receivers for the UEs equipped with 1 RX chain</a:t>
            </a:r>
          </a:p>
          <a:p>
            <a:pPr lvl="3"/>
            <a:r>
              <a:rPr lang="en-US" dirty="0" smtClean="0"/>
              <a:t>Identify </a:t>
            </a:r>
            <a:r>
              <a:rPr lang="en-US" dirty="0"/>
              <a:t>target scenarios including deployment scenarios, interference models, and others. </a:t>
            </a:r>
          </a:p>
          <a:p>
            <a:pPr lvl="4"/>
            <a:r>
              <a:rPr lang="en-US" dirty="0" smtClean="0"/>
              <a:t>Reuse </a:t>
            </a:r>
            <a:r>
              <a:rPr lang="en-US" dirty="0"/>
              <a:t>Rel-13/14 CRS-IM assumptions as the starting point.</a:t>
            </a:r>
          </a:p>
          <a:p>
            <a:pPr lvl="3"/>
            <a:r>
              <a:rPr lang="en-US" dirty="0" smtClean="0"/>
              <a:t>Identify </a:t>
            </a:r>
            <a:r>
              <a:rPr lang="en-US" dirty="0"/>
              <a:t>reference CRS-IM receiver structure assumptions including at least number of cancelled interference cell(s)</a:t>
            </a:r>
          </a:p>
          <a:p>
            <a:pPr lvl="3"/>
            <a:r>
              <a:rPr lang="en-US" dirty="0" smtClean="0"/>
              <a:t>Evaluate </a:t>
            </a:r>
            <a:r>
              <a:rPr lang="en-US" dirty="0"/>
              <a:t>the CRS-IM performance benefits for the Single RX chain UEs</a:t>
            </a:r>
          </a:p>
          <a:p>
            <a:pPr lvl="1"/>
            <a:r>
              <a:rPr lang="en-US" dirty="0" smtClean="0"/>
              <a:t>Phase </a:t>
            </a:r>
            <a:r>
              <a:rPr lang="en-US" dirty="0"/>
              <a:t>II:</a:t>
            </a:r>
          </a:p>
          <a:p>
            <a:pPr lvl="2"/>
            <a:r>
              <a:rPr lang="en-US" dirty="0" smtClean="0"/>
              <a:t>After </a:t>
            </a:r>
            <a:r>
              <a:rPr lang="en-US" dirty="0"/>
              <a:t>completion of Phase I, specify UE demodulation and CSI reporting performance requirements for the UEs equipped with 1 RX chain</a:t>
            </a:r>
          </a:p>
          <a:p>
            <a:endParaRPr lang="en-GB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8762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Target device types / UE categories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Investigate 1RX CRS-IM feasibility and then discuss whether to specify requirements for the following UE types:</a:t>
            </a:r>
          </a:p>
          <a:p>
            <a:pPr lvl="1"/>
            <a:r>
              <a:rPr lang="en-US" dirty="0" smtClean="0"/>
              <a:t>Cat1bis </a:t>
            </a:r>
            <a:r>
              <a:rPr lang="en-US" dirty="0"/>
              <a:t>(UE Cat 1 with 1 </a:t>
            </a:r>
            <a:r>
              <a:rPr lang="en-US" dirty="0" smtClean="0"/>
              <a:t>RX)</a:t>
            </a:r>
          </a:p>
          <a:p>
            <a:pPr lvl="1"/>
            <a:r>
              <a:rPr lang="en-US" dirty="0" smtClean="0"/>
              <a:t>CatM2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5853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Scenarios and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Physical </a:t>
            </a:r>
            <a:r>
              <a:rPr lang="en-GB" dirty="0"/>
              <a:t>channels</a:t>
            </a:r>
            <a:endParaRPr lang="en-US" dirty="0" smtClean="0"/>
          </a:p>
          <a:p>
            <a:pPr lvl="1"/>
            <a:r>
              <a:rPr lang="en-US" dirty="0" smtClean="0"/>
              <a:t>Investigate </a:t>
            </a:r>
            <a:r>
              <a:rPr lang="en-US" dirty="0"/>
              <a:t>1RX CRS-IM feasibility </a:t>
            </a:r>
            <a:r>
              <a:rPr lang="en-US" dirty="0" smtClean="0"/>
              <a:t>for </a:t>
            </a:r>
            <a:r>
              <a:rPr lang="en-US" dirty="0"/>
              <a:t>the following physical channels: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523747"/>
              </p:ext>
            </p:extLst>
          </p:nvPr>
        </p:nvGraphicFramePr>
        <p:xfrm>
          <a:off x="533400" y="2195070"/>
          <a:ext cx="8229600" cy="388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/>
                <a:gridCol w="2895600"/>
                <a:gridCol w="3581400"/>
              </a:tblGrid>
              <a:tr h="370840"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Physical channels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UE categories</a:t>
                      </a:r>
                      <a:endParaRPr lang="en-US" dirty="0"/>
                    </a:p>
                  </a:txBody>
                  <a:tcP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Cat1bis</a:t>
                      </a:r>
                      <a:endParaRPr lang="en-US" dirty="0"/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CatM2</a:t>
                      </a:r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PDSCH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PDSCH TM4 and TM9 can be considered similar to the Rel-14 CRS-IM requirements. 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FRCs: Rank 1 + QPSK 1/3; Rank 1 + 16QAM 1/2; Rank 1 + 64QAM ½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TM6 can be considered at the initial stage. FFS if TM9 and TM2 requirements are needed. 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FRCs: QPSK 1/3; 16QAM 1/2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Focus on CE mode A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repetition level as the starting point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FFS for other repetition levels.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 hopping is FFS</a:t>
                      </a:r>
                      <a:endParaRPr lang="en-GB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Reuse 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36.101 test case 8.11.1.1.1.1 as the starting point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 control channels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PDCCH AL 2, 4, 8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CFI = 1 or 2 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Focus on CE mode A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Single repetition level as the starting point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FFS for other repetition levels.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0482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Scenarios and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CRS scenarios</a:t>
            </a:r>
            <a:endParaRPr lang="en-US" dirty="0"/>
          </a:p>
          <a:p>
            <a:pPr lvl="1"/>
            <a:r>
              <a:rPr lang="en-US" dirty="0" smtClean="0"/>
              <a:t>2 </a:t>
            </a:r>
            <a:r>
              <a:rPr lang="en-US" dirty="0"/>
              <a:t>and 4 CRS APs</a:t>
            </a:r>
          </a:p>
          <a:p>
            <a:pPr lvl="1"/>
            <a:r>
              <a:rPr lang="en-US" dirty="0"/>
              <a:t>Non-colliding CRS dominant interferer and Colliding CRS 2nd dominant interferer (Cell ID pattern (S, I1, I2) = (0,1,6</a:t>
            </a:r>
            <a:r>
              <a:rPr lang="en-US" dirty="0" smtClean="0"/>
              <a:t>))</a:t>
            </a:r>
            <a:endParaRPr lang="en-GB" dirty="0" smtClean="0"/>
          </a:p>
          <a:p>
            <a:r>
              <a:rPr lang="en-GB" dirty="0" smtClean="0"/>
              <a:t>Interference models</a:t>
            </a:r>
          </a:p>
          <a:p>
            <a:pPr lvl="1"/>
            <a:r>
              <a:rPr lang="en-US" dirty="0" smtClean="0"/>
              <a:t>PDSCH</a:t>
            </a:r>
            <a:r>
              <a:rPr lang="en-US" dirty="0"/>
              <a:t>: Reuse Rel-13/14 CRS-IM interference model with per-TTI interference presence modelling. Further evaluate performance for the case of 0%, 10</a:t>
            </a:r>
            <a:r>
              <a:rPr lang="en-US" dirty="0" smtClean="0"/>
              <a:t>%, </a:t>
            </a:r>
            <a:r>
              <a:rPr lang="en-US" dirty="0"/>
              <a:t>2</a:t>
            </a:r>
            <a:r>
              <a:rPr lang="en-US" dirty="0" smtClean="0"/>
              <a:t>0% </a:t>
            </a:r>
            <a:r>
              <a:rPr lang="en-US" dirty="0"/>
              <a:t>and </a:t>
            </a:r>
            <a:r>
              <a:rPr lang="en-US" dirty="0" smtClean="0"/>
              <a:t>30</a:t>
            </a:r>
            <a:r>
              <a:rPr lang="en-US" dirty="0"/>
              <a:t>% RU.</a:t>
            </a:r>
          </a:p>
          <a:p>
            <a:pPr lvl="1"/>
            <a:r>
              <a:rPr lang="en-US" dirty="0"/>
              <a:t>MPDCCH: Same model as for PDSCH.</a:t>
            </a:r>
          </a:p>
          <a:p>
            <a:pPr lvl="1"/>
            <a:r>
              <a:rPr lang="en-US" dirty="0"/>
              <a:t>PDCCH: Reuse Rel-13 CCIM interference model and power profiles.</a:t>
            </a:r>
          </a:p>
          <a:p>
            <a:r>
              <a:rPr lang="en-US" altLang="ko-KR" dirty="0"/>
              <a:t>Companies are encouraged to provide </a:t>
            </a:r>
            <a:r>
              <a:rPr lang="en-US" altLang="ko-KR" dirty="0" smtClean="0"/>
              <a:t>link level results with analysis of 1RX CRS-IM performance benefits for the identified scenarios in RAN4 #84bis meeting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5063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 receivers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Reference 1RX CRS-IM receiver assumptions </a:t>
            </a:r>
          </a:p>
          <a:p>
            <a:pPr lvl="1"/>
            <a:r>
              <a:rPr lang="en-US" dirty="0"/>
              <a:t>Single dominant interference cancellation</a:t>
            </a:r>
          </a:p>
          <a:p>
            <a:pPr lvl="1"/>
            <a:r>
              <a:rPr lang="en-US" dirty="0"/>
              <a:t>Assume CRS assistance is available for studies / requirements definition. Further discuss blind detection of CRS parameters.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654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17c5c574-4f42-45b3-8a7f-77d8e859d07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9247</TotalTime>
  <Words>490</Words>
  <Application>Microsoft Office PowerPoint</Application>
  <PresentationFormat>On-screen Show (4:3)</PresentationFormat>
  <Paragraphs>60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맑은 고딕</vt:lpstr>
      <vt:lpstr>宋体</vt:lpstr>
      <vt:lpstr>Arial</vt:lpstr>
      <vt:lpstr>Calibri</vt:lpstr>
      <vt:lpstr>Office Theme</vt:lpstr>
      <vt:lpstr>WF on 1 RX CRS-IM performance</vt:lpstr>
      <vt:lpstr>Introduction</vt:lpstr>
      <vt:lpstr>Target device types / UE categories</vt:lpstr>
      <vt:lpstr>Scenarios and assumptions</vt:lpstr>
      <vt:lpstr>Scenarios and assumptions</vt:lpstr>
      <vt:lpstr>Reference receivers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 2</cp:lastModifiedBy>
  <cp:revision>739</cp:revision>
  <dcterms:created xsi:type="dcterms:W3CDTF">2013-05-13T16:02:00Z</dcterms:created>
  <dcterms:modified xsi:type="dcterms:W3CDTF">2017-08-25T12:10:17Z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2017-08-25 11:26:06Z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_2015_ms_pID_725343">
    <vt:lpwstr>(2)/GEda9ZsQk6mCjQlzx3WvImgnb6FkhEs+fLcLSU0NO/84hWAUpxkK7FLSgfWRaKEbczEfCg+
KfilBA2DBk5wSwJrTE4I8ojAKU03plsI2ksxZLAYGBUILkWdVXiNUGBdAQkv0jxOrc2ztyMX
x9aDG9zeUV1BAS0VfrJqvRPdmIpe7On47t4rvyFLZIjk+Q+QjaT8IQZ0pPGzm99cXf/u2Alb
TlHv4y1QGz4xrMaNjM</vt:lpwstr>
  </property>
  <property fmtid="{D5CDD505-2E9C-101B-9397-08002B2CF9AE}" pid="17" name="_2015_ms_pID_7253431">
    <vt:lpwstr>0PylJqioc2syJf7UuXPtfy5WCUREFmnMoEcmxqsDM7BWxkUmaYGy6U
JCt+B6XZrcOYjFOYxD6tcUXeW6+mIMEwoZwshVgnqWy2/bXlrUsyH+eR2FUO+N6Y09XkEkjN
ho7obyEj67a2iRtoMwRT6NbAiGLXAlRFbVHV/fDycUWMbDw5d44mwFR1ZEMT8uK+L0LXrFGv
DG3gdHeBFRRKi+He</vt:lpwstr>
  </property>
  <property fmtid="{D5CDD505-2E9C-101B-9397-08002B2CF9AE}" pid="18" name="CTPClassification">
    <vt:lpwstr>CTP_PUBLIC</vt:lpwstr>
  </property>
</Properties>
</file>