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6" r:id="rId4"/>
    <p:sldId id="287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=""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WF on CRS muting for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>
                <a:solidFill>
                  <a:schemeClr val="tx1"/>
                </a:solidFill>
              </a:rPr>
              <a:t>, Ericsson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#84                                                       </a:t>
            </a:r>
            <a:r>
              <a:rPr lang="en-US" altLang="sv-SE" sz="2000" b="1" dirty="0" smtClean="0"/>
              <a:t>R4-1709085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/>
              <a:t>Berlin, Germany, 21th – 25th August, 2017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8.25.3.1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for Cat-M1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619919"/>
            <a:ext cx="8291513" cy="5113337"/>
          </a:xfrm>
        </p:spPr>
        <p:txBody>
          <a:bodyPr/>
          <a:lstStyle/>
          <a:p>
            <a:endParaRPr lang="en-US" altLang="zh-CN" sz="1800" dirty="0"/>
          </a:p>
          <a:p>
            <a:r>
              <a:rPr lang="en-US" altLang="zh-CN" sz="1800" dirty="0"/>
              <a:t>CRS is always transmitted over the center 6 </a:t>
            </a:r>
            <a:r>
              <a:rPr lang="en-US" altLang="zh-CN" sz="1800" dirty="0" smtClean="0"/>
              <a:t>PRBs</a:t>
            </a:r>
            <a:endParaRPr lang="en-US" altLang="zh-CN" sz="1800" strike="sngStrike" dirty="0">
              <a:solidFill>
                <a:srgbClr val="FF0000"/>
              </a:solidFill>
            </a:endParaRPr>
          </a:p>
          <a:p>
            <a:r>
              <a:rPr lang="en-US" altLang="zh-CN" sz="1800" dirty="0"/>
              <a:t>For cat-M1 UEs, CRS is also transmitted over the part of the cell bandwidth (1.4 MHz)where the UE reception is configured during following occasions:</a:t>
            </a:r>
          </a:p>
          <a:p>
            <a:pPr lvl="1"/>
            <a:r>
              <a:rPr lang="en-US" altLang="zh-CN" sz="1200" dirty="0"/>
              <a:t>Subframe containing SIBs </a:t>
            </a:r>
            <a:r>
              <a:rPr lang="en-US" altLang="zh-CN" sz="1200" dirty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altLang="zh-CN" sz="1200" dirty="0"/>
              <a:t>Paging occasions</a:t>
            </a:r>
          </a:p>
          <a:p>
            <a:pPr lvl="1"/>
            <a:r>
              <a:rPr lang="en-US" altLang="zh-CN" sz="1200" dirty="0"/>
              <a:t>Scheduled subframes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/>
              <a:t>DRX ON durations</a:t>
            </a:r>
          </a:p>
          <a:p>
            <a:pPr lvl="1"/>
            <a:r>
              <a:rPr lang="en-US" altLang="zh-CN" sz="1200" dirty="0"/>
              <a:t>Configured MPDDCH monitoring </a:t>
            </a:r>
          </a:p>
          <a:p>
            <a:pPr lvl="1"/>
            <a:r>
              <a:rPr lang="en-US" altLang="zh-CN" sz="1200" dirty="0"/>
              <a:t>RACH occasions (e.g. during </a:t>
            </a:r>
            <a:r>
              <a:rPr lang="en-US" altLang="zh-CN" sz="1200" dirty="0" err="1"/>
              <a:t>Msg</a:t>
            </a:r>
            <a:r>
              <a:rPr lang="en-US" altLang="zh-CN" sz="1200" dirty="0"/>
              <a:t> 2/4 reception)</a:t>
            </a:r>
          </a:p>
          <a:p>
            <a:pPr lvl="1"/>
            <a:r>
              <a:rPr lang="en-US" altLang="zh-CN" sz="1200" dirty="0" smtClean="0"/>
              <a:t>FFS </a:t>
            </a:r>
            <a:r>
              <a:rPr lang="en-US" altLang="zh-CN" sz="1200" dirty="0" smtClean="0"/>
              <a:t>if additional CRS for CSI measurement in </a:t>
            </a:r>
            <a:r>
              <a:rPr lang="en-US" altLang="zh-CN" sz="1200" dirty="0" err="1" smtClean="0"/>
              <a:t>subframes</a:t>
            </a:r>
            <a:r>
              <a:rPr lang="en-US" altLang="zh-CN" sz="1200" dirty="0" smtClean="0"/>
              <a:t> outside the MPDCCH search space </a:t>
            </a:r>
            <a:endParaRPr lang="en-US" altLang="zh-CN" sz="1200" dirty="0"/>
          </a:p>
          <a:p>
            <a:r>
              <a:rPr lang="en-US" altLang="zh-CN" sz="1800" dirty="0" smtClean="0"/>
              <a:t>CRS </a:t>
            </a:r>
            <a:r>
              <a:rPr lang="en-US" altLang="zh-CN" sz="1800" dirty="0"/>
              <a:t>is transmitted over the UR RF bandwidth Y1 subframes before and Y2 subframes after the abovementioned UE RF transmission and reception occasions to “warm up” and “cool down”:</a:t>
            </a:r>
          </a:p>
          <a:p>
            <a:pPr lvl="1"/>
            <a:r>
              <a:rPr lang="en-US" altLang="zh-CN" sz="1400" dirty="0"/>
              <a:t>Y1 is warm up time: Y1 is FFS</a:t>
            </a:r>
          </a:p>
          <a:p>
            <a:pPr lvl="1"/>
            <a:r>
              <a:rPr lang="en-US" altLang="zh-CN" sz="1400" dirty="0"/>
              <a:t>Y2 is the cool down time: Y2 is FFS</a:t>
            </a:r>
          </a:p>
          <a:p>
            <a:endParaRPr lang="en-GB" altLang="ko-KR" sz="1600" dirty="0"/>
          </a:p>
        </p:txBody>
      </p:sp>
    </p:spTree>
    <p:extLst>
      <p:ext uri="{BB962C8B-B14F-4D97-AF65-F5344CB8AC3E}">
        <p14:creationId xmlns="" xmlns:p14="http://schemas.microsoft.com/office/powerpoint/2010/main" val="2144916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A5066605-6AFE-4B31-A621-DF69F8D2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for Cat-M2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A20C3EBE-0C43-4934-AF8C-74D1B1E91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19919"/>
            <a:ext cx="8291513" cy="5113337"/>
          </a:xfrm>
        </p:spPr>
        <p:txBody>
          <a:bodyPr/>
          <a:lstStyle/>
          <a:p>
            <a:endParaRPr lang="en-US" altLang="zh-CN" sz="1800" dirty="0"/>
          </a:p>
          <a:p>
            <a:r>
              <a:rPr lang="en-US" altLang="zh-CN" sz="1800" dirty="0"/>
              <a:t>CRS is always transmitted </a:t>
            </a:r>
            <a:r>
              <a:rPr lang="en-US" altLang="zh-CN" sz="1800" dirty="0" smtClean="0"/>
              <a:t>over </a:t>
            </a:r>
            <a:r>
              <a:rPr lang="en-US" altLang="zh-CN" sz="1800" dirty="0"/>
              <a:t>the center 6 </a:t>
            </a:r>
            <a:r>
              <a:rPr lang="en-US" altLang="zh-CN" sz="1800" dirty="0" smtClean="0"/>
              <a:t>PRBs</a:t>
            </a:r>
            <a:endParaRPr lang="en-US" altLang="zh-CN" sz="1800" strike="sngStrike" dirty="0">
              <a:solidFill>
                <a:srgbClr val="FF0000"/>
              </a:solidFill>
            </a:endParaRPr>
          </a:p>
          <a:p>
            <a:r>
              <a:rPr lang="en-US" altLang="zh-CN" sz="1800" dirty="0"/>
              <a:t>For cat-M2 UEs, CRS is also transmitted over the part of the cell bandwidth (5 MHz)where the UE reception is configured during following UE reception occasions:</a:t>
            </a:r>
          </a:p>
          <a:p>
            <a:pPr lvl="1"/>
            <a:r>
              <a:rPr lang="en-US" altLang="zh-CN" sz="1200" dirty="0"/>
              <a:t>Subframe containing SIBs </a:t>
            </a:r>
            <a:r>
              <a:rPr lang="en-US" altLang="zh-CN" sz="1200" dirty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altLang="zh-CN" sz="1200" dirty="0"/>
              <a:t>Paging occasions</a:t>
            </a:r>
          </a:p>
          <a:p>
            <a:pPr lvl="1"/>
            <a:r>
              <a:rPr lang="en-US" altLang="zh-CN" sz="1200" dirty="0"/>
              <a:t>Scheduled subframes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/>
              <a:t>DRX ON durations</a:t>
            </a:r>
          </a:p>
          <a:p>
            <a:pPr lvl="1"/>
            <a:r>
              <a:rPr lang="en-US" altLang="zh-CN" sz="1200" dirty="0"/>
              <a:t>Configured MPDDCH monitoring </a:t>
            </a:r>
          </a:p>
          <a:p>
            <a:pPr lvl="1"/>
            <a:r>
              <a:rPr lang="en-US" altLang="zh-CN" sz="1200" dirty="0"/>
              <a:t>RACH occasions (e.g. during </a:t>
            </a:r>
            <a:r>
              <a:rPr lang="en-US" altLang="zh-CN" sz="1200" dirty="0" err="1"/>
              <a:t>Msg</a:t>
            </a:r>
            <a:r>
              <a:rPr lang="en-US" altLang="zh-CN" sz="1200" dirty="0"/>
              <a:t> 2/4 reception</a:t>
            </a:r>
            <a:r>
              <a:rPr lang="en-US" altLang="zh-CN" sz="1200" dirty="0" smtClean="0"/>
              <a:t>)</a:t>
            </a:r>
          </a:p>
          <a:p>
            <a:pPr lvl="1"/>
            <a:r>
              <a:rPr lang="en-US" altLang="zh-CN" sz="1200" dirty="0" smtClean="0"/>
              <a:t>FFS if additional CRS for CSI measurement in </a:t>
            </a:r>
            <a:r>
              <a:rPr lang="en-US" altLang="zh-CN" sz="1200" dirty="0" err="1" smtClean="0"/>
              <a:t>subframes</a:t>
            </a:r>
            <a:r>
              <a:rPr lang="en-US" altLang="zh-CN" sz="1200" smtClean="0"/>
              <a:t> outside the MPDCCH search space</a:t>
            </a:r>
            <a:endParaRPr lang="en-US" altLang="zh-CN" sz="1200" dirty="0"/>
          </a:p>
          <a:p>
            <a:r>
              <a:rPr lang="en-US" altLang="zh-CN" sz="1800" dirty="0" smtClean="0"/>
              <a:t>In </a:t>
            </a:r>
            <a:r>
              <a:rPr lang="en-US" altLang="zh-CN" sz="1800" dirty="0"/>
              <a:t>addition, CRS is also  transmitted over central 24 RBs within the cell bandwidth prior to following UE transmission occasions:</a:t>
            </a:r>
          </a:p>
          <a:p>
            <a:pPr lvl="1"/>
            <a:r>
              <a:rPr lang="en-US" altLang="zh-CN" sz="1200" dirty="0"/>
              <a:t>Random Access</a:t>
            </a:r>
          </a:p>
          <a:p>
            <a:pPr lvl="1"/>
            <a:r>
              <a:rPr lang="en-US" altLang="zh-CN" sz="1200" dirty="0"/>
              <a:t>SRS</a:t>
            </a:r>
          </a:p>
          <a:p>
            <a:pPr lvl="1"/>
            <a:r>
              <a:rPr lang="en-US" altLang="zh-CN" sz="1200" dirty="0"/>
              <a:t>PUCCH/PUSCH</a:t>
            </a:r>
          </a:p>
          <a:p>
            <a:pPr lvl="1"/>
            <a:endParaRPr lang="en-US" altLang="zh-CN" sz="1200" dirty="0"/>
          </a:p>
          <a:p>
            <a:r>
              <a:rPr lang="en-US" altLang="zh-CN" sz="1800" dirty="0"/>
              <a:t>CRS is transmitted over the UR RF bandwidth Y1 subframes before and Y2 subframes after the abovementioned UE RF transmission and reception occasions to “warm up” and “cool down”:</a:t>
            </a:r>
          </a:p>
          <a:p>
            <a:pPr lvl="1"/>
            <a:r>
              <a:rPr lang="en-US" altLang="zh-CN" sz="1400" dirty="0"/>
              <a:t>Y1 is warm up time: Y1 is FFS</a:t>
            </a:r>
          </a:p>
          <a:p>
            <a:pPr lvl="1"/>
            <a:r>
              <a:rPr lang="en-US" altLang="zh-CN" sz="1400" dirty="0"/>
              <a:t>Y2 is the cool down time: Y2 is FFS</a:t>
            </a:r>
          </a:p>
          <a:p>
            <a:endParaRPr lang="en-GB" altLang="ko-KR" sz="1600" dirty="0"/>
          </a:p>
        </p:txBody>
      </p:sp>
    </p:spTree>
    <p:extLst>
      <p:ext uri="{BB962C8B-B14F-4D97-AF65-F5344CB8AC3E}">
        <p14:creationId xmlns="" xmlns:p14="http://schemas.microsoft.com/office/powerpoint/2010/main" val="658177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470EA1B5-A9CB-4FDC-AB12-803274425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for Cat-M1/M2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5B7C5443-0051-4E9D-BD4B-C79CBF3F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19919"/>
            <a:ext cx="8291513" cy="5113337"/>
          </a:xfrm>
        </p:spPr>
        <p:txBody>
          <a:bodyPr/>
          <a:lstStyle/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Whether CRS over full cell bandwidth is needed for frequency scanning is FFS.</a:t>
            </a:r>
          </a:p>
          <a:p>
            <a:pPr lvl="1"/>
            <a:r>
              <a:rPr lang="en-US" altLang="zh-CN" sz="2000" dirty="0"/>
              <a:t>Interested UE companies are encouraged to provide more information on the impact for frequency scanning due to CRS muting. </a:t>
            </a:r>
          </a:p>
        </p:txBody>
      </p:sp>
    </p:spTree>
    <p:extLst>
      <p:ext uri="{BB962C8B-B14F-4D97-AF65-F5344CB8AC3E}">
        <p14:creationId xmlns="" xmlns:p14="http://schemas.microsoft.com/office/powerpoint/2010/main" val="2911593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31909</TotalTime>
  <Words>355</Words>
  <Application>Microsoft Office PowerPoint</Application>
  <PresentationFormat>全屏显示(4:3)</PresentationFormat>
  <Paragraphs>44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CRS muting for eFeMTC RRM</vt:lpstr>
      <vt:lpstr>Agreements for Cat-M1</vt:lpstr>
      <vt:lpstr>Agreements for Cat-M2</vt:lpstr>
      <vt:lpstr>Agreements for Cat-M1/M2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600</cp:revision>
  <dcterms:created xsi:type="dcterms:W3CDTF">2014-03-20T14:32:54Z</dcterms:created>
  <dcterms:modified xsi:type="dcterms:W3CDTF">2017-08-25T08:56:22Z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(3)VzWsCVkzy5OyjI1rwRUh+dzvU1DLAgUELrBl+/GEtUPFCRGRnUcUQqmsw7sxLimzyzoRi0QB
jvc/4yUQYL1s/oCiv03bDzNMdzfzkFtUsCWcTLA5ScWfHgXT0NnSMrmTdgvU1g613U5lZfmt
+IZILjDSBNUv+lEiFavoBj6d2hSEEyGs0ER7iPeTILp2gFMHyETS9Mbe/CGWDKdFn3Gj6WP7
IxApRoxaNp2vcWvWeg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Mu71TE2mdSr4Gxvn35VItZtAyJIrqhs/vxzFSSogaL5TzbisxQZ+vQ
MKvPwxISc22ELZ9/wUWVHaiybIldx38uw7KdHQgWGip/osbB6SEDG7GG2jcUb0vr3X/9XvTg
sTA5/IFXZ3WPYY1vV+V5SHENkWQWfF8DN/BiBJWMIW4aqY9/DJcGR+Fcc7revKe81og2q0Xq
1ESroOPKYGMTvRzfs7Bf2usQ7W2ymPnMvl2g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oHGQyaPrWRx8qfcwTET5+riw4NTtXslFBsNU
QWIOQF1VyZNLPJ0IkFHmiXdbdEIQwQ==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1503651041</vt:lpwstr>
  </property>
</Properties>
</file>