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69" r:id="rId3"/>
    <p:sldId id="264" r:id="rId4"/>
    <p:sldId id="268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7422" autoAdjust="0"/>
  </p:normalViewPr>
  <p:slideViewPr>
    <p:cSldViewPr snapToGrid="0">
      <p:cViewPr varScale="1">
        <p:scale>
          <a:sx n="65" d="100"/>
          <a:sy n="65" d="100"/>
        </p:scale>
        <p:origin x="-86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5BA97352-ACA7-4B7E-93A8-3510F8807E3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417DCAA-7188-4E6F-A695-418B4BEA376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DE7D79C-7417-482F-9BBC-7641D7DB7376}" type="datetimeFigureOut">
              <a:rPr lang="zh-CN" altLang="en-US"/>
              <a:pPr/>
              <a:t>2017/8/25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xmlns="" id="{11AD7D79-AF91-4895-825E-ED13030D359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xmlns="" id="{67AD3673-D09D-4341-A56F-4F5ACA89F9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41F397-8A22-443C-B343-26D06F6B1B4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8AB607-D3D4-41C3-B797-A462C58442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87C0CCE-C256-47CE-8C72-8B633A1D63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6343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4B5C306-5520-4681-B5C8-0D05B7BA85F3}" type="slidenum">
              <a:rPr lang="zh-CN" altLang="en-US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2DFDB7-2AE6-4DF3-B680-7E68F59976D2}" type="datetimeFigureOut">
              <a:rPr lang="en-GB" altLang="zh-CN"/>
              <a:pPr/>
              <a:t>25/08/2017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1C43C-59CB-490E-9AF6-7DB0A027BE63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82DA23-4D98-4F5F-8161-8B928D4C90ED}" type="datetimeFigureOut">
              <a:rPr lang="en-GB" altLang="zh-CN"/>
              <a:pPr/>
              <a:t>25/08/2017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399E69-39A1-4FA1-87F3-16AFE2C92F39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34EF71-9EDF-4885-921B-8E162F5336DA}" type="datetimeFigureOut">
              <a:rPr lang="en-GB" altLang="zh-CN"/>
              <a:pPr/>
              <a:t>25/08/2017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39EB2D-2A63-4D13-BC05-10F69035B7BF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414F3F-EDA8-4D7E-A7A1-A1D5EB17FF18}" type="datetimeFigureOut">
              <a:rPr lang="en-GB" altLang="zh-CN"/>
              <a:pPr/>
              <a:t>25/08/2017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958842-72F5-4EBD-8B25-52CF05AA9EED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233D37-7BA1-4EA8-B868-519F15512DF8}" type="datetimeFigureOut">
              <a:rPr lang="en-GB" altLang="zh-CN"/>
              <a:pPr/>
              <a:t>25/08/2017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1252C3-8FEA-4B9F-B020-A9A05557C4FF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A89B5D-FF2E-43BE-89B0-4ADA34658AF1}" type="datetimeFigureOut">
              <a:rPr lang="en-GB" altLang="zh-CN"/>
              <a:pPr/>
              <a:t>25/08/2017</a:t>
            </a:fld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161C10-5A59-4400-B412-D6C8AB1AE957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FC7CF5-4915-4E76-9753-11C2AAF8C520}" type="datetimeFigureOut">
              <a:rPr lang="en-GB" altLang="zh-CN"/>
              <a:pPr/>
              <a:t>25/08/2017</a:t>
            </a:fld>
            <a:endParaRPr lang="en-GB" altLang="zh-CN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905A6F-69AA-4471-A506-A589D0D9CC95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5C6396-8D4A-441A-AA70-057456FFC63D}" type="datetimeFigureOut">
              <a:rPr lang="en-GB" altLang="zh-CN"/>
              <a:pPr/>
              <a:t>25/08/2017</a:t>
            </a:fld>
            <a:endParaRPr lang="en-GB" altLang="zh-CN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0CB865-B36E-44FE-BED6-25A33CF6149C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249237-320E-4D39-BA9F-73ECB3F77761}" type="datetimeFigureOut">
              <a:rPr lang="en-GB" altLang="zh-CN"/>
              <a:pPr/>
              <a:t>25/08/2017</a:t>
            </a:fld>
            <a:endParaRPr lang="en-GB" altLang="zh-CN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53EDCC-3E10-485E-9D55-5ACEBD3B091D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4E9184-80A5-4B2F-A1DF-55E9A05C270E}" type="datetimeFigureOut">
              <a:rPr lang="en-GB" altLang="zh-CN"/>
              <a:pPr/>
              <a:t>25/08/2017</a:t>
            </a:fld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4CBD4-DD9A-47CC-8D79-DFFCCEE730FB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0608D1-61C0-4FC7-8375-49B823707F6E}" type="datetimeFigureOut">
              <a:rPr lang="en-GB" altLang="zh-CN"/>
              <a:pPr/>
              <a:t>25/08/2017</a:t>
            </a:fld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EA85C-A2F9-4EEB-8B79-546C5BA679D1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en-GB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GB" altLang="zh-CN" smtClean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C15B94C-B360-4F3E-B951-440E7D17B6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FAC1415E-F56B-4E41-A039-47914F88D6ED}" type="datetimeFigureOut">
              <a:rPr lang="en-GB" altLang="zh-CN"/>
              <a:pPr/>
              <a:t>25/08/2017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CFD86D-F3C6-45FE-A1C3-1FCDCCDF39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D36A42D-BCDD-4363-BB87-1C06586796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9767FC99-AF87-45D7-A874-D5F9415D9CA9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/>
          <p:cNvSpPr>
            <a:spLocks noGrp="1"/>
          </p:cNvSpPr>
          <p:nvPr>
            <p:ph type="subTitle" idx="1"/>
          </p:nvPr>
        </p:nvSpPr>
        <p:spPr>
          <a:xfrm>
            <a:off x="1676400" y="2782888"/>
            <a:ext cx="9144000" cy="1655762"/>
          </a:xfrm>
        </p:spPr>
        <p:txBody>
          <a:bodyPr/>
          <a:lstStyle/>
          <a:p>
            <a:pPr eaLnBrk="1" hangingPunct="1"/>
            <a:r>
              <a:rPr lang="en-GB" altLang="zh-CN" sz="4000" dirty="0" smtClean="0">
                <a:ea typeface="宋体" pitchFamily="2" charset="-122"/>
              </a:rPr>
              <a:t>Way forward on spectrum utilization</a:t>
            </a:r>
          </a:p>
          <a:p>
            <a:pPr eaLnBrk="1" hangingPunct="1"/>
            <a:r>
              <a:rPr lang="en-US" altLang="zh-CN" sz="3200" dirty="0" smtClean="0">
                <a:ea typeface="宋体" pitchFamily="2" charset="-122"/>
              </a:rPr>
              <a:t>Samsung, Qualcomm, Intel, Ericsson</a:t>
            </a:r>
            <a:r>
              <a:rPr lang="en-US" altLang="zh-CN" sz="3200" dirty="0">
                <a:ea typeface="宋体" pitchFamily="2" charset="-122"/>
              </a:rPr>
              <a:t>,</a:t>
            </a:r>
            <a:r>
              <a:rPr lang="en-US" altLang="zh-CN" sz="3200" dirty="0" smtClean="0">
                <a:ea typeface="宋体" pitchFamily="2" charset="-122"/>
              </a:rPr>
              <a:t> Nokia</a:t>
            </a:r>
            <a:r>
              <a:rPr lang="en-US" altLang="zh-CN" sz="3200" smtClean="0">
                <a:ea typeface="宋体" pitchFamily="2" charset="-122"/>
              </a:rPr>
              <a:t>,[</a:t>
            </a:r>
            <a:r>
              <a:rPr lang="en-US" altLang="zh-CN" sz="3200" smtClean="0">
                <a:ea typeface="宋体" pitchFamily="2" charset="-122"/>
              </a:rPr>
              <a:t>ZTE]</a:t>
            </a:r>
            <a:endParaRPr lang="en-GB" altLang="zh-CN" sz="3200" dirty="0" smtClean="0">
              <a:ea typeface="宋体" pitchFamily="2" charset="-122"/>
            </a:endParaRP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557213" y="365125"/>
            <a:ext cx="94186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de-DE" altLang="zh-CN" b="1">
                <a:latin typeface="Calibri" pitchFamily="34" charset="0"/>
              </a:rPr>
              <a:t>3GPP TSG-RAN WG4 #84								</a:t>
            </a:r>
          </a:p>
          <a:p>
            <a:r>
              <a:rPr lang="en-GB" altLang="zh-CN" b="1">
                <a:latin typeface="Calibri" pitchFamily="34" charset="0"/>
              </a:rPr>
              <a:t>Berlin, Germany, 21</a:t>
            </a:r>
            <a:r>
              <a:rPr lang="en-GB" altLang="zh-CN" b="1" baseline="30000">
                <a:latin typeface="Calibri" pitchFamily="34" charset="0"/>
              </a:rPr>
              <a:t>st</a:t>
            </a:r>
            <a:r>
              <a:rPr lang="en-GB" altLang="zh-CN" b="1">
                <a:latin typeface="Calibri" pitchFamily="34" charset="0"/>
              </a:rPr>
              <a:t> – 25</a:t>
            </a:r>
            <a:r>
              <a:rPr lang="en-GB" altLang="zh-CN" b="1" baseline="30000">
                <a:latin typeface="Calibri" pitchFamily="34" charset="0"/>
              </a:rPr>
              <a:t>th</a:t>
            </a:r>
            <a:r>
              <a:rPr lang="en-GB" altLang="zh-CN" b="1">
                <a:latin typeface="Calibri" pitchFamily="34" charset="0"/>
              </a:rPr>
              <a:t> August, 2017</a:t>
            </a:r>
            <a:endParaRPr lang="zh-CN" altLang="zh-CN" b="1">
              <a:latin typeface="Calibri" pitchFamily="34" charset="0"/>
            </a:endParaRPr>
          </a:p>
          <a:p>
            <a:pPr eaLnBrk="1" hangingPunct="1"/>
            <a:r>
              <a:rPr lang="de-DE" altLang="zh-CN" b="1">
                <a:latin typeface="Calibri" pitchFamily="34" charset="0"/>
              </a:rPr>
              <a:t>Agenda: 9.3.3</a:t>
            </a:r>
            <a:endParaRPr lang="en-GB" altLang="zh-CN" b="1">
              <a:latin typeface="Calibri" pitchFamily="34" charset="0"/>
            </a:endParaRP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10093325" y="317500"/>
            <a:ext cx="13211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b="1" dirty="0" smtClean="0">
                <a:latin typeface="Calibri" pitchFamily="34" charset="0"/>
              </a:rPr>
              <a:t>R4-1709075</a:t>
            </a:r>
            <a:endParaRPr lang="zh-CN" altLang="en-US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Background: Previous agreement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980738" cy="2109789"/>
        </p:xfrm>
        <a:graphic>
          <a:graphicData uri="http://schemas.openxmlformats.org/drawingml/2006/table">
            <a:tbl>
              <a:tblPr/>
              <a:tblGrid>
                <a:gridCol w="998538"/>
                <a:gridCol w="998537"/>
                <a:gridCol w="996950"/>
                <a:gridCol w="998538"/>
                <a:gridCol w="998537"/>
                <a:gridCol w="998538"/>
                <a:gridCol w="998537"/>
                <a:gridCol w="998538"/>
                <a:gridCol w="998537"/>
                <a:gridCol w="998538"/>
                <a:gridCol w="996950"/>
              </a:tblGrid>
              <a:tr h="4873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SCS [kHz]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5MHz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10MHz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15MHz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 MHz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 MHz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40 MHz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50MHz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60 MHz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80 MHz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100 MHz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15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52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[79]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[106</a:t>
                      </a: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[133,135]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[216]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270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N.A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N.A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N.A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30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[11]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[24]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[38]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[51,52]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[65] 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[106]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133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[162]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[217]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[273]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60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N.A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[11, 12]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[18]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[24]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[31, 32]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[51, 52]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[65]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[79]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[107]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[135]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639888" y="4273550"/>
          <a:ext cx="8912225" cy="2305050"/>
        </p:xfrm>
        <a:graphic>
          <a:graphicData uri="http://schemas.openxmlformats.org/drawingml/2006/table">
            <a:tbl>
              <a:tblPr/>
              <a:tblGrid>
                <a:gridCol w="1416050"/>
                <a:gridCol w="1416050"/>
                <a:gridCol w="1416050"/>
                <a:gridCol w="1624012"/>
                <a:gridCol w="1625600"/>
                <a:gridCol w="1414463"/>
              </a:tblGrid>
              <a:tr h="5365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SCS [kHz]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50MHz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100MHz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150MHz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200 MHz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400 MHz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3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</a:t>
                      </a:r>
                      <a:r>
                        <a:rPr kumimoji="0" lang="en-GB" altLang="zh-CN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RB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60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[66-67]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[132-136]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[198-204]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[264-275]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N.A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120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[32</a:t>
                      </a: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]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[66-67]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[98-102]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[132-137]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[264-275]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2" marR="6858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5"/>
          <p:cNvSpPr>
            <a:spLocks noGrp="1"/>
          </p:cNvSpPr>
          <p:nvPr>
            <p:ph type="title"/>
          </p:nvPr>
        </p:nvSpPr>
        <p:spPr>
          <a:xfrm>
            <a:off x="709613" y="150813"/>
            <a:ext cx="11120437" cy="863600"/>
          </a:xfrm>
        </p:spPr>
        <p:txBody>
          <a:bodyPr/>
          <a:lstStyle/>
          <a:p>
            <a:pPr eaLnBrk="1" hangingPunct="1"/>
            <a:r>
              <a:rPr lang="fi-FI" altLang="zh-CN" sz="3600" smtClean="0">
                <a:ea typeface="宋体" pitchFamily="2" charset="-122"/>
              </a:rPr>
              <a:t>WF on spectral utilization </a:t>
            </a:r>
            <a:r>
              <a:rPr lang="en-GB" altLang="zh-CN" sz="3600" smtClean="0">
                <a:cs typeface="等线"/>
              </a:rPr>
              <a:t>for below 6GHz</a:t>
            </a:r>
            <a:endParaRPr lang="en-GB" altLang="zh-CN" sz="3600" smtClean="0">
              <a:ea typeface="宋体" pitchFamily="2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650459"/>
              </p:ext>
            </p:extLst>
          </p:nvPr>
        </p:nvGraphicFramePr>
        <p:xfrm>
          <a:off x="488950" y="944665"/>
          <a:ext cx="10980738" cy="2111376"/>
        </p:xfrm>
        <a:graphic>
          <a:graphicData uri="http://schemas.openxmlformats.org/drawingml/2006/table">
            <a:tbl>
              <a:tblPr/>
              <a:tblGrid>
                <a:gridCol w="998538"/>
                <a:gridCol w="998537"/>
                <a:gridCol w="996950"/>
                <a:gridCol w="998538"/>
                <a:gridCol w="998537"/>
                <a:gridCol w="998538"/>
                <a:gridCol w="998537"/>
                <a:gridCol w="998538"/>
                <a:gridCol w="996950"/>
                <a:gridCol w="998537"/>
                <a:gridCol w="998538"/>
              </a:tblGrid>
              <a:tr h="4873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SCS [kHz]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5MHz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15MHz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25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40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50MHz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60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80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100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15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25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79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106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等线"/>
                          <a:cs typeface="等线"/>
                        </a:rPr>
                        <a:t>133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216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等线"/>
                          <a:cs typeface="等线"/>
                        </a:rPr>
                        <a:t>270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N.A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N.A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N.A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等线"/>
                          <a:cs typeface="等线"/>
                        </a:rPr>
                        <a:t>11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24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38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51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65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106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133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162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217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273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N.A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11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18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24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31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51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65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79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107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135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2" marR="68572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49" name="TextBox 7">
            <a:extLst>
              <a:ext uri="{FF2B5EF4-FFF2-40B4-BE49-F238E27FC236}">
                <a16:creationId xmlns:a16="http://schemas.microsoft.com/office/drawing/2014/main" xmlns="" id="{A2069B09-6622-49CD-92EE-DC3EB263F5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197" y="3225646"/>
            <a:ext cx="10790238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600" dirty="0"/>
              <a:t>Above RB values are agreed based on the assumption of symmetric guard band. </a:t>
            </a:r>
            <a:endParaRPr lang="en-US" altLang="zh-CN" sz="160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600" dirty="0" smtClean="0">
                <a:solidFill>
                  <a:srgbClr val="FF0000"/>
                </a:solidFill>
              </a:rPr>
              <a:t>The RB values in the table are only meant to indicate the minimum guard band achievable for a given SCS and channel BW . The actual maximum RB allocation can be </a:t>
            </a:r>
            <a:r>
              <a:rPr lang="en-US" altLang="zh-CN" sz="1600" dirty="0"/>
              <a:t> </a:t>
            </a:r>
            <a:r>
              <a:rPr lang="en-US" altLang="zh-CN" sz="1600" dirty="0">
                <a:solidFill>
                  <a:srgbClr val="FF0000"/>
                </a:solidFill>
              </a:rPr>
              <a:t>equal to or 1 RB </a:t>
            </a:r>
            <a:r>
              <a:rPr lang="en-US" altLang="zh-CN" sz="1600" dirty="0" smtClean="0">
                <a:solidFill>
                  <a:srgbClr val="FF0000"/>
                </a:solidFill>
              </a:rPr>
              <a:t>less than the values shown in the table.</a:t>
            </a:r>
          </a:p>
          <a:p>
            <a:pPr eaLnBrk="1" hangingPunct="1">
              <a:defRPr/>
            </a:pPr>
            <a:r>
              <a:rPr lang="en-US" altLang="zh-CN" sz="1600" dirty="0" smtClean="0"/>
              <a:t>Note1</a:t>
            </a:r>
            <a:r>
              <a:rPr lang="en-US" altLang="zh-CN" sz="1600" dirty="0"/>
              <a:t>: Above RB values are agreed based on the assumptions of below requirements for sub 6GHz: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ko-KR" sz="1600" dirty="0">
                <a:latin typeface="+mn-lt"/>
                <a:cs typeface="Times New Roman" pitchFamily="18" charset="0"/>
              </a:rPr>
              <a:t>BS requirements: output power limit </a:t>
            </a:r>
            <a:r>
              <a:rPr lang="en-US" altLang="ko-KR" sz="1600" dirty="0">
                <a:latin typeface="+mn-lt"/>
                <a:cs typeface="Times New Roman" pitchFamily="18" charset="0"/>
              </a:rPr>
              <a:t>(R4-1706960), </a:t>
            </a:r>
            <a:r>
              <a:rPr lang="en-GB" altLang="ko-KR" sz="1600" dirty="0">
                <a:latin typeface="+mn-lt"/>
                <a:cs typeface="Times New Roman" pitchFamily="18" charset="0"/>
              </a:rPr>
              <a:t>ALCR/ACS requirements  (R4-1706971),EVM requirements (R4-1706969)</a:t>
            </a:r>
          </a:p>
          <a:p>
            <a:pPr marL="285750" eaLnBrk="1" hangingPunct="1">
              <a:defRPr/>
            </a:pPr>
            <a:r>
              <a:rPr lang="en-GB" altLang="ko-KR" sz="1600" dirty="0">
                <a:latin typeface="+mn-lt"/>
                <a:cs typeface="Times New Roman" pitchFamily="18" charset="0"/>
              </a:rPr>
              <a:t>,SEM requirements (R4-1706973);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ko-KR" sz="1600" dirty="0">
                <a:latin typeface="+mn-lt"/>
                <a:cs typeface="Times New Roman" pitchFamily="18" charset="0"/>
              </a:rPr>
              <a:t>UE requirements: Power  Class (PC3 and PC2), ALCR/ACS requirements (R4-1706525),EVM requirements  (R4-1706612),SEM requirements;  (R4-1706692)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ko-KR" sz="1600" dirty="0">
                <a:latin typeface="+mn-lt"/>
                <a:cs typeface="Times New Roman" pitchFamily="18" charset="0"/>
              </a:rPr>
              <a:t>Companies can further check above R</a:t>
            </a:r>
            <a:r>
              <a:rPr lang="en-US" altLang="ko-KR" sz="1600" dirty="0">
                <a:latin typeface="+mn-lt"/>
                <a:cs typeface="Times New Roman" pitchFamily="18" charset="0"/>
              </a:rPr>
              <a:t>B values based on further agreements for above requirements and agreements for  channel raster.</a:t>
            </a:r>
          </a:p>
          <a:p>
            <a:pPr eaLnBrk="1" hangingPunct="1">
              <a:defRPr/>
            </a:pPr>
            <a:r>
              <a:rPr lang="en-US" altLang="ko-KR" sz="1600" dirty="0">
                <a:cs typeface="Times New Roman" pitchFamily="18" charset="0"/>
              </a:rPr>
              <a:t>Above RB values are agreed based on the assumption of  no edge PRB </a:t>
            </a:r>
            <a:r>
              <a:rPr lang="en-US" altLang="zh-CN" sz="1600" dirty="0">
                <a:cs typeface="Times New Roman" pitchFamily="18" charset="0"/>
              </a:rPr>
              <a:t>EVM requirements in Rel-15. </a:t>
            </a:r>
          </a:p>
          <a:p>
            <a:pPr eaLnBrk="1" hangingPunct="1">
              <a:defRPr/>
            </a:pPr>
            <a:r>
              <a:rPr lang="en-US" altLang="zh-CN" sz="1600" dirty="0" smtClean="0"/>
              <a:t>Note2</a:t>
            </a:r>
            <a:r>
              <a:rPr lang="en-US" altLang="zh-CN" sz="1600" dirty="0"/>
              <a:t>: Above RB values are derived based on RAN4 perspective, which can be further check by other working groups i.e. sub-carrier and RB alignment, and RB allocation restriction for DFT-OFDM waveform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>
          <a:xfrm>
            <a:off x="808038" y="88900"/>
            <a:ext cx="11120437" cy="777875"/>
          </a:xfrm>
        </p:spPr>
        <p:txBody>
          <a:bodyPr/>
          <a:lstStyle/>
          <a:p>
            <a:pPr eaLnBrk="1" hangingPunct="1"/>
            <a:r>
              <a:rPr lang="fi-FI" altLang="zh-CN" sz="3600" smtClean="0">
                <a:ea typeface="宋体" pitchFamily="2" charset="-122"/>
              </a:rPr>
              <a:t>WF on spectral utilization </a:t>
            </a:r>
            <a:r>
              <a:rPr lang="en-GB" altLang="zh-CN" sz="3600" smtClean="0">
                <a:cs typeface="等线"/>
              </a:rPr>
              <a:t>for mmWave</a:t>
            </a:r>
            <a:endParaRPr lang="en-GB" altLang="zh-CN" sz="3600" smtClean="0">
              <a:ea typeface="宋体" pitchFamily="2" charset="-122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9D2FB733-2AA2-49E2-8FBC-13032BC413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206" y="4626591"/>
            <a:ext cx="11473015" cy="1774209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/>
          <a:p>
            <a:pPr marL="0" lvl="1" indent="0" eaLnBrk="1" fontAlgn="auto" hangingPunct="1">
              <a:spcBef>
                <a:spcPts val="1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dirty="0">
              <a:cs typeface="Calibri" pitchFamily="34" charset="0"/>
            </a:endParaRPr>
          </a:p>
          <a:p>
            <a:pPr lvl="1" eaLnBrk="1" fontAlgn="auto" hangingPunct="1">
              <a:spcAft>
                <a:spcPts val="0"/>
              </a:spcAft>
              <a:defRPr/>
            </a:pPr>
            <a:endParaRPr lang="fi-FI" sz="2000" dirty="0"/>
          </a:p>
          <a:p>
            <a:pPr eaLnBrk="1" fontAlgn="auto" hangingPunct="1">
              <a:spcAft>
                <a:spcPts val="0"/>
              </a:spcAft>
              <a:defRPr/>
            </a:pPr>
            <a:endParaRPr lang="fi-FI" sz="24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fi-FI" sz="24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GB" dirty="0">
              <a:highlight>
                <a:srgbClr val="FFFF00"/>
              </a:highlight>
            </a:endParaRPr>
          </a:p>
        </p:txBody>
      </p:sp>
      <p:sp>
        <p:nvSpPr>
          <p:cNvPr id="4136" name="矩形 5">
            <a:extLst>
              <a:ext uri="{FF2B5EF4-FFF2-40B4-BE49-F238E27FC236}">
                <a16:creationId xmlns:a16="http://schemas.microsoft.com/office/drawing/2014/main" xmlns="" id="{5AC04FE3-4307-4A46-A952-434AB5FA8B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513" y="2989348"/>
            <a:ext cx="10517188" cy="378565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600" dirty="0"/>
              <a:t>Note 1:  </a:t>
            </a:r>
            <a:r>
              <a:rPr lang="en-US" altLang="zh-CN" sz="1600" dirty="0" smtClean="0"/>
              <a:t>Above </a:t>
            </a:r>
            <a:r>
              <a:rPr lang="en-US" altLang="zh-CN" sz="1600" dirty="0"/>
              <a:t>RB values are agreed based on the assumption of symmetric guard band. If asymmetric guard-band agreed, potential 1 RB </a:t>
            </a:r>
            <a:r>
              <a:rPr lang="en-US" altLang="zh-CN" sz="1600" dirty="0" smtClean="0"/>
              <a:t>reduced may </a:t>
            </a:r>
            <a:r>
              <a:rPr lang="en-US" altLang="zh-CN" sz="1600" dirty="0"/>
              <a:t>be considered. </a:t>
            </a:r>
            <a:endParaRPr lang="en-US" altLang="zh-CN" sz="160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1600" dirty="0">
                <a:solidFill>
                  <a:srgbClr val="FF0000"/>
                </a:solidFill>
              </a:rPr>
              <a:t>The RB values in the table are only meant to indicate the minimum guard band achievable for a given SCS and channel BW. The actual maximum RB allocation can be </a:t>
            </a:r>
            <a:r>
              <a:rPr lang="en-US" altLang="zh-CN" sz="1600" dirty="0"/>
              <a:t> </a:t>
            </a:r>
            <a:r>
              <a:rPr lang="en-US" altLang="zh-CN" sz="1600" dirty="0">
                <a:solidFill>
                  <a:srgbClr val="FF0000"/>
                </a:solidFill>
              </a:rPr>
              <a:t>equal to or 1 RB less than the values shown in the table.</a:t>
            </a:r>
          </a:p>
          <a:p>
            <a:pPr eaLnBrk="1" hangingPunct="1">
              <a:defRPr/>
            </a:pPr>
            <a:r>
              <a:rPr lang="en-US" altLang="zh-CN" sz="1600" smtClean="0"/>
              <a:t>Note1: Above </a:t>
            </a:r>
            <a:r>
              <a:rPr lang="en-US" altLang="zh-CN" sz="1600" dirty="0"/>
              <a:t>RB </a:t>
            </a:r>
            <a:r>
              <a:rPr lang="en-US" altLang="zh-CN" sz="1600" dirty="0" smtClean="0"/>
              <a:t>values </a:t>
            </a:r>
            <a:r>
              <a:rPr lang="en-US" altLang="zh-CN" sz="1600" dirty="0"/>
              <a:t>are agreed based on the assumptions of below requirements for mm Wave: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ko-KR" sz="1600" dirty="0">
                <a:cs typeface="Times New Roman" pitchFamily="18" charset="0"/>
              </a:rPr>
              <a:t>BS requirements: output power limit </a:t>
            </a:r>
            <a:r>
              <a:rPr lang="en-US" altLang="ko-KR" sz="1600" dirty="0">
                <a:cs typeface="Times New Roman" pitchFamily="18" charset="0"/>
              </a:rPr>
              <a:t>(R4-1706960), </a:t>
            </a:r>
            <a:r>
              <a:rPr lang="en-GB" altLang="ko-KR" sz="1600" dirty="0">
                <a:cs typeface="Times New Roman" pitchFamily="18" charset="0"/>
              </a:rPr>
              <a:t>ALCR/ACS requirements  (R4-1706954),SEM requirements (R4-1706964);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ko-KR" sz="1600" dirty="0">
                <a:cs typeface="Times New Roman" pitchFamily="18" charset="0"/>
              </a:rPr>
              <a:t>UE requirements: Power  Class definition (R4-1706945), ALCR/ACS requirements (R4-1706063), SEM requirements (R4-1706073); </a:t>
            </a:r>
          </a:p>
          <a:p>
            <a:pPr eaLnBrk="1" hangingPunct="1">
              <a:defRPr/>
            </a:pPr>
            <a:r>
              <a:rPr lang="en-GB" altLang="ko-KR" sz="1600" dirty="0">
                <a:cs typeface="Times New Roman" pitchFamily="18" charset="0"/>
              </a:rPr>
              <a:t>Companies can further check and bring analysis for above R</a:t>
            </a:r>
            <a:r>
              <a:rPr lang="en-US" altLang="ko-KR" sz="1600" dirty="0">
                <a:cs typeface="Times New Roman" pitchFamily="18" charset="0"/>
              </a:rPr>
              <a:t>B </a:t>
            </a:r>
            <a:r>
              <a:rPr lang="en-US" altLang="ko-KR" sz="1600" dirty="0" smtClean="0">
                <a:cs typeface="Times New Roman" pitchFamily="18" charset="0"/>
              </a:rPr>
              <a:t>values </a:t>
            </a:r>
            <a:r>
              <a:rPr lang="en-US" altLang="ko-KR" sz="1600" dirty="0">
                <a:cs typeface="Times New Roman" pitchFamily="18" charset="0"/>
              </a:rPr>
              <a:t>based on further agreements for above requirements and agreements for  channel raster, BS EVM and UE EVM requirements.</a:t>
            </a:r>
          </a:p>
          <a:p>
            <a:pPr eaLnBrk="1" hangingPunct="1">
              <a:defRPr/>
            </a:pPr>
            <a:r>
              <a:rPr lang="en-US" altLang="ko-KR" sz="1600" dirty="0">
                <a:cs typeface="Times New Roman" pitchFamily="18" charset="0"/>
              </a:rPr>
              <a:t>Above RB values are agreed based on the assumption of  no edge PRB </a:t>
            </a:r>
            <a:r>
              <a:rPr lang="en-US" altLang="zh-CN" sz="1600" dirty="0">
                <a:cs typeface="Times New Roman" pitchFamily="18" charset="0"/>
              </a:rPr>
              <a:t>EVM requirements in Rel-15. </a:t>
            </a:r>
          </a:p>
          <a:p>
            <a:pPr eaLnBrk="1" hangingPunct="1">
              <a:defRPr/>
            </a:pPr>
            <a:r>
              <a:rPr lang="en-US" altLang="zh-CN" sz="1600" dirty="0" smtClean="0"/>
              <a:t>Note2</a:t>
            </a:r>
            <a:r>
              <a:rPr lang="en-US" altLang="zh-CN" sz="1600" dirty="0"/>
              <a:t>: Above RB values are derived based on RAN4 perspective, which can be further check by other working groups i.e. sub-carrier and RB alignment, and RB allocation restriction for DFT-OFDM waveform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811463" y="1173163"/>
          <a:ext cx="4991100" cy="1554164"/>
        </p:xfrm>
        <a:graphic>
          <a:graphicData uri="http://schemas.openxmlformats.org/drawingml/2006/table">
            <a:tbl>
              <a:tblPr/>
              <a:tblGrid>
                <a:gridCol w="998537"/>
                <a:gridCol w="998538"/>
                <a:gridCol w="996950"/>
                <a:gridCol w="998537"/>
                <a:gridCol w="998538"/>
              </a:tblGrid>
              <a:tr h="3730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SCS [kHz]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50MHz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100MHz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200MHz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400 MHz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N</a:t>
                      </a:r>
                      <a:r>
                        <a:rPr kumimoji="0" lang="en-GB" altLang="zh-CN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RB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66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132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264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Times New Roman" pitchFamily="18" charset="0"/>
                        </a:rPr>
                        <a:t>N.A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120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等线"/>
                          <a:cs typeface="等线"/>
                        </a:rPr>
                        <a:t>32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66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132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264</a:t>
                      </a: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70" marR="6857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2922</TotalTime>
  <Words>704</Words>
  <Application>Microsoft Office PowerPoint</Application>
  <PresentationFormat>自定义</PresentationFormat>
  <Paragraphs>180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PowerPoint 演示文稿</vt:lpstr>
      <vt:lpstr>Background: Previous agreement</vt:lpstr>
      <vt:lpstr>WF on spectral utilization for below 6GHz</vt:lpstr>
      <vt:lpstr>WF on spectral utilization for mmWave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User</dc:creator>
  <cp:lastModifiedBy>Samsung Electronics</cp:lastModifiedBy>
  <cp:revision>154</cp:revision>
  <dcterms:created xsi:type="dcterms:W3CDTF">2017-04-28T18:00:30Z</dcterms:created>
  <dcterms:modified xsi:type="dcterms:W3CDTF">2017-08-25T13:26:33Z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A27793D690CCD30776C89F226D19CB027DEC0D68DABB871FDBD50FDE498672B4</vt:lpwstr>
  </property>
  <property fmtid="{D5CDD505-2E9C-101B-9397-08002B2CF9AE}" pid="2" name="_2015_ms_pID_725343">
    <vt:lpwstr>(2)LLvy+pKYUEfsu4N9z6SLTC0uV68rManWz8Fih+GsAoiwFC9FPufPuWA1mQteKnyAJ/TfPsfW_x000d_
aFyzvUR0qXMn4q/XY7RIVr/QZuejN8ShCNU1/8b4f+uxqMYB5VgFSn/n8hap9lFzCwfZ+0Bq_x000d_
g/5R8C6iqEG95iGa0vvzpq+o0epOTRLHDk1rCm+BlM04yUbE60doQh0ssm35kBbL3ndGqKLV_x000d_
RIgiA89bdCO4BCjRjp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kRki1DX52wzyvbyz8qHczqx89bcQD1ALm+4QlDeDPpfnSaosZON58y_x000d_
8y3iCamFkkqXWWaBYUH27fxLZ5STYiD6JRdBL+rMK1m5BBE2+bsA9ZtPM02KD0y1j5s7rSyN_x000d_
HEy5B3qnNW/Ttjj7GV758KzwfzgbqK3O/tY8am5LQ0Vh0Q==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1498523835</vt:lpwstr>
  </property>
</Properties>
</file>