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8" r:id="rId3"/>
    <p:sldId id="281" r:id="rId4"/>
    <p:sldId id="28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90" d="100"/>
          <a:sy n="90" d="100"/>
        </p:scale>
        <p:origin x="123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wanshic\Documents\Standards\3GPP%20Standards\Meeting%20Documents\TSGR1_90\R1-1714827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990656" cy="1470025"/>
          </a:xfrm>
        </p:spPr>
        <p:txBody>
          <a:bodyPr>
            <a:normAutofit/>
          </a:bodyPr>
          <a:lstStyle/>
          <a:p>
            <a:r>
              <a:rPr lang="en-US" altLang="ja-JP" dirty="0"/>
              <a:t>WF on </a:t>
            </a:r>
            <a:r>
              <a:rPr lang="en-US" altLang="ja-JP" dirty="0" err="1" smtClean="0"/>
              <a:t>UE</a:t>
            </a:r>
            <a:r>
              <a:rPr lang="en-US" altLang="ja-JP" dirty="0" smtClean="0"/>
              <a:t> capability signaling for LTE-NR DC Band Combination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Intel Corporation, Huawei, Apple,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</a:t>
            </a:r>
            <a:r>
              <a:rPr lang="en-US" altLang="ja-JP" dirty="0" smtClean="0"/>
              <a:t>vivo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OPPO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975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#84</a:t>
            </a:r>
          </a:p>
          <a:p>
            <a:r>
              <a:rPr lang="en-GB" b="1" dirty="0"/>
              <a:t>Berlin, Germany,  </a:t>
            </a:r>
            <a:r>
              <a:rPr lang="en-GB" b="1" dirty="0" err="1" smtClean="0"/>
              <a:t>27</a:t>
            </a:r>
            <a:r>
              <a:rPr lang="en-GB" b="1" baseline="30000" dirty="0" err="1" smtClean="0"/>
              <a:t>th</a:t>
            </a:r>
            <a:r>
              <a:rPr lang="en-GB" b="1" dirty="0" err="1" smtClean="0"/>
              <a:t>-29</a:t>
            </a:r>
            <a:r>
              <a:rPr lang="en-GB" b="1" baseline="30000" dirty="0" err="1" smtClean="0"/>
              <a:t>th</a:t>
            </a:r>
            <a:r>
              <a:rPr lang="en-GB" b="1" baseline="30000" dirty="0" smtClean="0"/>
              <a:t> </a:t>
            </a:r>
            <a:r>
              <a:rPr lang="en-GB" b="1" dirty="0" smtClean="0"/>
              <a:t>August, </a:t>
            </a:r>
            <a:r>
              <a:rPr lang="en-GB" b="1" dirty="0"/>
              <a:t>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err="1" smtClean="0"/>
              <a:t>R4</a:t>
            </a:r>
            <a:r>
              <a:rPr lang="en-US" altLang="ja-JP" b="1" smtClean="0"/>
              <a:t>-1708944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263" y="116632"/>
            <a:ext cx="8229600" cy="792088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46" y="940213"/>
            <a:ext cx="8598233" cy="5917787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Simultaneous LTE-NR UL transmission has potential coexistences problems and it has been identified as critical impact on receiver performance in certain bands and CA combinations.</a:t>
            </a:r>
          </a:p>
          <a:p>
            <a:endParaRPr lang="en-US" altLang="ja-JP" sz="1050" dirty="0" smtClean="0"/>
          </a:p>
          <a:p>
            <a:r>
              <a:rPr lang="en-US" altLang="ja-JP" sz="1800" dirty="0" err="1" smtClean="0"/>
              <a:t>RAN1</a:t>
            </a:r>
            <a:r>
              <a:rPr lang="en-US" altLang="ja-JP" sz="1800" dirty="0" smtClean="0"/>
              <a:t> agreed to allow a single UL </a:t>
            </a:r>
            <a:r>
              <a:rPr lang="en-US" altLang="ja-JP" sz="1800" dirty="0" err="1"/>
              <a:t>Tx</a:t>
            </a:r>
            <a:r>
              <a:rPr lang="en-US" altLang="ja-JP" sz="1800" dirty="0"/>
              <a:t> [</a:t>
            </a:r>
            <a:r>
              <a:rPr lang="en-US" sz="1800" dirty="0" err="1">
                <a:hlinkClick r:id="rId2"/>
              </a:rPr>
              <a:t>R1</a:t>
            </a:r>
            <a:r>
              <a:rPr lang="en-US" sz="1800" dirty="0">
                <a:hlinkClick r:id="rId2"/>
              </a:rPr>
              <a:t>-1714827</a:t>
            </a:r>
            <a:r>
              <a:rPr lang="en-US" altLang="ja-JP" sz="1800" dirty="0"/>
              <a:t>]</a:t>
            </a:r>
          </a:p>
          <a:p>
            <a:pPr marL="457200" lvl="1" indent="0">
              <a:buNone/>
            </a:pPr>
            <a:r>
              <a:rPr lang="en-US" sz="1400" dirty="0">
                <a:highlight>
                  <a:srgbClr val="00FF00"/>
                </a:highlight>
                <a:ea typeface="SimSun" panose="02010600030101010101" pitchFamily="2" charset="-122"/>
              </a:rPr>
              <a:t>Working assumption</a:t>
            </a:r>
            <a:r>
              <a:rPr lang="en-US" sz="1600" dirty="0" smtClean="0"/>
              <a:t>:</a:t>
            </a:r>
          </a:p>
          <a:p>
            <a:pPr marL="400050" lvl="1" indent="0">
              <a:buNone/>
            </a:pPr>
            <a:r>
              <a:rPr lang="en-US" sz="1400" dirty="0"/>
              <a:t>When the </a:t>
            </a:r>
            <a:r>
              <a:rPr lang="en-US" sz="1400" dirty="0" err="1"/>
              <a:t>UE</a:t>
            </a:r>
            <a:r>
              <a:rPr lang="en-US" sz="1400" dirty="0"/>
              <a:t> is configured with multiple UL carriers on different frequencies (where there is at least one LTE carrier and at least one NR carrier of a different carrier frequency), </a:t>
            </a:r>
            <a:r>
              <a:rPr lang="en-US" sz="1400" b="1" dirty="0"/>
              <a:t>but the </a:t>
            </a:r>
            <a:r>
              <a:rPr lang="en-US" sz="1400" b="1" dirty="0" err="1"/>
              <a:t>UE</a:t>
            </a:r>
            <a:r>
              <a:rPr lang="en-US" sz="1400" b="1" dirty="0"/>
              <a:t> operates on only one of the carriers at a given time among a pair of LTE and NR carriers</a:t>
            </a:r>
          </a:p>
          <a:p>
            <a:pPr lvl="1"/>
            <a:r>
              <a:rPr lang="en-US" sz="1400" dirty="0" err="1"/>
              <a:t>UE</a:t>
            </a:r>
            <a:r>
              <a:rPr lang="en-US" sz="1400" dirty="0"/>
              <a:t> can be configured with </a:t>
            </a:r>
          </a:p>
          <a:p>
            <a:pPr lvl="2"/>
            <a:r>
              <a:rPr lang="en-US" sz="1400" dirty="0"/>
              <a:t>Case 1: DL-reference UL/DL configuration defined for LTE-</a:t>
            </a:r>
            <a:r>
              <a:rPr lang="en-US" sz="1400" dirty="0" err="1"/>
              <a:t>FDD</a:t>
            </a:r>
            <a:r>
              <a:rPr lang="en-US" sz="1400" dirty="0"/>
              <a:t>-</a:t>
            </a:r>
            <a:r>
              <a:rPr lang="en-US" sz="1400" dirty="0" err="1"/>
              <a:t>SCell</a:t>
            </a:r>
            <a:r>
              <a:rPr lang="en-US" sz="1400" dirty="0"/>
              <a:t> in LTE-</a:t>
            </a:r>
            <a:r>
              <a:rPr lang="en-US" sz="1400" dirty="0" err="1"/>
              <a:t>TDD</a:t>
            </a:r>
            <a:r>
              <a:rPr lang="en-US" sz="1400" dirty="0"/>
              <a:t>-</a:t>
            </a:r>
            <a:r>
              <a:rPr lang="en-US" sz="1400" dirty="0" err="1"/>
              <a:t>FDD</a:t>
            </a:r>
            <a:r>
              <a:rPr lang="en-US" sz="1400" dirty="0"/>
              <a:t> CA with LTE-</a:t>
            </a:r>
            <a:r>
              <a:rPr lang="en-US" sz="1400" dirty="0" err="1"/>
              <a:t>TDD</a:t>
            </a:r>
            <a:r>
              <a:rPr lang="en-US" sz="1400" dirty="0"/>
              <a:t>-</a:t>
            </a:r>
            <a:r>
              <a:rPr lang="en-US" sz="1400" dirty="0" err="1"/>
              <a:t>PCell</a:t>
            </a:r>
            <a:r>
              <a:rPr lang="en-US" sz="1400" dirty="0"/>
              <a:t> </a:t>
            </a:r>
          </a:p>
          <a:p>
            <a:pPr lvl="3"/>
            <a:r>
              <a:rPr lang="en-US" sz="1200" dirty="0"/>
              <a:t>For scheduling/</a:t>
            </a:r>
            <a:r>
              <a:rPr lang="en-US" sz="1200" dirty="0" err="1"/>
              <a:t>HARQ</a:t>
            </a:r>
            <a:r>
              <a:rPr lang="en-US" sz="1200" dirty="0"/>
              <a:t> timing of LTE </a:t>
            </a:r>
            <a:r>
              <a:rPr lang="en-US" sz="1200" dirty="0" err="1"/>
              <a:t>FDD</a:t>
            </a:r>
            <a:r>
              <a:rPr lang="en-US" sz="1200" dirty="0"/>
              <a:t> carrier, DL-reference UL/DL configuration defined for LTE-</a:t>
            </a:r>
            <a:r>
              <a:rPr lang="en-US" sz="1200" dirty="0" err="1"/>
              <a:t>FDD</a:t>
            </a:r>
            <a:r>
              <a:rPr lang="en-US" sz="1200" dirty="0"/>
              <a:t>-</a:t>
            </a:r>
            <a:r>
              <a:rPr lang="en-US" sz="1200" dirty="0" err="1"/>
              <a:t>SCell</a:t>
            </a:r>
            <a:r>
              <a:rPr lang="en-US" sz="1200" dirty="0"/>
              <a:t> in LTE-</a:t>
            </a:r>
            <a:r>
              <a:rPr lang="en-US" sz="1200" dirty="0" err="1"/>
              <a:t>TDD</a:t>
            </a:r>
            <a:r>
              <a:rPr lang="en-US" sz="1200" dirty="0"/>
              <a:t>-</a:t>
            </a:r>
            <a:r>
              <a:rPr lang="en-US" sz="1200" dirty="0" err="1"/>
              <a:t>FDD</a:t>
            </a:r>
            <a:r>
              <a:rPr lang="en-US" sz="1200" dirty="0"/>
              <a:t> CA with LTE-</a:t>
            </a:r>
            <a:r>
              <a:rPr lang="en-US" sz="1200" dirty="0" err="1"/>
              <a:t>TDD</a:t>
            </a:r>
            <a:r>
              <a:rPr lang="en-US" sz="1200" dirty="0"/>
              <a:t>-</a:t>
            </a:r>
            <a:r>
              <a:rPr lang="en-US" sz="1200" dirty="0" err="1"/>
              <a:t>PCell</a:t>
            </a:r>
            <a:r>
              <a:rPr lang="en-US" sz="1200" dirty="0"/>
              <a:t> is applied</a:t>
            </a:r>
          </a:p>
          <a:p>
            <a:pPr lvl="3"/>
            <a:r>
              <a:rPr lang="en-US" sz="1200" dirty="0" err="1"/>
              <a:t>UE</a:t>
            </a:r>
            <a:r>
              <a:rPr lang="en-US" sz="1200" dirty="0"/>
              <a:t> is allowed to transmit NR UL signals at least in the </a:t>
            </a:r>
            <a:r>
              <a:rPr lang="en-US" sz="1200" dirty="0" err="1"/>
              <a:t>subframe</a:t>
            </a:r>
            <a:r>
              <a:rPr lang="en-US" sz="1200" dirty="0"/>
              <a:t>(s) where LTE UL transmission is not allowed according to the DL-reference UL/DL configuration</a:t>
            </a:r>
          </a:p>
          <a:p>
            <a:pPr lvl="2"/>
            <a:r>
              <a:rPr lang="en-US" sz="1400" dirty="0"/>
              <a:t>Case 2: Release 15 LTE-</a:t>
            </a:r>
            <a:r>
              <a:rPr lang="en-US" sz="1400" dirty="0" err="1"/>
              <a:t>FDD</a:t>
            </a:r>
            <a:r>
              <a:rPr lang="en-US" sz="1400" dirty="0"/>
              <a:t> </a:t>
            </a:r>
            <a:r>
              <a:rPr lang="en-US" sz="1400" dirty="0" err="1"/>
              <a:t>HARQ</a:t>
            </a:r>
            <a:r>
              <a:rPr lang="en-US" sz="1400" dirty="0"/>
              <a:t> timing</a:t>
            </a:r>
          </a:p>
          <a:p>
            <a:pPr lvl="3"/>
            <a:r>
              <a:rPr lang="en-US" sz="1200" dirty="0"/>
              <a:t>No impact on LTE </a:t>
            </a:r>
            <a:r>
              <a:rPr lang="en-US" sz="1200" dirty="0" err="1"/>
              <a:t>RAN1</a:t>
            </a:r>
            <a:r>
              <a:rPr lang="en-US" sz="1200" dirty="0"/>
              <a:t> specifications</a:t>
            </a:r>
          </a:p>
          <a:p>
            <a:pPr lvl="2"/>
            <a:r>
              <a:rPr lang="en-US" sz="1400" dirty="0"/>
              <a:t>Note: it doesn’t necessarily imply that </a:t>
            </a:r>
            <a:r>
              <a:rPr lang="en-US" sz="1400" dirty="0" err="1"/>
              <a:t>UE</a:t>
            </a:r>
            <a:r>
              <a:rPr lang="en-US" sz="1400" dirty="0"/>
              <a:t> has to support both cases</a:t>
            </a:r>
          </a:p>
          <a:p>
            <a:pPr marL="400050" lvl="1" indent="0">
              <a:buNone/>
            </a:pPr>
            <a:r>
              <a:rPr lang="en-US" sz="1400" dirty="0"/>
              <a:t>To be confirmed this week (if no concerns raised by Friday noon time, it will be automatically confirmed</a:t>
            </a:r>
            <a:r>
              <a:rPr lang="en-US" sz="1400" dirty="0" smtClean="0"/>
              <a:t>)</a:t>
            </a:r>
          </a:p>
          <a:p>
            <a:pPr marL="457200" lvl="1" indent="0">
              <a:buNone/>
            </a:pPr>
            <a:endParaRPr lang="en-US" altLang="ja-JP" sz="1050" dirty="0" smtClean="0"/>
          </a:p>
          <a:p>
            <a:r>
              <a:rPr lang="en-US" altLang="ja-JP" sz="1800" dirty="0" smtClean="0"/>
              <a:t>For those issue expected band and CA combo, </a:t>
            </a:r>
            <a:r>
              <a:rPr lang="en-US" altLang="ja-JP" sz="1800" dirty="0" err="1" smtClean="0"/>
              <a:t>UE</a:t>
            </a:r>
            <a:r>
              <a:rPr lang="en-US" altLang="ja-JP" sz="1800" dirty="0" smtClean="0"/>
              <a:t> should have a flexibility to transmit single UL transmission.</a:t>
            </a:r>
          </a:p>
        </p:txBody>
      </p:sp>
    </p:spTree>
    <p:extLst>
      <p:ext uri="{BB962C8B-B14F-4D97-AF65-F5344CB8AC3E}">
        <p14:creationId xmlns:p14="http://schemas.microsoft.com/office/powerpoint/2010/main" val="3888514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263" y="116632"/>
            <a:ext cx="8229600" cy="792088"/>
          </a:xfrm>
        </p:spPr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46" y="836712"/>
            <a:ext cx="8598233" cy="5681343"/>
          </a:xfrm>
        </p:spPr>
        <p:txBody>
          <a:bodyPr>
            <a:normAutofit/>
          </a:bodyPr>
          <a:lstStyle/>
          <a:p>
            <a:r>
              <a:rPr lang="en-US" dirty="0"/>
              <a:t>It is proposed to introduce band combination specific </a:t>
            </a:r>
            <a:r>
              <a:rPr lang="en-US" dirty="0" err="1"/>
              <a:t>UE</a:t>
            </a:r>
            <a:r>
              <a:rPr lang="en-US" dirty="0"/>
              <a:t> capability signaling to indicate single UL </a:t>
            </a:r>
            <a:r>
              <a:rPr lang="en-US" dirty="0" err="1"/>
              <a:t>Tx</a:t>
            </a:r>
            <a:r>
              <a:rPr lang="en-US" dirty="0"/>
              <a:t> or 2 UL </a:t>
            </a:r>
            <a:r>
              <a:rPr lang="en-US" dirty="0" err="1"/>
              <a:t>Tx</a:t>
            </a:r>
            <a:r>
              <a:rPr lang="en-US" dirty="0"/>
              <a:t> support for LTE-NR DC.</a:t>
            </a:r>
          </a:p>
          <a:p>
            <a:r>
              <a:rPr lang="en-US" dirty="0" smtClean="0"/>
              <a:t>Support for 2 UL </a:t>
            </a:r>
            <a:r>
              <a:rPr lang="en-US" dirty="0" err="1" smtClean="0"/>
              <a:t>Tx</a:t>
            </a:r>
            <a:r>
              <a:rPr lang="en-US" dirty="0" smtClean="0"/>
              <a:t> at the simultaneous time is optional for </a:t>
            </a:r>
            <a:r>
              <a:rPr lang="en-US" dirty="0" err="1" smtClean="0"/>
              <a:t>UE</a:t>
            </a:r>
            <a:r>
              <a:rPr lang="en-US" dirty="0" smtClean="0"/>
              <a:t> for each LTE-NR DC band combination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33359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263" y="116632"/>
            <a:ext cx="8229600" cy="792088"/>
          </a:xfrm>
        </p:spPr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46" y="836712"/>
            <a:ext cx="8598233" cy="5681343"/>
          </a:xfrm>
        </p:spPr>
        <p:txBody>
          <a:bodyPr>
            <a:normAutofit/>
          </a:bodyPr>
          <a:lstStyle/>
          <a:p>
            <a:r>
              <a:rPr lang="en-GB" dirty="0" err="1"/>
              <a:t>R4</a:t>
            </a:r>
            <a:r>
              <a:rPr lang="en-GB" dirty="0"/>
              <a:t>-1704759, “Co-existence analysis on LTE-NR band combinations” Samsung</a:t>
            </a:r>
          </a:p>
          <a:p>
            <a:endParaRPr lang="en-US" b="1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59355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6396</TotalTime>
  <Words>328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SimSun</vt:lpstr>
      <vt:lpstr>Arial</vt:lpstr>
      <vt:lpstr>Calibri</vt:lpstr>
      <vt:lpstr>Office テーマ</vt:lpstr>
      <vt:lpstr>WF on UE capability signaling for LTE-NR DC Band Combination</vt:lpstr>
      <vt:lpstr>Background</vt:lpstr>
      <vt:lpstr>Proposal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Kim, Jiwoo</cp:lastModifiedBy>
  <cp:revision>250</cp:revision>
  <dcterms:created xsi:type="dcterms:W3CDTF">2017-01-18T16:32:26Z</dcterms:created>
  <dcterms:modified xsi:type="dcterms:W3CDTF">2017-08-25T09:11:52Z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76779757</vt:i4>
  </property>
  <property fmtid="{D5CDD505-2E9C-101B-9397-08002B2CF9AE}" pid="4" name="_EmailSubject">
    <vt:lpwstr>WF on Minimum Channel BW and Sync Block SCS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  <property fmtid="{D5CDD505-2E9C-101B-9397-08002B2CF9AE}" pid="7" name="_PreviousAdHocReviewCycleID">
    <vt:i4>-571940263</vt:i4>
  </property>
</Properties>
</file>