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0" r:id="rId5"/>
    <p:sldId id="258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18" autoAdjust="0"/>
    <p:restoredTop sz="94660"/>
  </p:normalViewPr>
  <p:slideViewPr>
    <p:cSldViewPr>
      <p:cViewPr varScale="1">
        <p:scale>
          <a:sx n="74" d="100"/>
          <a:sy n="74" d="100"/>
        </p:scale>
        <p:origin x="-12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</a:t>
            </a:r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power class and CDF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NTT DOCOMO, INC.</a:t>
            </a:r>
            <a:endParaRPr lang="ja-JP" altLang="en-US" b="1" dirty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88" y="188913"/>
            <a:ext cx="81756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NR#84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Meeting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Berlin, Germany, 21st – 25th August, 2017</a:t>
            </a:r>
            <a:endParaRPr lang="ja-JP" altLang="en-US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30885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R4-1708914</a:t>
            </a:r>
            <a:endParaRPr lang="ja-JP" altLang="en-US" sz="1800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7403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040560"/>
          </a:xfrm>
        </p:spPr>
        <p:txBody>
          <a:bodyPr>
            <a:normAutofit/>
          </a:bodyPr>
          <a:lstStyle/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LTE, Power class (conducted) is referred in P</a:t>
            </a:r>
            <a:r>
              <a:rPr lang="en-US" altLang="ja-JP" sz="2000" b="1" baseline="-25000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CMAX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formula</a:t>
            </a:r>
          </a:p>
          <a:p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NR </a:t>
            </a:r>
            <a:r>
              <a:rPr lang="en-US" altLang="ja-JP" sz="2000" b="1" dirty="0" err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mmW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power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class definition and CDF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have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been discussed in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RAN4, and it was agreed to define power class based on EIRP</a:t>
            </a:r>
          </a:p>
          <a:p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How to reflect the EIRP based power class into TS 38.101 needs to be clarified</a:t>
            </a:r>
          </a:p>
        </p:txBody>
      </p:sp>
      <p:sp>
        <p:nvSpPr>
          <p:cNvPr id="36" name="Title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</a:t>
            </a:r>
            <a:endParaRPr lang="sv-SE" sz="3600" dirty="0"/>
          </a:p>
        </p:txBody>
      </p:sp>
    </p:spTree>
    <p:extLst>
      <p:ext uri="{BB962C8B-B14F-4D97-AF65-F5344CB8AC3E}">
        <p14:creationId xmlns:p14="http://schemas.microsoft.com/office/powerpoint/2010/main" val="310609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040560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send an LS to ask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if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RAN1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assumes independent power control for beam and power changes due to beam changes</a:t>
            </a:r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agree Power class definition in next meeting considering below candidates according to the possible RAN1 answer</a:t>
            </a:r>
          </a:p>
          <a:p>
            <a:pPr lvl="1"/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Peak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EIRP over the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sphere</a:t>
            </a:r>
            <a:r>
              <a:rPr lang="en-US" altLang="ja-JP" sz="1800" b="1" dirty="0">
                <a:solidFill>
                  <a:srgbClr val="FFC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1800" b="1" dirty="0">
                <a:solidFill>
                  <a:srgbClr val="00B05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with minus tolerance</a:t>
            </a:r>
          </a:p>
          <a:p>
            <a:pPr lvl="1"/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EIRP at CDF percentiles</a:t>
            </a:r>
            <a:r>
              <a:rPr lang="en-US" altLang="ja-JP" sz="1600" b="1" dirty="0">
                <a:solidFill>
                  <a:srgbClr val="FFC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1600" b="1" dirty="0">
                <a:solidFill>
                  <a:srgbClr val="00B05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with minus tolerance</a:t>
            </a:r>
            <a:endParaRPr lang="en-US" altLang="ja-JP" sz="1600" b="1" dirty="0" smtClean="0">
              <a:solidFill>
                <a:srgbClr val="00B05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2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[5-20] %</a:t>
            </a:r>
          </a:p>
          <a:p>
            <a:pPr lvl="2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[50]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%</a:t>
            </a:r>
            <a:endParaRPr lang="en-US" altLang="ja-JP" sz="16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2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[80-90] %</a:t>
            </a:r>
          </a:p>
          <a:p>
            <a:pPr lvl="1"/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Maximum allowed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EIRP such as 43</a:t>
            </a:r>
            <a:r>
              <a:rPr lang="en-US" altLang="ja-JP" sz="1800" b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</a:t>
            </a:r>
            <a:r>
              <a:rPr lang="en-US" altLang="ja-JP" sz="1800" b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55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dBm (FCC limits)</a:t>
            </a:r>
          </a:p>
          <a:p>
            <a:endParaRPr lang="en-US" altLang="ja-JP" sz="22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1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Maximum allowed TRP will be discussed in the next meeting</a:t>
            </a:r>
          </a:p>
          <a:p>
            <a:pPr lvl="2"/>
            <a:endParaRPr lang="en-US" altLang="ja-JP" sz="21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Interested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companies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shall provide input on feasible values for the above mentioned parameters to next meeting </a:t>
            </a:r>
          </a:p>
        </p:txBody>
      </p:sp>
      <p:sp>
        <p:nvSpPr>
          <p:cNvPr id="36" name="Title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CDF and power class</a:t>
            </a:r>
            <a:endParaRPr lang="sv-SE" sz="3600" dirty="0"/>
          </a:p>
        </p:txBody>
      </p:sp>
    </p:spTree>
    <p:extLst>
      <p:ext uri="{BB962C8B-B14F-4D97-AF65-F5344CB8AC3E}">
        <p14:creationId xmlns:p14="http://schemas.microsoft.com/office/powerpoint/2010/main" val="401498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504" y="-27384"/>
            <a:ext cx="8928992" cy="1143000"/>
          </a:xfrm>
        </p:spPr>
        <p:txBody>
          <a:bodyPr>
            <a:normAutofit/>
          </a:bodyPr>
          <a:lstStyle/>
          <a:p>
            <a:r>
              <a:rPr lang="sv-SE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format</a:t>
            </a:r>
            <a:endParaRPr lang="sv-SE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267567" y="6021288"/>
            <a:ext cx="8640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80390" lvl="1" indent="-180340" fontAlgn="base" hangingPunct="0">
              <a:spcAft>
                <a:spcPts val="900"/>
              </a:spcAft>
            </a:pPr>
            <a:r>
              <a:rPr lang="en-GB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CDF EIRP studies will be provided based on the above format to determine the final EIRP requirement</a:t>
            </a:r>
          </a:p>
        </p:txBody>
      </p:sp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9088550"/>
              </p:ext>
            </p:extLst>
          </p:nvPr>
        </p:nvGraphicFramePr>
        <p:xfrm>
          <a:off x="883545" y="980728"/>
          <a:ext cx="7360863" cy="4715448"/>
        </p:xfrm>
        <a:graphic>
          <a:graphicData uri="http://schemas.openxmlformats.org/drawingml/2006/table">
            <a:tbl>
              <a:tblPr/>
              <a:tblGrid>
                <a:gridCol w="3384377"/>
                <a:gridCol w="1080120"/>
                <a:gridCol w="2896366"/>
              </a:tblGrid>
              <a:tr h="196477">
                <a:tc>
                  <a:txBody>
                    <a:bodyPr/>
                    <a:lstStyle/>
                    <a:p>
                      <a:pPr algn="l" rtl="0" fontAlgn="b"/>
                      <a:r>
                        <a:rPr kumimoji="1"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Meas. or Sim.</a:t>
                      </a:r>
                      <a:endParaRPr kumimoji="1"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7313" marR="7313" marT="73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kumimoji="1" lang="ja-JP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7313" marR="7313" marT="73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kumimoji="1" lang="en-US" altLang="ja-JP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313" marR="7313" marT="73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frequency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range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antenna type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Pout </a:t>
                      </a:r>
                      <a:r>
                        <a:rPr lang="en-US" sz="12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per element</a:t>
                      </a:r>
                      <a:endParaRPr lang="en-US" sz="12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dBm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ja-JP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# of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antenna in an array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200" b="0" i="0" u="none" strike="sngStrike" baseline="0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# 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of arrays in the UE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# of measurement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point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array gain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element gain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polarization Gain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diversity gain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altLang="ja-JP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Frequency</a:t>
                      </a:r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 Variation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ja-JP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dB</a:t>
                      </a:r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313" marR="7313" marT="73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Implementation </a:t>
                      </a:r>
                      <a:r>
                        <a:rPr lang="en-US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margin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</a:rPr>
                        <a:t>Case</a:t>
                      </a:r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 Losses (not</a:t>
                      </a:r>
                      <a:r>
                        <a:rPr lang="en-US" sz="1200" b="1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 include beam pointing loss)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kumimoji="1"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TRP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dBm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ja-JP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 dBm for calibration purpose</a:t>
                      </a:r>
                      <a:endParaRPr lang="en-US" altLang="ja-JP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kumimoji="1"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TRP </a:t>
                      </a:r>
                      <a:r>
                        <a:rPr kumimoji="1"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Tolerance </a:t>
                      </a:r>
                      <a:r>
                        <a:rPr kumimoji="1" lang="en-US" sz="1200" b="1" i="0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(+)</a:t>
                      </a:r>
                      <a:endParaRPr kumimoji="1" lang="en-US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ja-JP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kumimoji="1"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5 %CDF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dBm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altLang="ja-JP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kumimoji="1"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10 %CDF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dBm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kumimoji="1"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20 %CDF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dBm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altLang="ja-JP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kumimoji="1"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50 %CDF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dBm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altLang="ja-JP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kumimoji="1"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8</a:t>
                      </a:r>
                      <a:r>
                        <a:rPr kumimoji="1"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 </a:t>
                      </a:r>
                      <a:r>
                        <a:rPr kumimoji="1"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%CDF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dBm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kumimoji="1"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90 </a:t>
                      </a:r>
                      <a:r>
                        <a:rPr kumimoji="1"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%CDF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dBm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kumimoji="1"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Peak </a:t>
                      </a:r>
                      <a:r>
                        <a:rPr kumimoji="1"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EIRP over </a:t>
                      </a:r>
                      <a:r>
                        <a:rPr kumimoji="1" lang="en-US" sz="1200" b="1" i="0" u="none" strike="noStrike" kern="120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the sphere</a:t>
                      </a:r>
                      <a:endParaRPr kumimoji="1"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dBm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ja-JP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477">
                <a:tc>
                  <a:txBody>
                    <a:bodyPr/>
                    <a:lstStyle/>
                    <a:p>
                      <a:pPr algn="l" rtl="0" fontAlgn="ctr"/>
                      <a:r>
                        <a:rPr kumimoji="1"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EIRP</a:t>
                      </a:r>
                      <a:r>
                        <a:rPr kumimoji="1" lang="en-US" sz="1200" b="1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Tolerance </a:t>
                      </a:r>
                      <a:r>
                        <a:rPr kumimoji="1" lang="en-US" sz="1200" b="1" i="0" u="none" strike="noStrike" kern="1200" dirty="0" smtClean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(-)</a:t>
                      </a:r>
                      <a:endParaRPr kumimoji="1" lang="en-US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dB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altLang="ja-JP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4" name="直線コネクタ 3"/>
          <p:cNvCxnSpPr/>
          <p:nvPr/>
        </p:nvCxnSpPr>
        <p:spPr>
          <a:xfrm>
            <a:off x="611560" y="3048468"/>
            <a:ext cx="792088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/>
          <p:cNvCxnSpPr/>
          <p:nvPr/>
        </p:nvCxnSpPr>
        <p:spPr>
          <a:xfrm>
            <a:off x="1737930" y="3640896"/>
            <a:ext cx="2304256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/>
          <p:cNvSpPr txBox="1"/>
          <p:nvPr/>
        </p:nvSpPr>
        <p:spPr>
          <a:xfrm>
            <a:off x="827584" y="5661248"/>
            <a:ext cx="44912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00B050"/>
                </a:solidFill>
              </a:rPr>
              <a:t>*Note: Minimum EIRP over the sphere can also be provided</a:t>
            </a:r>
            <a:endParaRPr kumimoji="1" lang="ja-JP" altLang="en-US" sz="1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16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68760"/>
            <a:ext cx="9036496" cy="5040560"/>
          </a:xfrm>
        </p:spPr>
        <p:txBody>
          <a:bodyPr>
            <a:normAutofit/>
          </a:bodyPr>
          <a:lstStyle/>
          <a:p>
            <a:r>
              <a:rPr lang="en-US" altLang="ja-JP" sz="1600" dirty="0" smtClean="0"/>
              <a:t>R4-1707331 UE </a:t>
            </a:r>
            <a:r>
              <a:rPr lang="en-US" altLang="ja-JP" sz="1600" dirty="0"/>
              <a:t>Power class for mmWave 28GHz	</a:t>
            </a:r>
            <a:r>
              <a:rPr lang="en-US" altLang="ja-JP" sz="1600" dirty="0" smtClean="0"/>
              <a:t>Sony</a:t>
            </a:r>
          </a:p>
          <a:p>
            <a:r>
              <a:rPr lang="en-US" altLang="ja-JP" sz="1600" dirty="0" smtClean="0"/>
              <a:t>R4-1707509</a:t>
            </a:r>
            <a:r>
              <a:rPr lang="it-IT" altLang="ja-JP" sz="1600" dirty="0" smtClean="0"/>
              <a:t>  PCMAX </a:t>
            </a:r>
            <a:r>
              <a:rPr lang="it-IT" altLang="ja-JP" sz="1600" dirty="0"/>
              <a:t>in mmWave OTA NTT DOCOMO, INC. </a:t>
            </a:r>
            <a:endParaRPr lang="en-US" altLang="ja-JP" sz="1600" dirty="0"/>
          </a:p>
          <a:p>
            <a:r>
              <a:rPr lang="en-US" altLang="ja-JP" sz="1600" dirty="0" smtClean="0"/>
              <a:t>R4-1707700 NR </a:t>
            </a:r>
            <a:r>
              <a:rPr lang="en-US" altLang="ja-JP" sz="1600" dirty="0"/>
              <a:t>Power Class Definition for </a:t>
            </a:r>
            <a:r>
              <a:rPr lang="en-US" altLang="ja-JP" sz="1600" dirty="0" err="1"/>
              <a:t>cmW</a:t>
            </a:r>
            <a:r>
              <a:rPr lang="en-US" altLang="ja-JP" sz="1600" dirty="0"/>
              <a:t> and </a:t>
            </a:r>
            <a:r>
              <a:rPr lang="en-US" altLang="ja-JP" sz="1600" dirty="0" err="1"/>
              <a:t>mmW</a:t>
            </a:r>
            <a:r>
              <a:rPr lang="en-US" altLang="ja-JP" sz="1600" dirty="0"/>
              <a:t> range	InterDigital, Inc.</a:t>
            </a:r>
          </a:p>
          <a:p>
            <a:r>
              <a:rPr lang="en-US" altLang="ja-JP" sz="1600" dirty="0"/>
              <a:t>R4-1707794 </a:t>
            </a:r>
            <a:r>
              <a:rPr lang="en-US" altLang="ja-JP" sz="1600" dirty="0" smtClean="0"/>
              <a:t>Verification </a:t>
            </a:r>
            <a:r>
              <a:rPr lang="en-US" altLang="ja-JP" sz="1600" dirty="0"/>
              <a:t>of Pcmax and UL power control for </a:t>
            </a:r>
            <a:r>
              <a:rPr lang="en-US" altLang="ja-JP" sz="1600" dirty="0" err="1"/>
              <a:t>mmW</a:t>
            </a:r>
            <a:r>
              <a:rPr lang="en-US" altLang="ja-JP" sz="1600" dirty="0"/>
              <a:t> Ericsson </a:t>
            </a:r>
          </a:p>
          <a:p>
            <a:r>
              <a:rPr lang="en-US" altLang="ja-JP" sz="1600" dirty="0" smtClean="0"/>
              <a:t>R4-1707816 On </a:t>
            </a:r>
            <a:r>
              <a:rPr lang="en-US" altLang="ja-JP" sz="1600" dirty="0" err="1"/>
              <a:t>mmW</a:t>
            </a:r>
            <a:r>
              <a:rPr lang="en-US" altLang="ja-JP" sz="1600" dirty="0"/>
              <a:t> UE EIRP CDF	MediaTek (Chengdu) Inc.</a:t>
            </a:r>
          </a:p>
          <a:p>
            <a:r>
              <a:rPr lang="en-US" altLang="ja-JP" sz="1600" dirty="0" smtClean="0"/>
              <a:t>R4-1707818 </a:t>
            </a:r>
            <a:r>
              <a:rPr lang="en-US" altLang="ja-JP" sz="1600" dirty="0" err="1" smtClean="0"/>
              <a:t>mmW</a:t>
            </a:r>
            <a:r>
              <a:rPr lang="en-US" altLang="ja-JP" sz="1600" dirty="0" smtClean="0"/>
              <a:t> </a:t>
            </a:r>
            <a:r>
              <a:rPr lang="en-US" altLang="ja-JP" sz="1600" dirty="0"/>
              <a:t>UE power class	MediaTek (Chengdu) Inc.</a:t>
            </a:r>
          </a:p>
          <a:p>
            <a:r>
              <a:rPr lang="en-US" altLang="ja-JP" sz="1600" dirty="0" smtClean="0"/>
              <a:t>R4-1707823 mmWave </a:t>
            </a:r>
            <a:r>
              <a:rPr lang="en-US" altLang="ja-JP" sz="1600" dirty="0"/>
              <a:t>power class definition	Huawei, </a:t>
            </a:r>
            <a:r>
              <a:rPr lang="en-US" altLang="ja-JP" sz="1600" dirty="0" err="1"/>
              <a:t>HiSilicon</a:t>
            </a:r>
            <a:endParaRPr lang="en-US" altLang="ja-JP" sz="1600" dirty="0"/>
          </a:p>
          <a:p>
            <a:r>
              <a:rPr lang="en-US" altLang="ja-JP" sz="1600" dirty="0" smtClean="0"/>
              <a:t>R4-1707825 Preliminary </a:t>
            </a:r>
            <a:r>
              <a:rPr lang="en-US" altLang="ja-JP" sz="1600" dirty="0"/>
              <a:t>smartphone EIRP performance evaluation	Huawei, </a:t>
            </a:r>
            <a:r>
              <a:rPr lang="en-US" altLang="ja-JP" sz="1600" dirty="0" err="1"/>
              <a:t>HiSilicon</a:t>
            </a:r>
            <a:endParaRPr lang="en-US" altLang="ja-JP" sz="1600" dirty="0"/>
          </a:p>
          <a:p>
            <a:r>
              <a:rPr lang="en-US" altLang="ja-JP" sz="1600" dirty="0" smtClean="0"/>
              <a:t>R4-1708127 Power </a:t>
            </a:r>
            <a:r>
              <a:rPr lang="en-US" altLang="ja-JP" sz="1600" dirty="0"/>
              <a:t>class definition of different mmWave UE </a:t>
            </a:r>
            <a:r>
              <a:rPr lang="en-US" altLang="ja-JP" sz="1600" dirty="0" smtClean="0"/>
              <a:t>types  Sumitomo </a:t>
            </a:r>
            <a:r>
              <a:rPr lang="en-US" altLang="ja-JP" sz="1600" dirty="0"/>
              <a:t>Elec. Industries, Ltd</a:t>
            </a:r>
          </a:p>
          <a:p>
            <a:r>
              <a:rPr lang="en-US" altLang="ja-JP" sz="1600" dirty="0" smtClean="0"/>
              <a:t>R4-1708143 Power </a:t>
            </a:r>
            <a:r>
              <a:rPr lang="en-US" altLang="ja-JP" sz="1600" dirty="0"/>
              <a:t>class definition of mmWave UE	Sumitomo Elec. Industries, Ltd</a:t>
            </a:r>
          </a:p>
          <a:p>
            <a:r>
              <a:rPr lang="en-US" altLang="ja-JP" sz="1600" dirty="0" smtClean="0"/>
              <a:t>R4-1708162 NR </a:t>
            </a:r>
            <a:r>
              <a:rPr lang="en-US" altLang="ja-JP" sz="1600" dirty="0"/>
              <a:t>UE power class for mmWave UE 	LG Electronics France</a:t>
            </a:r>
          </a:p>
          <a:p>
            <a:r>
              <a:rPr lang="en-US" altLang="ja-JP" sz="1600" dirty="0" smtClean="0"/>
              <a:t>R4-1708609 </a:t>
            </a:r>
            <a:r>
              <a:rPr lang="en-US" altLang="ja-JP" sz="1600" dirty="0" err="1" smtClean="0"/>
              <a:t>mmW</a:t>
            </a:r>
            <a:r>
              <a:rPr lang="en-US" altLang="ja-JP" sz="1600" dirty="0" smtClean="0"/>
              <a:t> </a:t>
            </a:r>
            <a:r>
              <a:rPr lang="en-US" altLang="ja-JP" sz="1600" dirty="0"/>
              <a:t>Output Power	Qualcomm Incorporated</a:t>
            </a:r>
          </a:p>
          <a:p>
            <a:r>
              <a:rPr lang="en-US" altLang="ja-JP" sz="1600" dirty="0" smtClean="0"/>
              <a:t>R4-1708618 UE </a:t>
            </a:r>
            <a:r>
              <a:rPr lang="en-US" altLang="ja-JP" sz="1600" dirty="0"/>
              <a:t>Power Class for mm-wave	Intel Corporation</a:t>
            </a:r>
          </a:p>
          <a:p>
            <a:endParaRPr lang="en-US" altLang="ja-JP" sz="1600" dirty="0" smtClean="0"/>
          </a:p>
        </p:txBody>
      </p:sp>
      <p:sp>
        <p:nvSpPr>
          <p:cNvPr id="36" name="Title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Reference</a:t>
            </a:r>
            <a:endParaRPr lang="sv-SE" sz="3600" dirty="0"/>
          </a:p>
        </p:txBody>
      </p:sp>
    </p:spTree>
    <p:extLst>
      <p:ext uri="{BB962C8B-B14F-4D97-AF65-F5344CB8AC3E}">
        <p14:creationId xmlns:p14="http://schemas.microsoft.com/office/powerpoint/2010/main" val="207828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1493</TotalTime>
  <Words>324</Words>
  <Application>Microsoft Office PowerPoint</Application>
  <PresentationFormat>画面に合わせる (4:3)</PresentationFormat>
  <Paragraphs>87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WF on power class and CDF</vt:lpstr>
      <vt:lpstr>Background</vt:lpstr>
      <vt:lpstr>WF on CDF and power class</vt:lpstr>
      <vt:lpstr>WF on format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MPR evaluation assumption</dc:title>
  <dc:creator>5839953</dc:creator>
  <cp:lastModifiedBy>DCM</cp:lastModifiedBy>
  <cp:revision>122</cp:revision>
  <dcterms:created xsi:type="dcterms:W3CDTF">2017-06-28T16:38:30Z</dcterms:created>
  <dcterms:modified xsi:type="dcterms:W3CDTF">2017-08-25T12:49:58Z</dcterms:modified>
</cp:coreProperties>
</file>