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8" r:id="rId3"/>
    <p:sldId id="263" r:id="rId4"/>
    <p:sldId id="266" r:id="rId5"/>
    <p:sldId id="264" r:id="rId6"/>
    <p:sldId id="267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114" y="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750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834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776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1738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3916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de-DE" sz="4800" b="1" dirty="0"/>
              <a:t>WF on </a:t>
            </a:r>
            <a:r>
              <a:rPr lang="de-DE" sz="4800" b="1" dirty="0" smtClean="0"/>
              <a:t>referense sensitivity for mmWave</a:t>
            </a:r>
            <a:endParaRPr lang="en-US" sz="4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LG </a:t>
            </a:r>
            <a:r>
              <a:rPr lang="en-US" sz="2800" dirty="0" smtClean="0"/>
              <a:t>Electronics, Huawei, Qualcomm, Sumitomo, Sony, Ericsson</a:t>
            </a:r>
            <a:r>
              <a:rPr lang="en-US" sz="2800" dirty="0" smtClean="0"/>
              <a:t>, Skyworks, Intel Corporation, KT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R4-1708905</a:t>
            </a:r>
            <a:endParaRPr lang="en-US" b="1" dirty="0"/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39693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#84 Meeting </a:t>
            </a:r>
          </a:p>
          <a:p>
            <a:r>
              <a:rPr lang="en-GB" b="1" dirty="0"/>
              <a:t>Berlin, Germany, August 21</a:t>
            </a:r>
            <a:r>
              <a:rPr lang="en-GB" b="1" baseline="30000" dirty="0"/>
              <a:t>st</a:t>
            </a:r>
            <a:r>
              <a:rPr lang="en-GB" b="1" dirty="0"/>
              <a:t> -25</a:t>
            </a:r>
            <a:r>
              <a:rPr lang="en-GB" b="1" baseline="30000" dirty="0"/>
              <a:t>th</a:t>
            </a:r>
            <a:r>
              <a:rPr lang="en-GB" b="1" dirty="0"/>
              <a:t>, 2017</a:t>
            </a:r>
          </a:p>
          <a:p>
            <a:r>
              <a:rPr lang="en-GB" b="1" dirty="0"/>
              <a:t>Agenda: </a:t>
            </a:r>
            <a:r>
              <a:rPr lang="en-GB" b="1" dirty="0" smtClean="0"/>
              <a:t>9.4.4.1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0380949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33369"/>
          </a:xfrm>
        </p:spPr>
        <p:txBody>
          <a:bodyPr/>
          <a:lstStyle/>
          <a:p>
            <a:r>
              <a:rPr lang="en-CA" dirty="0"/>
              <a:t>Background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56218"/>
            <a:ext cx="10618076" cy="4777347"/>
          </a:xfrm>
        </p:spPr>
        <p:txBody>
          <a:bodyPr>
            <a:normAutofit lnSpcReduction="10000"/>
          </a:bodyPr>
          <a:lstStyle/>
          <a:p>
            <a:r>
              <a:rPr lang="en-US" altLang="ko-KR" sz="2400" dirty="0" smtClean="0"/>
              <a:t>WF </a:t>
            </a:r>
            <a:r>
              <a:rPr lang="en-US" altLang="ko-KR" sz="2400" dirty="0"/>
              <a:t>in RAN4 </a:t>
            </a:r>
            <a:r>
              <a:rPr lang="en-US" altLang="ko-KR" sz="2400" dirty="0" smtClean="0"/>
              <a:t>#83 meeting</a:t>
            </a:r>
            <a:endParaRPr lang="en-US" altLang="ko-KR" sz="2400" dirty="0"/>
          </a:p>
          <a:p>
            <a:pPr lvl="1"/>
            <a:r>
              <a:rPr lang="en-US" altLang="ko-KR" sz="1800" dirty="0" smtClean="0"/>
              <a:t>R4-1706067</a:t>
            </a:r>
            <a:r>
              <a:rPr lang="en-US" altLang="ko-KR" sz="1800" dirty="0"/>
              <a:t>		WF on </a:t>
            </a:r>
            <a:r>
              <a:rPr lang="en-US" altLang="ko-KR" sz="1800" dirty="0" smtClean="0"/>
              <a:t>UE reference architecture, Sony, Skyworks, LGE </a:t>
            </a:r>
            <a:endParaRPr lang="en-US" altLang="ko-KR" sz="1800" dirty="0"/>
          </a:p>
          <a:p>
            <a:r>
              <a:rPr lang="en-US" altLang="ko-KR" sz="2400" dirty="0"/>
              <a:t>Contributions in RAN4 #84</a:t>
            </a:r>
          </a:p>
          <a:p>
            <a:pPr lvl="1"/>
            <a:r>
              <a:rPr lang="en-GB" altLang="ko-KR" sz="1800" dirty="0" smtClean="0"/>
              <a:t>R4-1708175</a:t>
            </a:r>
            <a:r>
              <a:rPr lang="en-GB" altLang="ko-KR" sz="1800" dirty="0"/>
              <a:t>		</a:t>
            </a:r>
            <a:r>
              <a:rPr lang="en-GB" altLang="ko-KR" sz="1800" dirty="0" smtClean="0"/>
              <a:t>NR UE REFSENS </a:t>
            </a:r>
            <a:r>
              <a:rPr lang="en-GB" altLang="ko-KR" sz="1800" dirty="0" err="1" smtClean="0"/>
              <a:t>requirments</a:t>
            </a:r>
            <a:r>
              <a:rPr lang="en-GB" altLang="ko-KR" sz="1800" dirty="0" smtClean="0"/>
              <a:t>			</a:t>
            </a:r>
            <a:r>
              <a:rPr lang="en-GB" altLang="ko-KR" sz="1800" dirty="0"/>
              <a:t>	  	</a:t>
            </a:r>
            <a:r>
              <a:rPr lang="en-GB" altLang="ko-KR" sz="1800" dirty="0" smtClean="0"/>
              <a:t>LGE</a:t>
            </a:r>
            <a:endParaRPr lang="en-GB" altLang="ko-KR" sz="1800" dirty="0"/>
          </a:p>
          <a:p>
            <a:pPr lvl="1"/>
            <a:r>
              <a:rPr lang="en-GB" altLang="ko-KR" sz="1800" dirty="0" smtClean="0"/>
              <a:t>R4-1707332</a:t>
            </a:r>
            <a:r>
              <a:rPr lang="en-GB" altLang="ko-KR" sz="1800" dirty="0"/>
              <a:t>		UE reference sensitivity for </a:t>
            </a:r>
            <a:r>
              <a:rPr lang="en-GB" altLang="ko-KR" sz="1800" dirty="0" err="1"/>
              <a:t>mmWave</a:t>
            </a:r>
            <a:r>
              <a:rPr lang="en-GB" altLang="ko-KR" sz="1800" dirty="0"/>
              <a:t> 28GHz	</a:t>
            </a:r>
            <a:r>
              <a:rPr lang="en-GB" altLang="ko-KR" sz="1800" dirty="0" smtClean="0"/>
              <a:t>		Sony</a:t>
            </a:r>
            <a:endParaRPr lang="en-GB" altLang="ko-KR" sz="1800" dirty="0"/>
          </a:p>
          <a:p>
            <a:pPr lvl="1"/>
            <a:r>
              <a:rPr lang="en-GB" altLang="ko-KR" sz="1800" dirty="0" smtClean="0"/>
              <a:t>R4-1707828</a:t>
            </a:r>
            <a:r>
              <a:rPr lang="en-GB" altLang="ko-KR" sz="1800" dirty="0"/>
              <a:t>		Preliminary smartphone EIS performance </a:t>
            </a:r>
            <a:r>
              <a:rPr lang="en-GB" altLang="ko-KR" sz="1800" dirty="0" smtClean="0"/>
              <a:t>evaluation</a:t>
            </a:r>
            <a:r>
              <a:rPr lang="en-GB" altLang="ko-KR" sz="1800" b="1" dirty="0" smtClean="0"/>
              <a:t>	</a:t>
            </a:r>
            <a:r>
              <a:rPr lang="en-GB" altLang="ko-KR" sz="1800" dirty="0"/>
              <a:t>	Huawei</a:t>
            </a:r>
          </a:p>
          <a:p>
            <a:pPr lvl="1"/>
            <a:r>
              <a:rPr lang="en-GB" altLang="ko-KR" sz="1800" dirty="0" smtClean="0"/>
              <a:t>R4-1708542</a:t>
            </a:r>
            <a:r>
              <a:rPr lang="en-GB" altLang="ko-KR" sz="1800" dirty="0"/>
              <a:t>		Reference sensitivity for </a:t>
            </a:r>
            <a:r>
              <a:rPr lang="en-GB" altLang="ko-KR" sz="1800" dirty="0" err="1"/>
              <a:t>mmW</a:t>
            </a:r>
            <a:r>
              <a:rPr lang="en-GB" altLang="ko-KR" sz="1800" dirty="0"/>
              <a:t> </a:t>
            </a:r>
            <a:r>
              <a:rPr lang="en-GB" altLang="ko-KR" sz="1800" dirty="0" smtClean="0"/>
              <a:t>UE	</a:t>
            </a:r>
            <a:r>
              <a:rPr lang="en-GB" altLang="ko-KR" sz="1800" dirty="0"/>
              <a:t>			</a:t>
            </a:r>
            <a:r>
              <a:rPr lang="en-GB" altLang="ko-KR" sz="1800" dirty="0" smtClean="0"/>
              <a:t>Qualcomm</a:t>
            </a:r>
            <a:endParaRPr lang="en-GB" altLang="ko-KR" sz="1800" dirty="0"/>
          </a:p>
          <a:p>
            <a:pPr lvl="1"/>
            <a:r>
              <a:rPr lang="en-GB" altLang="ko-KR" sz="1800" dirty="0" smtClean="0"/>
              <a:t>R4-1707511	</a:t>
            </a:r>
            <a:r>
              <a:rPr lang="en-GB" altLang="ko-KR" sz="1800" dirty="0"/>
              <a:t>	</a:t>
            </a:r>
            <a:r>
              <a:rPr lang="en-GB" altLang="ko-KR" sz="1800" dirty="0" smtClean="0"/>
              <a:t>MSD for combinations including 3.5GHz, 4.5GHz, 28GHz</a:t>
            </a:r>
            <a:r>
              <a:rPr lang="en-GB" altLang="ko-KR" sz="1800" dirty="0"/>
              <a:t>		</a:t>
            </a:r>
            <a:r>
              <a:rPr lang="en-GB" altLang="ko-KR" sz="1800" dirty="0" smtClean="0"/>
              <a:t>NTT DoCoMo</a:t>
            </a:r>
          </a:p>
          <a:p>
            <a:pPr lvl="1"/>
            <a:r>
              <a:rPr lang="en-GB" altLang="ko-KR" sz="1800" dirty="0" smtClean="0"/>
              <a:t>R4-1706506		</a:t>
            </a:r>
            <a:r>
              <a:rPr lang="en-US" altLang="ko-KR" sz="1800" dirty="0"/>
              <a:t> </a:t>
            </a:r>
            <a:r>
              <a:rPr lang="en-US" altLang="ko-KR" sz="1800" dirty="0" err="1"/>
              <a:t>mmWave</a:t>
            </a:r>
            <a:r>
              <a:rPr lang="en-US" altLang="ko-KR" sz="1800" dirty="0"/>
              <a:t> UE REFSENS considerations &amp; </a:t>
            </a:r>
            <a:r>
              <a:rPr lang="en-US" altLang="ko-KR" sz="1800" dirty="0" smtClean="0"/>
              <a:t>proposals		Intel</a:t>
            </a:r>
            <a:endParaRPr lang="en-GB" altLang="ko-KR" sz="1800" dirty="0"/>
          </a:p>
          <a:p>
            <a:pPr lvl="1"/>
            <a:endParaRPr lang="en-GB" altLang="ko-KR" sz="1800" dirty="0"/>
          </a:p>
          <a:p>
            <a:r>
              <a:rPr lang="en-US" altLang="ko-KR" sz="2400" dirty="0"/>
              <a:t>In RAN4 #84 meeting, RAN4 has been discussed in terms of the </a:t>
            </a:r>
            <a:r>
              <a:rPr lang="en-US" altLang="ko-KR" sz="2400" dirty="0" smtClean="0"/>
              <a:t>REFSENS equations and test parameters to derive REFSENS RF requirements in </a:t>
            </a:r>
            <a:r>
              <a:rPr lang="en-US" altLang="ko-KR" sz="2400" dirty="0" err="1" smtClean="0"/>
              <a:t>mmWave</a:t>
            </a:r>
            <a:r>
              <a:rPr lang="en-US" altLang="ko-KR" sz="2400" dirty="0" smtClean="0"/>
              <a:t>.</a:t>
            </a:r>
          </a:p>
          <a:p>
            <a:r>
              <a:rPr lang="en-US" altLang="ko-KR" sz="2400" dirty="0" smtClean="0"/>
              <a:t>Based on online discussion, RAN4 need to aligned REFSENS equation and test parameters to encourage REFSENS test campaign. </a:t>
            </a:r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42648637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56685"/>
            <a:ext cx="10913918" cy="503237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200" dirty="0" smtClean="0"/>
              <a:t>Agreements in WF (R4-1706067)</a:t>
            </a:r>
            <a:endParaRPr lang="en-US" sz="3200" dirty="0"/>
          </a:p>
          <a:p>
            <a:pPr lvl="1">
              <a:lnSpc>
                <a:spcPct val="95000"/>
              </a:lnSpc>
              <a:spcBef>
                <a:spcPts val="1200"/>
              </a:spcBef>
            </a:pPr>
            <a:r>
              <a:rPr lang="en-GB" altLang="ko-KR" sz="2800" dirty="0"/>
              <a:t>In Rel-15 UE in the 28GHz </a:t>
            </a:r>
            <a:r>
              <a:rPr lang="en-GB" altLang="ko-KR" sz="2800" dirty="0" err="1"/>
              <a:t>mmWave</a:t>
            </a:r>
            <a:r>
              <a:rPr lang="en-GB" altLang="ko-KR" sz="2800" dirty="0"/>
              <a:t> range NR</a:t>
            </a:r>
          </a:p>
          <a:p>
            <a:pPr lvl="2">
              <a:lnSpc>
                <a:spcPct val="95000"/>
              </a:lnSpc>
              <a:spcBef>
                <a:spcPts val="1200"/>
              </a:spcBef>
            </a:pPr>
            <a:r>
              <a:rPr lang="en-GB" altLang="ko-KR" sz="2400" dirty="0"/>
              <a:t>REFSENS requirement shall be based on DL MRC diversity (rank 1 with two receivers</a:t>
            </a:r>
            <a:r>
              <a:rPr lang="en-GB" altLang="ko-KR" sz="2400" dirty="0" smtClean="0"/>
              <a:t>).</a:t>
            </a:r>
            <a:endParaRPr lang="en-GB" altLang="ko-KR" dirty="0">
              <a:solidFill>
                <a:srgbClr val="FF0000"/>
              </a:solidFill>
            </a:endParaRPr>
          </a:p>
          <a:p>
            <a:pPr lvl="3">
              <a:lnSpc>
                <a:spcPct val="95000"/>
              </a:lnSpc>
              <a:spcBef>
                <a:spcPts val="1200"/>
              </a:spcBef>
            </a:pPr>
            <a:r>
              <a:rPr lang="en-GB" altLang="ko-KR" dirty="0"/>
              <a:t>FFS whether this apply to all directions.</a:t>
            </a:r>
          </a:p>
          <a:p>
            <a:pPr lvl="2">
              <a:lnSpc>
                <a:spcPct val="95000"/>
              </a:lnSpc>
              <a:spcBef>
                <a:spcPts val="1200"/>
              </a:spcBef>
            </a:pPr>
            <a:r>
              <a:rPr lang="en-GB" altLang="ko-KR" sz="2400" dirty="0"/>
              <a:t>UE architecture shall support minimum dual layer (same as LTE rank 2) for demodulation performance requirement. </a:t>
            </a:r>
          </a:p>
          <a:p>
            <a:pPr lvl="3">
              <a:lnSpc>
                <a:spcPct val="95000"/>
              </a:lnSpc>
              <a:spcBef>
                <a:spcPts val="1200"/>
              </a:spcBef>
            </a:pPr>
            <a:r>
              <a:rPr lang="en-GB" altLang="ko-KR" dirty="0"/>
              <a:t>FFS whether this apply to all directions.</a:t>
            </a:r>
          </a:p>
          <a:p>
            <a:pPr lvl="2">
              <a:lnSpc>
                <a:spcPct val="95000"/>
              </a:lnSpc>
              <a:spcBef>
                <a:spcPts val="1200"/>
              </a:spcBef>
            </a:pPr>
            <a:r>
              <a:rPr lang="en-GB" altLang="ko-KR" sz="2400" dirty="0"/>
              <a:t>RF architecture support for higher order DL layers is optional.</a:t>
            </a:r>
            <a:endParaRPr lang="en-US" altLang="ko-KR" sz="24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838200" y="365125"/>
            <a:ext cx="10515600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dirty="0"/>
              <a:t>Background </a:t>
            </a:r>
            <a:r>
              <a:rPr lang="en-CA" altLang="ko-KR" dirty="0"/>
              <a:t>(2)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2853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56685"/>
            <a:ext cx="10913918" cy="503237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3200" dirty="0"/>
              <a:t>Definition of </a:t>
            </a:r>
            <a:r>
              <a:rPr lang="en-US" sz="3200" dirty="0" smtClean="0"/>
              <a:t>REFSENS equation in </a:t>
            </a:r>
            <a:r>
              <a:rPr lang="en-US" sz="3200" dirty="0" err="1" smtClean="0"/>
              <a:t>mmWave</a:t>
            </a:r>
            <a:endParaRPr lang="en-US" sz="3200" dirty="0"/>
          </a:p>
          <a:p>
            <a:pPr lvl="1">
              <a:lnSpc>
                <a:spcPct val="95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sz="2800" dirty="0"/>
              <a:t>RAN4 can derive </a:t>
            </a:r>
            <a:r>
              <a:rPr lang="en-US" sz="2800" dirty="0" smtClean="0"/>
              <a:t>the REFSENS requirement based on alignment on the peak EIS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smtClean="0"/>
              <a:t>level equation and the options listed in slide #6</a:t>
            </a:r>
            <a:endParaRPr lang="en-US" sz="2800" dirty="0"/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altLang="ko-KR" sz="2400" b="1" dirty="0" smtClean="0"/>
              <a:t>REFSENS </a:t>
            </a:r>
            <a:r>
              <a:rPr lang="en-US" altLang="ko-KR" sz="2400" b="1" dirty="0"/>
              <a:t>= -</a:t>
            </a:r>
            <a:r>
              <a:rPr lang="en-US" altLang="ko-KR" sz="2400" b="1" dirty="0" smtClean="0"/>
              <a:t>174dBm(</a:t>
            </a:r>
            <a:r>
              <a:rPr lang="en-US" altLang="ko-KR" sz="2400" b="1" dirty="0" err="1" smtClean="0"/>
              <a:t>kT</a:t>
            </a:r>
            <a:r>
              <a:rPr lang="en-US" altLang="ko-KR" sz="2400" b="1" dirty="0" smtClean="0"/>
              <a:t>) </a:t>
            </a:r>
            <a:r>
              <a:rPr lang="en-US" altLang="ko-KR" sz="2400" b="1" dirty="0"/>
              <a:t>+ </a:t>
            </a:r>
            <a:r>
              <a:rPr lang="en-US" altLang="ko-KR" sz="2400" b="1" dirty="0" smtClean="0"/>
              <a:t>10*log(RX_TB) + NF – Total Ant. gain - diversity/polarization gain + </a:t>
            </a:r>
            <a:r>
              <a:rPr lang="en-US" altLang="ko-KR" sz="2400" b="1" dirty="0"/>
              <a:t>SNR + </a:t>
            </a:r>
            <a:r>
              <a:rPr lang="en-US" altLang="ko-KR" sz="2400" b="1" dirty="0" smtClean="0"/>
              <a:t>ILs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400" b="1" dirty="0" smtClean="0"/>
              <a:t>In here, Total ant. gain = element gain + beamforming gain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2400" b="1" dirty="0" smtClean="0"/>
              <a:t>ILs: Implementation Losses</a:t>
            </a:r>
          </a:p>
          <a:p>
            <a:pPr marL="457200" lvl="1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altLang="ko-KR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838200" y="365125"/>
            <a:ext cx="10515600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dirty="0"/>
              <a:t>Way Forward </a:t>
            </a:r>
            <a:r>
              <a:rPr lang="en-CA" altLang="ko-KR" dirty="0"/>
              <a:t>(1)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07223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51878"/>
            <a:ext cx="10515600" cy="522979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ko-KR" dirty="0" smtClean="0"/>
              <a:t>Detail UE RF parameters (example parameters)</a:t>
            </a:r>
            <a:endParaRPr lang="en-US" altLang="ko-KR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365125"/>
            <a:ext cx="10515600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dirty="0"/>
              <a:t>Way Forward </a:t>
            </a:r>
            <a:r>
              <a:rPr lang="en-CA" altLang="ko-KR" dirty="0"/>
              <a:t>(2)</a:t>
            </a:r>
            <a:endParaRPr 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0359497"/>
              </p:ext>
            </p:extLst>
          </p:nvPr>
        </p:nvGraphicFramePr>
        <p:xfrm>
          <a:off x="1656657" y="1920628"/>
          <a:ext cx="8975949" cy="48722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64059"/>
                <a:gridCol w="2470235"/>
                <a:gridCol w="1232103"/>
                <a:gridCol w="1158769"/>
                <a:gridCol w="1192194"/>
                <a:gridCol w="1258589"/>
              </a:tblGrid>
              <a:tr h="348020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Transmission </a:t>
                      </a:r>
                      <a:r>
                        <a:rPr lang="en-US" sz="1800" dirty="0">
                          <a:effectLst/>
                        </a:rPr>
                        <a:t>BW (MHz)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50 MHz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100 MHz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200 MHz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400 MHz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/>
                </a:tc>
              </a:tr>
              <a:tr h="358895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NF  (dB)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/>
                </a:tc>
              </a:tr>
              <a:tr h="348020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 err="1" smtClean="0">
                          <a:effectLst/>
                        </a:rPr>
                        <a:t>kTB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-97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-94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-91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-88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348020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Antenna number per array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4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4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4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4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455660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Total Ant. </a:t>
                      </a:r>
                      <a:r>
                        <a:rPr lang="en-US" sz="1800" dirty="0" smtClean="0">
                          <a:effectLst/>
                        </a:rPr>
                        <a:t>Gain (at bore sight)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strike="noStrike" dirty="0">
                          <a:solidFill>
                            <a:schemeClr val="tx1"/>
                          </a:solidFill>
                          <a:effectLst/>
                        </a:rPr>
                        <a:t>Beamforming </a:t>
                      </a:r>
                      <a:r>
                        <a:rPr lang="en-US" sz="18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gain</a:t>
                      </a:r>
                      <a:endParaRPr lang="ko-KR" sz="1000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2.7 to 6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smtClean="0">
                          <a:effectLst/>
                        </a:rPr>
                        <a:t>2.7 to 6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smtClean="0">
                          <a:effectLst/>
                        </a:rPr>
                        <a:t>2.7 to 6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2.7 to 6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448957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strike="noStrike" dirty="0">
                          <a:solidFill>
                            <a:schemeClr val="tx1"/>
                          </a:solidFill>
                          <a:effectLst/>
                        </a:rPr>
                        <a:t>Single ant. </a:t>
                      </a:r>
                      <a:r>
                        <a:rPr lang="en-US" sz="1800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element gain</a:t>
                      </a:r>
                      <a:endParaRPr lang="ko-KR" sz="1000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5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5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smtClean="0">
                          <a:effectLst/>
                        </a:rPr>
                        <a:t>5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5</a:t>
                      </a: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343800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marL="62865" marR="62865" marT="0" marB="0"/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800" baseline="0" dirty="0" smtClean="0">
                          <a:solidFill>
                            <a:schemeClr val="tx1"/>
                          </a:solidFill>
                          <a:effectLst/>
                        </a:rPr>
                        <a:t>7.7 to 11</a:t>
                      </a:r>
                      <a:endParaRPr lang="ko-KR" altLang="ko-KR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ko-KR" sz="18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ko-KR" sz="18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endParaRPr lang="ko-KR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/>
                </a:tc>
              </a:tr>
              <a:tr h="491698">
                <a:tc gridSpan="2"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Diversity/polarization gain</a:t>
                      </a:r>
                      <a:endParaRPr lang="ko-KR" altLang="en-US" dirty="0"/>
                    </a:p>
                  </a:txBody>
                  <a:tcPr marL="62865" marR="62865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1.5~2.2</a:t>
                      </a:r>
                      <a:endParaRPr lang="ko-KR" altLang="en-US" dirty="0"/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1.5~2.2</a:t>
                      </a:r>
                      <a:endParaRPr lang="ko-KR" altLang="en-US" dirty="0"/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1.5~2.2</a:t>
                      </a:r>
                      <a:endParaRPr lang="ko-KR" altLang="en-US" dirty="0"/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1.5~2.2</a:t>
                      </a:r>
                      <a:endParaRPr lang="ko-KR" altLang="en-US" dirty="0"/>
                    </a:p>
                  </a:txBody>
                  <a:tcPr marL="62865" marR="62865" marT="0" marB="0" anchor="ctr"/>
                </a:tc>
              </a:tr>
              <a:tr h="685163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Implementation </a:t>
                      </a:r>
                      <a:r>
                        <a:rPr lang="en-US" sz="1800" dirty="0" smtClean="0">
                          <a:effectLst/>
                        </a:rPr>
                        <a:t>losses </a:t>
                      </a:r>
                      <a:r>
                        <a:rPr lang="en-US" sz="1800" dirty="0">
                          <a:effectLst/>
                        </a:rPr>
                        <a:t>(</a:t>
                      </a:r>
                      <a:r>
                        <a:rPr lang="en-US" sz="1800" dirty="0" smtClean="0">
                          <a:effectLst/>
                        </a:rPr>
                        <a:t>dB)</a:t>
                      </a:r>
                      <a:r>
                        <a:rPr lang="en-US" sz="1800" baseline="30000" dirty="0" smtClean="0">
                          <a:effectLst/>
                        </a:rPr>
                        <a:t>1</a:t>
                      </a:r>
                      <a:endParaRPr lang="ko-KR" sz="1000" baseline="30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[4~5.5]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dirty="0" smtClean="0">
                          <a:effectLst/>
                        </a:rPr>
                        <a:t>[4~5.5]</a:t>
                      </a:r>
                      <a:endParaRPr lang="ko-KR" altLang="ko-KR" sz="1000" smtClean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dirty="0" smtClean="0">
                          <a:effectLst/>
                        </a:rPr>
                        <a:t>[4~5.5]</a:t>
                      </a:r>
                      <a:endParaRPr lang="ko-KR" altLang="ko-KR" sz="1000" smtClean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800" dirty="0" smtClean="0">
                          <a:effectLst/>
                        </a:rPr>
                        <a:t>[4~5.5]</a:t>
                      </a:r>
                      <a:endParaRPr lang="ko-KR" altLang="ko-KR" sz="100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2865" marR="62865" marT="0" marB="0" anchor="ctr"/>
                </a:tc>
              </a:tr>
              <a:tr h="348020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Target SNR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TBD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TBD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TBD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TBD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/>
                </a:tc>
              </a:tr>
              <a:tr h="348020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EIS Beam</a:t>
                      </a:r>
                      <a:r>
                        <a:rPr lang="en-US" sz="1800" baseline="0" dirty="0" smtClean="0">
                          <a:effectLst/>
                        </a:rPr>
                        <a:t> peak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TBD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TBD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TBD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TBD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/>
                </a:tc>
              </a:tr>
              <a:tr h="348020">
                <a:tc grid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ko-KR" sz="14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Note 1: It includes</a:t>
                      </a:r>
                      <a:r>
                        <a:rPr lang="en-US" altLang="ko-KR" sz="1400" baseline="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RF feeding loss, cover loss, Phase-shifter loss and antenna efficiency 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o-KR" sz="1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0406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82023"/>
            <a:ext cx="10515600" cy="5072714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ko-KR" dirty="0" smtClean="0"/>
              <a:t>Expected Schedule for REFSENS requirements in </a:t>
            </a:r>
            <a:r>
              <a:rPr lang="en-US" altLang="ko-KR" dirty="0" err="1" smtClean="0"/>
              <a:t>mmWave</a:t>
            </a:r>
            <a:endParaRPr lang="en-US" altLang="ko-KR" dirty="0" smtClean="0"/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ko-KR" dirty="0" smtClean="0"/>
              <a:t>In RAN4 RF session, detail REFSENS requirement will be discussed and decided</a:t>
            </a:r>
          </a:p>
          <a:p>
            <a:pPr lvl="2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ko-KR" dirty="0" smtClean="0"/>
              <a:t>Option1: Defined as Beam Peak EIS or</a:t>
            </a:r>
          </a:p>
          <a:p>
            <a:pPr lvl="2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ko-KR" dirty="0" smtClean="0"/>
              <a:t>Option2: Defined as a CDF EIS </a:t>
            </a:r>
          </a:p>
          <a:p>
            <a:pPr lvl="3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ko-KR" dirty="0" smtClean="0"/>
              <a:t>[80%] EIS CDF</a:t>
            </a:r>
          </a:p>
          <a:p>
            <a:pPr lvl="3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ko-KR" dirty="0" smtClean="0"/>
              <a:t>[50%] EIS CDF</a:t>
            </a:r>
          </a:p>
          <a:p>
            <a:pPr lvl="3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altLang="ko-KR" dirty="0" smtClean="0"/>
              <a:t>[10%] EIS CDF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ko-KR" dirty="0" smtClean="0"/>
              <a:t>In RAN4 demodulation session, should be decided target SNR level.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ko-KR" dirty="0" smtClean="0"/>
              <a:t>Refer the agreed WF (R4-1708904).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ko-KR" dirty="0" smtClean="0"/>
              <a:t>RAN4 should complete REFSENS requirements in RAN4 #85 meeting.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365125"/>
            <a:ext cx="10515600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dirty="0"/>
              <a:t>Way Forward </a:t>
            </a:r>
            <a:r>
              <a:rPr lang="en-CA" altLang="ko-KR" dirty="0" smtClean="0"/>
              <a:t>(3)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17599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2449</TotalTime>
  <Words>438</Words>
  <Application>Microsoft Office PowerPoint</Application>
  <PresentationFormat>와이드스크린</PresentationFormat>
  <Paragraphs>104</Paragraphs>
  <Slides>6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3" baseType="lpstr">
      <vt:lpstr>맑은 고딕</vt:lpstr>
      <vt:lpstr>Arial</vt:lpstr>
      <vt:lpstr>Calibri</vt:lpstr>
      <vt:lpstr>Calibri Light</vt:lpstr>
      <vt:lpstr>Times New Roman</vt:lpstr>
      <vt:lpstr>Wingdings</vt:lpstr>
      <vt:lpstr>Office Theme</vt:lpstr>
      <vt:lpstr>WF on referense sensitivity for mmWave</vt:lpstr>
      <vt:lpstr>Background (1)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Suhwan Lim</dc:creator>
  <cp:keywords>Wide;band operation, CTPClassification=CTP_PUBLIC:VisualMarkings=</cp:keywords>
  <cp:lastModifiedBy>임수환/책임연구원/차세대표준(연)ACS팀(suhwan.lim@lge.com)</cp:lastModifiedBy>
  <cp:revision>132</cp:revision>
  <dcterms:created xsi:type="dcterms:W3CDTF">2017-05-16T04:27:47Z</dcterms:created>
  <dcterms:modified xsi:type="dcterms:W3CDTF">2017-08-25T07:02:10Z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ccd9300a-d3cb-4747-a69d-10e989fc5750</vt:lpwstr>
  </property>
  <property fmtid="{D5CDD505-2E9C-101B-9397-08002B2CF9AE}" pid="3" name="CTP_TimeStamp">
    <vt:lpwstr>2017-08-24 20:03:54Z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