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2" r:id="rId5"/>
    <p:sldId id="260" r:id="rId6"/>
    <p:sldId id="261" r:id="rId7"/>
    <p:sldId id="25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for dynamic transient period and </a:t>
            </a:r>
            <a:r>
              <a:rPr kumimoji="1" lang="en-US" altLang="ja-JP" dirty="0" err="1"/>
              <a:t>Teval</a:t>
            </a:r>
            <a:r>
              <a:rPr kumimoji="1" lang="en-US" altLang="ja-JP" dirty="0"/>
              <a:t> window for power control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Qualcomm, Ericsson, Huawei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76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#84</a:t>
            </a:r>
          </a:p>
          <a:p>
            <a:r>
              <a:rPr lang="en-GB" b="1" dirty="0"/>
              <a:t>Berlin, Germany, 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R4-1708903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[1-5], various proposals to determine the location of the transient period have been proposed. </a:t>
            </a:r>
          </a:p>
          <a:p>
            <a:r>
              <a:rPr lang="en-US" dirty="0"/>
              <a:t>Since the number of cases is large, companies are requested to propose a simpler equation or logic to determine the transient period for all the use cases listed in [1-5]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5359B-B430-4323-98B2-2F488DBBD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E41E3C-B1B0-4F2E-99A0-28FD69746A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[6-7], discuss </a:t>
            </a:r>
            <a:r>
              <a:rPr lang="en-US" dirty="0" err="1"/>
              <a:t>Teval</a:t>
            </a:r>
            <a:r>
              <a:rPr lang="en-US" dirty="0"/>
              <a:t> and </a:t>
            </a:r>
            <a:r>
              <a:rPr lang="en-US" dirty="0" err="1"/>
              <a:t>Tref</a:t>
            </a:r>
            <a:r>
              <a:rPr lang="en-US" dirty="0"/>
              <a:t> window for determining </a:t>
            </a:r>
            <a:r>
              <a:rPr lang="en-US" dirty="0" err="1"/>
              <a:t>PCmax</a:t>
            </a:r>
            <a:r>
              <a:rPr lang="en-US" dirty="0"/>
              <a:t> computation</a:t>
            </a:r>
          </a:p>
          <a:p>
            <a:r>
              <a:rPr lang="en-US" dirty="0"/>
              <a:t>During offline discussions, it is agreed that frequency hopping duration needs to be considered in the </a:t>
            </a:r>
            <a:r>
              <a:rPr lang="en-US" dirty="0" err="1"/>
              <a:t>Teval</a:t>
            </a:r>
            <a:r>
              <a:rPr lang="en-US" dirty="0"/>
              <a:t> window to be consistent with that of 1msec TTI </a:t>
            </a:r>
          </a:p>
        </p:txBody>
      </p:sp>
    </p:spTree>
    <p:extLst>
      <p:ext uri="{BB962C8B-B14F-4D97-AF65-F5344CB8AC3E}">
        <p14:creationId xmlns:p14="http://schemas.microsoft.com/office/powerpoint/2010/main" val="2884787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5099D-D678-4F2A-B0D5-F0B251310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31675-1E02-49BF-AC64-6700E7006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Transient time for:</a:t>
            </a:r>
          </a:p>
          <a:p>
            <a:pPr lvl="1"/>
            <a:r>
              <a:rPr lang="en-US" dirty="0" err="1"/>
              <a:t>ON_to_OFF</a:t>
            </a:r>
            <a:r>
              <a:rPr lang="en-US" dirty="0"/>
              <a:t> and </a:t>
            </a:r>
            <a:r>
              <a:rPr lang="en-US" dirty="0" err="1"/>
              <a:t>OFF_to_ON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 10 </a:t>
            </a:r>
            <a:r>
              <a:rPr lang="en-US" dirty="0" err="1"/>
              <a:t>usec</a:t>
            </a:r>
            <a:endParaRPr lang="en-US" dirty="0"/>
          </a:p>
          <a:p>
            <a:pPr lvl="1"/>
            <a:r>
              <a:rPr lang="en-US" dirty="0"/>
              <a:t>Two consecutive </a:t>
            </a:r>
            <a:r>
              <a:rPr lang="en-US" dirty="0" err="1"/>
              <a:t>sTTIs</a:t>
            </a:r>
            <a:r>
              <a:rPr lang="en-US" dirty="0"/>
              <a:t>: 10+10 </a:t>
            </a:r>
            <a:r>
              <a:rPr lang="en-US" dirty="0" err="1"/>
              <a:t>usec</a:t>
            </a:r>
            <a:endParaRPr lang="en-US" dirty="0"/>
          </a:p>
          <a:p>
            <a:pPr lvl="1"/>
            <a:r>
              <a:rPr lang="en-US" dirty="0"/>
              <a:t>For </a:t>
            </a:r>
            <a:r>
              <a:rPr lang="en-US" dirty="0" err="1"/>
              <a:t>sTTI+SRS</a:t>
            </a:r>
            <a:r>
              <a:rPr lang="en-US" dirty="0"/>
              <a:t>: 10+10 </a:t>
            </a:r>
            <a:r>
              <a:rPr lang="en-US" dirty="0" err="1"/>
              <a:t>usec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0245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 on dynamic transient period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 simple logic </a:t>
            </a:r>
            <a:r>
              <a:rPr lang="en-US" dirty="0">
                <a:solidFill>
                  <a:srgbClr val="FF0000"/>
                </a:solidFill>
              </a:rPr>
              <a:t>is required </a:t>
            </a:r>
            <a:r>
              <a:rPr lang="en-US" dirty="0"/>
              <a:t>to determine the location of the transient period </a:t>
            </a:r>
            <a:r>
              <a:rPr lang="en-US" dirty="0">
                <a:solidFill>
                  <a:srgbClr val="FF0000"/>
                </a:solidFill>
              </a:rPr>
              <a:t>without degrading system performances still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Following logic has been agreed</a:t>
            </a:r>
            <a:r>
              <a:rPr lang="en-US" dirty="0"/>
              <a:t> for consecutive </a:t>
            </a:r>
            <a:r>
              <a:rPr lang="en-US" dirty="0" err="1"/>
              <a:t>sTTI</a:t>
            </a:r>
            <a:r>
              <a:rPr lang="en-US" dirty="0"/>
              <a:t> w/wo SRS </a:t>
            </a:r>
            <a:r>
              <a:rPr lang="en-US" dirty="0">
                <a:solidFill>
                  <a:srgbClr val="FF0000"/>
                </a:solidFill>
              </a:rPr>
              <a:t>is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If the symbol on the right of the transient is ‘R’:</a:t>
            </a:r>
          </a:p>
          <a:p>
            <a:pPr lvl="2"/>
            <a:r>
              <a:rPr lang="en-US" dirty="0"/>
              <a:t>Then irrespective of the symbol on the left, place the transient in the right ‘R’</a:t>
            </a:r>
          </a:p>
          <a:p>
            <a:pPr lvl="1"/>
            <a:r>
              <a:rPr lang="en-US" dirty="0"/>
              <a:t>Else if the symbol left of the transient is ‘R’:</a:t>
            </a:r>
          </a:p>
          <a:p>
            <a:pPr lvl="2"/>
            <a:r>
              <a:rPr lang="en-US" dirty="0"/>
              <a:t>Then irrespective of the symbol on the right, place the transient in left ‘R’</a:t>
            </a:r>
          </a:p>
          <a:p>
            <a:pPr lvl="1"/>
            <a:r>
              <a:rPr lang="en-US" dirty="0"/>
              <a:t>Else:</a:t>
            </a:r>
          </a:p>
          <a:p>
            <a:pPr lvl="2"/>
            <a:r>
              <a:rPr lang="en-US" dirty="0"/>
              <a:t>Share the transient symmetrically between the symbols. 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This</a:t>
            </a:r>
            <a:r>
              <a:rPr lang="en-US" dirty="0"/>
              <a:t> logic </a:t>
            </a:r>
            <a:r>
              <a:rPr lang="en-US" dirty="0">
                <a:solidFill>
                  <a:srgbClr val="FF0000"/>
                </a:solidFill>
              </a:rPr>
              <a:t>would</a:t>
            </a:r>
            <a:r>
              <a:rPr lang="en-US" dirty="0"/>
              <a:t> </a:t>
            </a:r>
            <a:r>
              <a:rPr lang="en-US"/>
              <a:t>be </a:t>
            </a:r>
            <a:r>
              <a:rPr lang="en-US">
                <a:solidFill>
                  <a:srgbClr val="FF0000"/>
                </a:solidFill>
              </a:rPr>
              <a:t>checked</a:t>
            </a:r>
            <a:r>
              <a:rPr lang="en-US"/>
              <a:t> </a:t>
            </a:r>
            <a:r>
              <a:rPr lang="en-US" dirty="0"/>
              <a:t>for consecutive 1msec+2osTTI and 1msec and 7os TTI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FB0B-A45F-419E-8588-E311A0701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9A5B3-794D-4590-9E5E-AF6CCA7C0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Pcmax</a:t>
            </a:r>
            <a:r>
              <a:rPr lang="en-US" dirty="0">
                <a:solidFill>
                  <a:srgbClr val="FF0000"/>
                </a:solidFill>
              </a:rPr>
              <a:t> evaluation for single carrier:</a:t>
            </a:r>
          </a:p>
          <a:p>
            <a:pPr lvl="1"/>
            <a:r>
              <a:rPr lang="en-US" dirty="0" err="1"/>
              <a:t>Teval</a:t>
            </a:r>
            <a:r>
              <a:rPr lang="en-US" dirty="0"/>
              <a:t> window should consider frequency hopping duration to be consistent with that of 1msec TTI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Where “Frequency-Hopping-Duration” is defined as the minimum duration of consecutive symbols without frequency hopping. </a:t>
            </a:r>
          </a:p>
          <a:p>
            <a:pPr marL="0" indent="0">
              <a:buNone/>
            </a:pPr>
            <a:endParaRPr lang="en-GB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56E9639-BBE9-4AC6-8E33-0090BF0F9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339614"/>
              </p:ext>
            </p:extLst>
          </p:nvPr>
        </p:nvGraphicFramePr>
        <p:xfrm>
          <a:off x="1259632" y="2852936"/>
          <a:ext cx="6624735" cy="1431936"/>
        </p:xfrm>
        <a:graphic>
          <a:graphicData uri="http://schemas.openxmlformats.org/drawingml/2006/table">
            <a:tbl>
              <a:tblPr/>
              <a:tblGrid>
                <a:gridCol w="1491600">
                  <a:extLst>
                    <a:ext uri="{9D8B030D-6E8A-4147-A177-3AD203B41FA5}">
                      <a16:colId xmlns:a16="http://schemas.microsoft.com/office/drawing/2014/main" val="2554727841"/>
                    </a:ext>
                  </a:extLst>
                </a:gridCol>
                <a:gridCol w="1625148">
                  <a:extLst>
                    <a:ext uri="{9D8B030D-6E8A-4147-A177-3AD203B41FA5}">
                      <a16:colId xmlns:a16="http://schemas.microsoft.com/office/drawing/2014/main" val="752311624"/>
                    </a:ext>
                  </a:extLst>
                </a:gridCol>
                <a:gridCol w="3507987">
                  <a:extLst>
                    <a:ext uri="{9D8B030D-6E8A-4147-A177-3AD203B41FA5}">
                      <a16:colId xmlns:a16="http://schemas.microsoft.com/office/drawing/2014/main" val="1466101714"/>
                    </a:ext>
                  </a:extLst>
                </a:gridCol>
              </a:tblGrid>
              <a:tr h="3184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TTI duration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600" b="1" baseline="-25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GB" sz="1600" b="1" baseline="-25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eval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615236"/>
                  </a:ext>
                </a:extLst>
              </a:tr>
              <a:tr h="286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 OS (1 ms)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subframe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 slot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058176"/>
                  </a:ext>
                </a:extLst>
              </a:tr>
              <a:tr h="41346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OS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OS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Min(“Frequency-Hopping-Duration”, 2os)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656537"/>
                  </a:ext>
                </a:extLst>
              </a:tr>
              <a:tr h="41346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OS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20520" algn="l"/>
                          <a:tab pos="2448560" algn="l"/>
                          <a:tab pos="3312160" algn="l"/>
                          <a:tab pos="4104640" algn="l"/>
                          <a:tab pos="4932680" algn="l"/>
                          <a:tab pos="5760720" algn="l"/>
                          <a:tab pos="6120765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OS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Min(“Frequency-Hopping-Duration”, 7os)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2640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04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R4-1707649, UE ON-OFF masks,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R4-1707977, UE ON/OFF time mask for all use cases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R4-1707793, Transient period and its location in the presence of SRS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R4-1707797, Case for a new data pattern for 2os TTI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R4-1707762, Transient period for ON-OFF and between two </a:t>
            </a:r>
            <a:r>
              <a:rPr lang="en-US" dirty="0" err="1"/>
              <a:t>sTTI</a:t>
            </a:r>
            <a:r>
              <a:rPr lang="en-US" dirty="0"/>
              <a:t> transmissions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R4-1707763, </a:t>
            </a:r>
            <a:r>
              <a:rPr lang="en-US" dirty="0" err="1"/>
              <a:t>PCmax</a:t>
            </a:r>
            <a:r>
              <a:rPr lang="en-US" dirty="0"/>
              <a:t> TREF and </a:t>
            </a:r>
            <a:r>
              <a:rPr lang="en-US" dirty="0" err="1"/>
              <a:t>Teval</a:t>
            </a:r>
            <a:r>
              <a:rPr lang="en-US" dirty="0"/>
              <a:t> window for </a:t>
            </a:r>
            <a:r>
              <a:rPr lang="en-US" dirty="0" err="1"/>
              <a:t>sTTI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R4-1708151, UL power control with shortened TTI patterns for single carrier operation</a:t>
            </a:r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4450</TotalTime>
  <Words>432</Words>
  <Application>Microsoft Office PowerPoint</Application>
  <PresentationFormat>On-screen Show (4:3)</PresentationFormat>
  <Paragraphs>59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MS PGothic</vt:lpstr>
      <vt:lpstr>Arial</vt:lpstr>
      <vt:lpstr>Calibri</vt:lpstr>
      <vt:lpstr>Times New Roman</vt:lpstr>
      <vt:lpstr>Office テーマ</vt:lpstr>
      <vt:lpstr>WF for dynamic transient period and Teval window for power control</vt:lpstr>
      <vt:lpstr>Background 1/2</vt:lpstr>
      <vt:lpstr>Background 2/2</vt:lpstr>
      <vt:lpstr>Agreements</vt:lpstr>
      <vt:lpstr>Agreement on dynamic transient period</vt:lpstr>
      <vt:lpstr>Agreement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Prashanth Akula</cp:lastModifiedBy>
  <cp:revision>230</cp:revision>
  <dcterms:created xsi:type="dcterms:W3CDTF">2017-01-18T16:32:26Z</dcterms:created>
  <dcterms:modified xsi:type="dcterms:W3CDTF">2017-08-24T15:03:14Z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