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9" r:id="rId4"/>
    <p:sldId id="272" r:id="rId5"/>
    <p:sldId id="270" r:id="rId6"/>
    <p:sldId id="268"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16" autoAdjust="0"/>
    <p:restoredTop sz="94660"/>
  </p:normalViewPr>
  <p:slideViewPr>
    <p:cSldViewPr>
      <p:cViewPr varScale="1">
        <p:scale>
          <a:sx n="89" d="100"/>
          <a:sy n="89" d="100"/>
        </p:scale>
        <p:origin x="-130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2017/8/24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0425"/>
            <a:ext cx="9144000" cy="1470025"/>
          </a:xfrm>
        </p:spPr>
        <p:txBody>
          <a:bodyPr>
            <a:normAutofit fontScale="90000"/>
          </a:bodyPr>
          <a:lstStyle/>
          <a:p>
            <a:r>
              <a:rPr lang="en-US" altLang="ja-JP" b="1" dirty="0"/>
              <a:t>WF</a:t>
            </a:r>
            <a:r>
              <a:rPr lang="en-GB" altLang="zh-CN" b="1" dirty="0"/>
              <a:t> on unwanted spatial emission for </a:t>
            </a:r>
            <a:r>
              <a:rPr lang="en-GB" altLang="zh-CN" b="1" dirty="0" smtClean="0"/>
              <a:t/>
            </a:r>
            <a:br>
              <a:rPr lang="en-GB" altLang="zh-CN" b="1" dirty="0" smtClean="0"/>
            </a:br>
            <a:r>
              <a:rPr lang="en-GB" altLang="zh-CN" b="1" dirty="0" smtClean="0"/>
              <a:t>NR BS</a:t>
            </a:r>
            <a:r>
              <a:rPr lang="zh-CN" altLang="zh-CN" dirty="0" smtClean="0"/>
              <a:t/>
            </a:r>
            <a:br>
              <a:rPr lang="zh-CN" altLang="zh-CN" dirty="0" smtClean="0"/>
            </a:br>
            <a:endParaRPr kumimoji="1" lang="ja-JP" altLang="en-US" dirty="0"/>
          </a:p>
        </p:txBody>
      </p:sp>
      <p:sp>
        <p:nvSpPr>
          <p:cNvPr id="3" name="サブタイトル 2"/>
          <p:cNvSpPr>
            <a:spLocks noGrp="1"/>
          </p:cNvSpPr>
          <p:nvPr>
            <p:ph type="subTitle" idx="1"/>
          </p:nvPr>
        </p:nvSpPr>
        <p:spPr/>
        <p:txBody>
          <a:bodyPr/>
          <a:lstStyle/>
          <a:p>
            <a:r>
              <a:rPr lang="en-US" altLang="ja-JP" dirty="0"/>
              <a:t>CMCC</a:t>
            </a:r>
            <a:endParaRPr kumimoji="1" lang="ja-JP" altLang="en-US" dirty="0"/>
          </a:p>
        </p:txBody>
      </p:sp>
      <p:sp>
        <p:nvSpPr>
          <p:cNvPr id="6" name="正方形/長方形 4"/>
          <p:cNvSpPr/>
          <p:nvPr/>
        </p:nvSpPr>
        <p:spPr>
          <a:xfrm>
            <a:off x="5796136" y="332656"/>
            <a:ext cx="3067372" cy="923330"/>
          </a:xfrm>
          <a:prstGeom prst="rect">
            <a:avLst/>
          </a:prstGeom>
        </p:spPr>
        <p:txBody>
          <a:bodyPr wrap="square">
            <a:spAutoFit/>
          </a:bodyPr>
          <a:lstStyle/>
          <a:p>
            <a:pPr algn="r"/>
            <a:r>
              <a:rPr lang="en-US" altLang="ja-JP" b="1" dirty="0"/>
              <a:t>R4-1708865</a:t>
            </a:r>
          </a:p>
          <a:p>
            <a:r>
              <a:rPr lang="en-US" altLang="ja-JP" b="1" dirty="0"/>
              <a:t>Agenda : </a:t>
            </a:r>
            <a:r>
              <a:rPr lang="en-GB" altLang="zh-CN" b="1" dirty="0"/>
              <a:t>9.5.2.2</a:t>
            </a:r>
            <a:endParaRPr lang="en-US" altLang="ja-JP" b="1" dirty="0"/>
          </a:p>
          <a:p>
            <a:r>
              <a:rPr lang="en-US" altLang="ja-JP" b="1" dirty="0"/>
              <a:t>Document for:</a:t>
            </a:r>
            <a:r>
              <a:rPr lang="en-US" altLang="ja-JP" dirty="0"/>
              <a:t>	Approval</a:t>
            </a:r>
            <a:endParaRPr lang="ja-JP" altLang="en-US" dirty="0"/>
          </a:p>
        </p:txBody>
      </p:sp>
      <p:sp>
        <p:nvSpPr>
          <p:cNvPr id="7" name="テキスト ボックス 3"/>
          <p:cNvSpPr txBox="1"/>
          <p:nvPr/>
        </p:nvSpPr>
        <p:spPr>
          <a:xfrm>
            <a:off x="251520" y="620688"/>
            <a:ext cx="3877985" cy="923330"/>
          </a:xfrm>
          <a:prstGeom prst="rect">
            <a:avLst/>
          </a:prstGeom>
          <a:noFill/>
        </p:spPr>
        <p:txBody>
          <a:bodyPr wrap="none" rtlCol="0">
            <a:spAutoFit/>
          </a:bodyPr>
          <a:lstStyle/>
          <a:p>
            <a:pPr hangingPunct="0"/>
            <a:r>
              <a:rPr lang="en-GB" altLang="zh-CN" b="1" dirty="0"/>
              <a:t>3GPP TSG RAN WG4 Meeting #84	</a:t>
            </a:r>
            <a:endParaRPr lang="zh-CN" altLang="zh-CN" dirty="0"/>
          </a:p>
          <a:p>
            <a:pPr hangingPunct="0"/>
            <a:r>
              <a:rPr lang="en-GB" altLang="zh-CN" b="1" dirty="0"/>
              <a:t>Berlin, Germany, 21 - 25 August, 2017</a:t>
            </a:r>
            <a:endParaRPr lang="zh-CN" altLang="zh-CN" dirty="0"/>
          </a:p>
          <a:p>
            <a:endParaRPr lang="en-US" b="1" i="1" dirty="0"/>
          </a:p>
        </p:txBody>
      </p:sp>
    </p:spTree>
    <p:extLst>
      <p:ext uri="{BB962C8B-B14F-4D97-AF65-F5344CB8AC3E}">
        <p14:creationId xmlns:p14="http://schemas.microsoft.com/office/powerpoint/2010/main" xmlns="" val="3649906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a:spLocks noGrp="1"/>
          </p:cNvSpPr>
          <p:nvPr>
            <p:ph idx="1"/>
          </p:nvPr>
        </p:nvSpPr>
        <p:spPr>
          <a:xfrm>
            <a:off x="457200" y="908720"/>
            <a:ext cx="8229600" cy="5069160"/>
          </a:xfrm>
        </p:spPr>
        <p:txBody>
          <a:bodyPr>
            <a:noAutofit/>
          </a:bodyPr>
          <a:lstStyle/>
          <a:p>
            <a:pPr marL="342900" lvl="1" indent="-342900">
              <a:buFont typeface="Arial" pitchFamily="34" charset="0"/>
              <a:buChar char="•"/>
            </a:pPr>
            <a:r>
              <a:rPr lang="en-US" altLang="zh-CN" sz="2000" dirty="0"/>
              <a:t>In order to guarantee the system performance</a:t>
            </a:r>
            <a:r>
              <a:rPr lang="en-GB" altLang="zh-CN" sz="2000" dirty="0"/>
              <a:t>, some declarations related to unwanted spatial emissions should be included in the scope of RAN4 specifications for 5G NR BS in Rel-15</a:t>
            </a:r>
          </a:p>
          <a:p>
            <a:pPr marL="342900" lvl="1" indent="-342900">
              <a:buFont typeface="Arial" pitchFamily="34" charset="0"/>
              <a:buChar char="•"/>
            </a:pPr>
            <a:r>
              <a:rPr lang="en-GB" altLang="zh-CN" sz="2000" dirty="0" smtClean="0"/>
              <a:t>A WF on unwanted spatial emissions for NR was approved in R4-1706972 [1], </a:t>
            </a:r>
            <a:r>
              <a:rPr lang="en-US" altLang="zh-CN" sz="2000" dirty="0" smtClean="0"/>
              <a:t>in </a:t>
            </a:r>
            <a:r>
              <a:rPr lang="en-US" altLang="zh-CN" sz="2000" dirty="0"/>
              <a:t>RAN4#84 meeting( Aug, 2017 ), whether to introduce the unwanted spatial emission declaration will be decided. If the unwanted spatial emission declaration is introduced, one of options related to unwanted spatial emissions should be selected for 5G NR BS in </a:t>
            </a:r>
            <a:r>
              <a:rPr lang="en-US" altLang="zh-CN" sz="2000" dirty="0" smtClean="0"/>
              <a:t>Rel-15</a:t>
            </a:r>
            <a:endParaRPr lang="en-US" altLang="zh-CN" dirty="0"/>
          </a:p>
          <a:p>
            <a:pPr marL="800100" lvl="3" indent="-342900"/>
            <a:r>
              <a:rPr lang="en-US" altLang="zh-CN" dirty="0"/>
              <a:t>Option1: SLSR and FBR should be included as declarations  for 5G NR BS in Rel-15.</a:t>
            </a:r>
            <a:endParaRPr lang="en-US" altLang="ja-JP" dirty="0"/>
          </a:p>
          <a:p>
            <a:pPr marL="800100" lvl="3" indent="-342900"/>
            <a:r>
              <a:rPr lang="en-US" altLang="ja-JP" dirty="0"/>
              <a:t>Option2: </a:t>
            </a:r>
            <a:r>
              <a:rPr lang="en-US" altLang="zh-CN" dirty="0"/>
              <a:t>Side lobe level and front to back ratio potential requirements can be combined into a “emissions spatial mask” declaration</a:t>
            </a:r>
          </a:p>
          <a:p>
            <a:pPr marL="800100" lvl="3" indent="-342900"/>
            <a:r>
              <a:rPr lang="en-US" altLang="zh-CN" dirty="0"/>
              <a:t>Option3: Declared </a:t>
            </a:r>
            <a:r>
              <a:rPr lang="en-GB" altLang="zh-CN" dirty="0"/>
              <a:t>The total power that is radiated outside of the 3dB </a:t>
            </a:r>
            <a:r>
              <a:rPr lang="en-GB" altLang="zh-CN" dirty="0" err="1"/>
              <a:t>beamwidth</a:t>
            </a:r>
            <a:r>
              <a:rPr lang="en-GB" altLang="zh-CN" dirty="0"/>
              <a:t> within the context of the NR   declarations (assuming similar declarations to AAS with this addition)</a:t>
            </a:r>
            <a:endParaRPr lang="zh-CN" altLang="zh-CN" dirty="0"/>
          </a:p>
          <a:p>
            <a:pPr lvl="2" algn="just"/>
            <a:endParaRPr lang="en-US" altLang="zh-CN" dirty="0"/>
          </a:p>
          <a:p>
            <a:pPr lvl="2" algn="just"/>
            <a:endParaRPr lang="zh-CN" altLang="zh-CN" dirty="0"/>
          </a:p>
          <a:p>
            <a:pPr lvl="2"/>
            <a:endParaRPr kumimoji="1" lang="ja-JP" altLang="en-US" dirty="0"/>
          </a:p>
        </p:txBody>
      </p:sp>
      <p:sp>
        <p:nvSpPr>
          <p:cNvPr id="5" name="Title 1"/>
          <p:cNvSpPr>
            <a:spLocks noGrp="1"/>
          </p:cNvSpPr>
          <p:nvPr>
            <p:ph type="title"/>
          </p:nvPr>
        </p:nvSpPr>
        <p:spPr>
          <a:xfrm>
            <a:off x="-684584" y="-99392"/>
            <a:ext cx="10515600" cy="1325563"/>
          </a:xfrm>
        </p:spPr>
        <p:txBody>
          <a:bodyPr>
            <a:normAutofit/>
          </a:bodyPr>
          <a:lstStyle/>
          <a:p>
            <a:r>
              <a:rPr lang="en-US" dirty="0"/>
              <a:t>Background</a:t>
            </a:r>
          </a:p>
        </p:txBody>
      </p:sp>
    </p:spTree>
    <p:extLst>
      <p:ext uri="{BB962C8B-B14F-4D97-AF65-F5344CB8AC3E}">
        <p14:creationId xmlns:p14="http://schemas.microsoft.com/office/powerpoint/2010/main" xmlns="" val="3893460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Agreement</a:t>
            </a:r>
            <a:endParaRPr lang="en-US" sz="4800" b="1" dirty="0"/>
          </a:p>
        </p:txBody>
      </p:sp>
      <p:sp>
        <p:nvSpPr>
          <p:cNvPr id="3" name="Content Placeholder 2"/>
          <p:cNvSpPr>
            <a:spLocks noGrp="1"/>
          </p:cNvSpPr>
          <p:nvPr>
            <p:ph idx="1"/>
          </p:nvPr>
        </p:nvSpPr>
        <p:spPr>
          <a:xfrm>
            <a:off x="467544" y="1196752"/>
            <a:ext cx="8496944" cy="4525963"/>
          </a:xfrm>
          <a:solidFill>
            <a:schemeClr val="bg1"/>
          </a:solidFill>
        </p:spPr>
        <p:txBody>
          <a:bodyPr>
            <a:normAutofit fontScale="92500" lnSpcReduction="20000"/>
          </a:bodyPr>
          <a:lstStyle/>
          <a:p>
            <a:pPr marL="342900" lvl="1" indent="-342900">
              <a:buFont typeface="Arial" pitchFamily="34" charset="0"/>
              <a:buChar char="•"/>
            </a:pPr>
            <a:r>
              <a:rPr lang="en-GB" altLang="zh-CN" sz="3100" b="1" u="sng" dirty="0"/>
              <a:t>Unwanted spatial emission </a:t>
            </a:r>
            <a:r>
              <a:rPr lang="en-GB" altLang="zh-CN" sz="3100" b="1" u="sng" dirty="0" smtClean="0"/>
              <a:t>declaration </a:t>
            </a:r>
            <a:r>
              <a:rPr lang="en-GB" altLang="zh-CN" sz="3100" b="1" u="sng" dirty="0"/>
              <a:t>should be included in the scope of RAN4 specifications for 5G NR BS in Rel-15</a:t>
            </a:r>
            <a:endParaRPr lang="en-GB" altLang="ja-JP" sz="3100" b="1" u="sng" dirty="0"/>
          </a:p>
          <a:p>
            <a:endParaRPr lang="en-US" dirty="0"/>
          </a:p>
          <a:p>
            <a:r>
              <a:rPr lang="en-GB" altLang="zh-CN" sz="3100" b="1" u="sng" dirty="0"/>
              <a:t>Declaration </a:t>
            </a:r>
            <a:r>
              <a:rPr lang="en-GB" altLang="zh-CN" sz="3100" b="1" u="sng" dirty="0" smtClean="0"/>
              <a:t>for </a:t>
            </a:r>
            <a:r>
              <a:rPr lang="en-GB" altLang="zh-CN" sz="3100" b="1" u="sng" dirty="0"/>
              <a:t>unwanted spatial </a:t>
            </a:r>
            <a:r>
              <a:rPr lang="en-GB" altLang="zh-CN" sz="3100" b="1" u="sng" dirty="0" smtClean="0"/>
              <a:t>emission </a:t>
            </a:r>
            <a:r>
              <a:rPr lang="en-US" altLang="zh-CN" sz="3100" b="1" u="sng" dirty="0"/>
              <a:t>is shown in slide 4</a:t>
            </a:r>
          </a:p>
          <a:p>
            <a:endParaRPr lang="en-US" sz="3100" b="1" u="sng" dirty="0"/>
          </a:p>
          <a:p>
            <a:r>
              <a:rPr lang="en-US" altLang="zh-CN" b="1" u="sng" dirty="0"/>
              <a:t>Unwanted spatial emission </a:t>
            </a:r>
            <a:r>
              <a:rPr lang="en-US" altLang="zh-CN" b="1" u="sng" dirty="0" smtClean="0"/>
              <a:t>declaration </a:t>
            </a:r>
            <a:r>
              <a:rPr lang="en-US" altLang="zh-CN" b="1" u="sng" dirty="0"/>
              <a:t>should be captured in TS </a:t>
            </a:r>
            <a:r>
              <a:rPr lang="en-US" altLang="zh-CN" b="1" u="sng" dirty="0" smtClean="0"/>
              <a:t>38.141 (</a:t>
            </a:r>
            <a:r>
              <a:rPr lang="en-US" altLang="zh-CN" b="1" u="sng" dirty="0"/>
              <a:t>section </a:t>
            </a:r>
            <a:r>
              <a:rPr lang="en-US" altLang="zh-CN" b="1" u="sng" dirty="0" smtClean="0"/>
              <a:t>4.7) and </a:t>
            </a:r>
            <a:r>
              <a:rPr lang="en-US" altLang="zh-CN" b="1" u="sng" dirty="0"/>
              <a:t>TR </a:t>
            </a:r>
            <a:r>
              <a:rPr lang="en-US" altLang="zh-CN" b="1" u="sng" dirty="0" smtClean="0"/>
              <a:t>  38.xxx(</a:t>
            </a:r>
            <a:r>
              <a:rPr lang="en-GB" altLang="zh-CN" b="1" u="sng" dirty="0" smtClean="0"/>
              <a:t>General aspects for RF, RRM and demodulation for NR</a:t>
            </a:r>
            <a:r>
              <a:rPr lang="en-US" altLang="zh-CN" b="1" u="sng" dirty="0" smtClean="0"/>
              <a:t>), </a:t>
            </a:r>
            <a:r>
              <a:rPr lang="en-US" altLang="zh-CN" b="1" u="sng" dirty="0"/>
              <a:t>which is shown in slide 5</a:t>
            </a:r>
          </a:p>
          <a:p>
            <a:endParaRPr lang="en-US" dirty="0"/>
          </a:p>
          <a:p>
            <a:endParaRPr lang="en-US" dirty="0"/>
          </a:p>
        </p:txBody>
      </p:sp>
      <p:sp>
        <p:nvSpPr>
          <p:cNvPr id="4" name="矩形 3"/>
          <p:cNvSpPr/>
          <p:nvPr/>
        </p:nvSpPr>
        <p:spPr>
          <a:xfrm>
            <a:off x="827584" y="5879013"/>
            <a:ext cx="7776864" cy="646331"/>
          </a:xfrm>
          <a:prstGeom prst="rect">
            <a:avLst/>
          </a:prstGeom>
        </p:spPr>
        <p:txBody>
          <a:bodyPr wrap="square">
            <a:spAutoFit/>
          </a:bodyPr>
          <a:lstStyle/>
          <a:p>
            <a:r>
              <a:rPr lang="en-GB" altLang="zh-CN" b="1" dirty="0" smtClean="0"/>
              <a:t>Note: The minimum</a:t>
            </a:r>
            <a:r>
              <a:rPr lang="en-US" altLang="zh-CN" b="1" dirty="0" smtClean="0"/>
              <a:t> requirements for unwanted spatial emission can be further considered </a:t>
            </a:r>
            <a:r>
              <a:rPr lang="en-US" altLang="zh-CN" b="1" dirty="0" smtClean="0"/>
              <a:t>if </a:t>
            </a:r>
            <a:r>
              <a:rPr lang="en-US" altLang="zh-CN" b="1" dirty="0" smtClean="0"/>
              <a:t>a clear benefit is </a:t>
            </a:r>
            <a:r>
              <a:rPr lang="en-US" altLang="zh-CN" b="1" dirty="0" smtClean="0"/>
              <a:t>shown</a:t>
            </a:r>
            <a:endParaRPr lang="zh-CN" altLang="en-US" b="1" dirty="0"/>
          </a:p>
        </p:txBody>
      </p:sp>
    </p:spTree>
    <p:extLst>
      <p:ext uri="{BB962C8B-B14F-4D97-AF65-F5344CB8AC3E}">
        <p14:creationId xmlns:p14="http://schemas.microsoft.com/office/powerpoint/2010/main" xmlns="" val="281594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288"/>
            <a:ext cx="8229600" cy="1143000"/>
          </a:xfrm>
        </p:spPr>
        <p:txBody>
          <a:bodyPr>
            <a:normAutofit/>
          </a:bodyPr>
          <a:lstStyle/>
          <a:p>
            <a:r>
              <a:rPr lang="en-GB" altLang="zh-CN" sz="2800" b="1" dirty="0" smtClean="0"/>
              <a:t>Declaration </a:t>
            </a:r>
            <a:r>
              <a:rPr lang="en-GB" altLang="zh-CN" sz="2800" b="1" dirty="0" smtClean="0"/>
              <a:t>for Unwanted spatial emission </a:t>
            </a:r>
            <a:endParaRPr lang="en-US" sz="2800" dirty="0"/>
          </a:p>
        </p:txBody>
      </p:sp>
      <p:sp>
        <p:nvSpPr>
          <p:cNvPr id="3" name="Content Placeholder 2"/>
          <p:cNvSpPr>
            <a:spLocks noGrp="1"/>
          </p:cNvSpPr>
          <p:nvPr>
            <p:ph idx="1"/>
          </p:nvPr>
        </p:nvSpPr>
        <p:spPr>
          <a:xfrm>
            <a:off x="179512" y="548680"/>
            <a:ext cx="8229600" cy="892696"/>
          </a:xfrm>
        </p:spPr>
        <p:txBody>
          <a:bodyPr>
            <a:normAutofit lnSpcReduction="10000"/>
          </a:bodyPr>
          <a:lstStyle/>
          <a:p>
            <a:pPr marL="342900" lvl="2" indent="-342900"/>
            <a:r>
              <a:rPr lang="en-US" altLang="zh-CN" sz="1800" dirty="0" smtClean="0"/>
              <a:t>Side </a:t>
            </a:r>
            <a:r>
              <a:rPr lang="en-US" altLang="zh-CN" sz="1800" dirty="0"/>
              <a:t>lobe level and front to back ratio potential requirements can be combined into a “emissions spatial mask” declaration</a:t>
            </a:r>
          </a:p>
          <a:p>
            <a:pPr marL="342900" lvl="2" indent="-342900"/>
            <a:r>
              <a:rPr lang="en-GB" altLang="zh-CN" sz="1800" dirty="0"/>
              <a:t>The declaration for </a:t>
            </a:r>
            <a:r>
              <a:rPr lang="en-US" altLang="zh-CN" sz="1800" dirty="0" smtClean="0"/>
              <a:t>unwanted spatial emission </a:t>
            </a:r>
            <a:r>
              <a:rPr lang="en-GB" altLang="zh-CN" sz="1800" dirty="0"/>
              <a:t>is shown as follows: </a:t>
            </a:r>
            <a:endParaRPr lang="en-US" altLang="zh-CN" sz="1800" dirty="0"/>
          </a:p>
          <a:p>
            <a:pPr>
              <a:buNone/>
            </a:pPr>
            <a:endParaRPr lang="en-US" dirty="0"/>
          </a:p>
        </p:txBody>
      </p:sp>
      <p:sp>
        <p:nvSpPr>
          <p:cNvPr id="4098" name="Rectangle 2"/>
          <p:cNvSpPr>
            <a:spLocks noChangeArrowheads="1"/>
          </p:cNvSpPr>
          <p:nvPr/>
        </p:nvSpPr>
        <p:spPr bwMode="auto">
          <a:xfrm>
            <a:off x="0" y="-78839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7" name="Picture 1"/>
          <p:cNvPicPr>
            <a:picLocks noChangeAspect="1" noChangeArrowheads="1"/>
          </p:cNvPicPr>
          <p:nvPr/>
        </p:nvPicPr>
        <p:blipFill>
          <a:blip r:embed="rId2" cstate="print"/>
          <a:srcRect/>
          <a:stretch>
            <a:fillRect/>
          </a:stretch>
        </p:blipFill>
        <p:spPr bwMode="auto">
          <a:xfrm>
            <a:off x="2771800" y="2708920"/>
            <a:ext cx="2736304" cy="2051828"/>
          </a:xfrm>
          <a:prstGeom prst="rect">
            <a:avLst/>
          </a:prstGeom>
          <a:noFill/>
        </p:spPr>
      </p:pic>
      <p:sp>
        <p:nvSpPr>
          <p:cNvPr id="6" name="矩形 5"/>
          <p:cNvSpPr/>
          <p:nvPr/>
        </p:nvSpPr>
        <p:spPr>
          <a:xfrm>
            <a:off x="179512" y="4581128"/>
            <a:ext cx="8964488" cy="2363724"/>
          </a:xfrm>
          <a:prstGeom prst="rect">
            <a:avLst/>
          </a:prstGeom>
        </p:spPr>
        <p:txBody>
          <a:bodyPr wrap="square">
            <a:spAutoFit/>
          </a:bodyPr>
          <a:lstStyle/>
          <a:p>
            <a:pPr marL="342900" lvl="2" indent="-342900">
              <a:spcBef>
                <a:spcPct val="20000"/>
              </a:spcBef>
              <a:buFont typeface="Arial" pitchFamily="34" charset="0"/>
              <a:buChar char="•"/>
            </a:pPr>
            <a:r>
              <a:rPr lang="en-US" altLang="zh-CN" dirty="0" smtClean="0"/>
              <a:t>NOTE: The declaration of unwanted spatial emission may in many circumstances not directly relate to system performance on its own. This is because it is often not possible to differentiate wanted and unwanted radiation, and furthermore because the benefits of optimizing </a:t>
            </a:r>
            <a:r>
              <a:rPr lang="en-US" altLang="zh-CN" dirty="0" err="1" smtClean="0"/>
              <a:t>beamforming</a:t>
            </a:r>
            <a:r>
              <a:rPr lang="en-US" altLang="zh-CN" dirty="0" smtClean="0"/>
              <a:t> performance may outweigh the impacts of “unwanted” radiation, leading to systems with apparently higher unwanted radiation also providing superior throughput performance. System performance should additionally be characterized taking all factors into account.</a:t>
            </a:r>
            <a:endParaRPr lang="zh-CN" altLang="zh-CN" dirty="0" smtClean="0"/>
          </a:p>
          <a:p>
            <a:pPr marL="342900" lvl="2" indent="-342900">
              <a:spcBef>
                <a:spcPct val="20000"/>
              </a:spcBef>
              <a:buFont typeface="Arial" pitchFamily="34" charset="0"/>
              <a:buChar char="•"/>
            </a:pPr>
            <a:endParaRPr lang="en-US" altLang="zh-CN" dirty="0"/>
          </a:p>
        </p:txBody>
      </p:sp>
      <p:graphicFrame>
        <p:nvGraphicFramePr>
          <p:cNvPr id="8" name="表格 7"/>
          <p:cNvGraphicFramePr>
            <a:graphicFrameLocks noGrp="1"/>
          </p:cNvGraphicFramePr>
          <p:nvPr>
            <p:extLst>
              <p:ext uri="{D42A27DB-BD31-4B8C-83A1-F6EECF244321}">
                <p14:modId xmlns:p14="http://schemas.microsoft.com/office/powerpoint/2010/main" xmlns="" val="1228688443"/>
              </p:ext>
            </p:extLst>
          </p:nvPr>
        </p:nvGraphicFramePr>
        <p:xfrm>
          <a:off x="508098" y="1422466"/>
          <a:ext cx="8001056" cy="1166804"/>
        </p:xfrm>
        <a:graphic>
          <a:graphicData uri="http://schemas.openxmlformats.org/drawingml/2006/table">
            <a:tbl>
              <a:tblPr/>
              <a:tblGrid>
                <a:gridCol w="2346054">
                  <a:extLst>
                    <a:ext uri="{9D8B030D-6E8A-4147-A177-3AD203B41FA5}">
                      <a16:colId xmlns:a16="http://schemas.microsoft.com/office/drawing/2014/main" xmlns="" val="20000"/>
                    </a:ext>
                  </a:extLst>
                </a:gridCol>
                <a:gridCol w="5655002">
                  <a:extLst>
                    <a:ext uri="{9D8B030D-6E8A-4147-A177-3AD203B41FA5}">
                      <a16:colId xmlns:a16="http://schemas.microsoft.com/office/drawing/2014/main" xmlns="" val="20001"/>
                    </a:ext>
                  </a:extLst>
                </a:gridCol>
              </a:tblGrid>
              <a:tr h="583120">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Out of cell directions set</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GB" altLang="zh-CN" sz="1800" kern="1200" dirty="0">
                          <a:solidFill>
                            <a:schemeClr val="tx1"/>
                          </a:solidFill>
                          <a:latin typeface="+mn-lt"/>
                          <a:ea typeface="+mn-ea"/>
                          <a:cs typeface="+mn-cs"/>
                        </a:rPr>
                        <a:t>The set of directions that lie outside of the wanted</a:t>
                      </a:r>
                      <a:r>
                        <a:rPr kumimoji="1" lang="en-GB" altLang="zh-CN" sz="1800" kern="1200" baseline="0" dirty="0">
                          <a:solidFill>
                            <a:schemeClr val="tx1"/>
                          </a:solidFill>
                          <a:latin typeface="+mn-lt"/>
                          <a:ea typeface="+mn-ea"/>
                          <a:cs typeface="+mn-cs"/>
                        </a:rPr>
                        <a:t>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91842">
                <a:tc>
                  <a:txBody>
                    <a:bodyPr/>
                    <a:lstStyle/>
                    <a:p>
                      <a:pPr algn="ctr">
                        <a:spcBef>
                          <a:spcPts val="600"/>
                        </a:spcBef>
                        <a:spcAft>
                          <a:spcPts val="0"/>
                        </a:spcAft>
                        <a:tabLst>
                          <a:tab pos="2637155" algn="ctr"/>
                          <a:tab pos="5274310" algn="r"/>
                        </a:tabLst>
                      </a:pPr>
                      <a:r>
                        <a:rPr kumimoji="1" lang="en-GB" altLang="zh-CN" sz="1800" kern="1200" dirty="0">
                          <a:solidFill>
                            <a:schemeClr val="tx1"/>
                          </a:solidFill>
                          <a:latin typeface="+mn-lt"/>
                          <a:ea typeface="+mn-ea"/>
                          <a:cs typeface="+mn-cs"/>
                        </a:rPr>
                        <a:t>Out of cell power level </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the </a:t>
                      </a:r>
                      <a:r>
                        <a:rPr kumimoji="1" lang="en-US" altLang="zh-CN" sz="1800" kern="1200" dirty="0" smtClean="0">
                          <a:solidFill>
                            <a:schemeClr val="tx1"/>
                          </a:solidFill>
                          <a:latin typeface="+mn-lt"/>
                          <a:ea typeface="+mn-ea"/>
                          <a:cs typeface="+mn-cs"/>
                        </a:rPr>
                        <a:t>average</a:t>
                      </a:r>
                      <a:r>
                        <a:rPr kumimoji="1" lang="en-US" altLang="zh-CN" sz="1800" kern="1200" baseline="0" dirty="0" smtClean="0">
                          <a:solidFill>
                            <a:schemeClr val="tx1"/>
                          </a:solidFill>
                          <a:highlight>
                            <a:srgbClr val="FFFF00"/>
                          </a:highlight>
                          <a:latin typeface="+mn-lt"/>
                          <a:ea typeface="+mn-ea"/>
                          <a:cs typeface="+mn-cs"/>
                        </a:rPr>
                        <a:t> </a:t>
                      </a:r>
                      <a:r>
                        <a:rPr kumimoji="1" lang="en-US" altLang="zh-CN" sz="1800" kern="1200" dirty="0" smtClean="0">
                          <a:solidFill>
                            <a:schemeClr val="tx1"/>
                          </a:solidFill>
                          <a:latin typeface="+mn-lt"/>
                          <a:ea typeface="+mn-ea"/>
                          <a:cs typeface="+mn-cs"/>
                        </a:rPr>
                        <a:t>radiated </a:t>
                      </a:r>
                      <a:r>
                        <a:rPr kumimoji="1" lang="en-US" altLang="zh-CN" sz="1800" kern="1200" dirty="0">
                          <a:solidFill>
                            <a:schemeClr val="tx1"/>
                          </a:solidFill>
                          <a:latin typeface="+mn-lt"/>
                          <a:ea typeface="+mn-ea"/>
                          <a:cs typeface="+mn-cs"/>
                        </a:rPr>
                        <a:t>power outside</a:t>
                      </a:r>
                      <a:r>
                        <a:rPr kumimoji="1" lang="en-US" altLang="zh-CN" sz="1800" kern="1200" baseline="0" dirty="0">
                          <a:solidFill>
                            <a:schemeClr val="tx1"/>
                          </a:solidFill>
                          <a:latin typeface="+mn-lt"/>
                          <a:ea typeface="+mn-ea"/>
                          <a:cs typeface="+mn-cs"/>
                        </a:rPr>
                        <a:t> of the wanted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91842">
                <a:tc>
                  <a:txBody>
                    <a:bodyPr/>
                    <a:lstStyle/>
                    <a:p>
                      <a:pPr algn="ctr">
                        <a:spcBef>
                          <a:spcPts val="600"/>
                        </a:spcBef>
                        <a:spcAft>
                          <a:spcPts val="0"/>
                        </a:spcAft>
                        <a:tabLst>
                          <a:tab pos="2637155" algn="ctr"/>
                          <a:tab pos="5274310" algn="r"/>
                        </a:tabLst>
                      </a:pPr>
                      <a:r>
                        <a:rPr kumimoji="1" lang="en-US" altLang="zh-CN" sz="1800" kern="1200" dirty="0">
                          <a:solidFill>
                            <a:schemeClr val="tx1"/>
                          </a:solidFill>
                          <a:latin typeface="+mn-lt"/>
                          <a:ea typeface="+mn-ea"/>
                          <a:cs typeface="+mn-cs"/>
                        </a:rPr>
                        <a:t>In cell power level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0"/>
                        </a:spcAft>
                        <a:tabLst>
                          <a:tab pos="2637155" algn="ctr"/>
                          <a:tab pos="5274310" algn="r"/>
                        </a:tabLst>
                      </a:pPr>
                      <a:r>
                        <a:rPr kumimoji="1" lang="en-US" altLang="zh-CN" sz="1800" kern="1200" dirty="0" smtClean="0">
                          <a:solidFill>
                            <a:schemeClr val="tx1"/>
                          </a:solidFill>
                          <a:latin typeface="+mn-lt"/>
                          <a:ea typeface="+mn-ea"/>
                          <a:cs typeface="+mn-cs"/>
                        </a:rPr>
                        <a:t>The</a:t>
                      </a:r>
                      <a:r>
                        <a:rPr kumimoji="1" lang="en-US" altLang="zh-CN" sz="1800" kern="1200" baseline="0" dirty="0" smtClean="0">
                          <a:solidFill>
                            <a:schemeClr val="tx1"/>
                          </a:solidFill>
                          <a:latin typeface="+mn-lt"/>
                          <a:ea typeface="+mn-ea"/>
                          <a:cs typeface="+mn-cs"/>
                        </a:rPr>
                        <a:t> average</a:t>
                      </a:r>
                      <a:r>
                        <a:rPr kumimoji="1" lang="en-US" altLang="zh-CN" sz="1800" kern="1200" dirty="0" smtClean="0">
                          <a:solidFill>
                            <a:schemeClr val="tx1"/>
                          </a:solidFill>
                          <a:latin typeface="+mn-lt"/>
                          <a:ea typeface="+mn-ea"/>
                          <a:cs typeface="+mn-cs"/>
                        </a:rPr>
                        <a:t> </a:t>
                      </a:r>
                      <a:r>
                        <a:rPr kumimoji="1" lang="en-US" altLang="zh-CN" sz="1800" kern="1200" dirty="0">
                          <a:solidFill>
                            <a:schemeClr val="tx1"/>
                          </a:solidFill>
                          <a:latin typeface="+mn-lt"/>
                          <a:ea typeface="+mn-ea"/>
                          <a:cs typeface="+mn-cs"/>
                        </a:rPr>
                        <a:t>radiated</a:t>
                      </a:r>
                      <a:r>
                        <a:rPr kumimoji="1" lang="en-US" altLang="zh-CN" sz="1800" kern="1200" baseline="0" dirty="0">
                          <a:solidFill>
                            <a:schemeClr val="tx1"/>
                          </a:solidFill>
                          <a:latin typeface="+mn-lt"/>
                          <a:ea typeface="+mn-ea"/>
                          <a:cs typeface="+mn-cs"/>
                        </a:rPr>
                        <a:t> power in the wanted cell</a:t>
                      </a:r>
                      <a:endParaRPr kumimoji="1" lang="zh-CN" altLang="zh-CN" sz="1800" kern="1200" dirty="0">
                        <a:solidFill>
                          <a:schemeClr val="tx1"/>
                        </a:solidFill>
                        <a:latin typeface="+mn-lt"/>
                        <a:ea typeface="+mn-ea"/>
                        <a:cs typeface="+mn-cs"/>
                      </a:endParaRPr>
                    </a:p>
                  </a:txBody>
                  <a:tcPr marL="15775" marR="60847" marT="788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 xmlns:p14="http://schemas.microsoft.com/office/powerpoint/2010/main" val="1736537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53752"/>
            <a:ext cx="8604448" cy="1143000"/>
          </a:xfrm>
        </p:spPr>
        <p:txBody>
          <a:bodyPr>
            <a:noAutofit/>
          </a:bodyPr>
          <a:lstStyle/>
          <a:p>
            <a:r>
              <a:rPr lang="en-US" altLang="zh-CN" sz="2800" b="1" dirty="0" smtClean="0"/>
              <a:t>How </a:t>
            </a:r>
            <a:r>
              <a:rPr lang="en-US" altLang="zh-CN" sz="2800" b="1" dirty="0"/>
              <a:t>to capture</a:t>
            </a:r>
            <a:r>
              <a:rPr lang="en-GB" altLang="zh-CN" sz="2800" b="1" dirty="0"/>
              <a:t> </a:t>
            </a:r>
            <a:r>
              <a:rPr lang="en-GB" altLang="zh-CN" sz="2800" b="1" dirty="0" smtClean="0"/>
              <a:t>the declaration </a:t>
            </a:r>
            <a:r>
              <a:rPr lang="en-GB" altLang="zh-CN" sz="2800" b="1" dirty="0"/>
              <a:t>of unwanted spatial </a:t>
            </a:r>
            <a:r>
              <a:rPr lang="en-GB" altLang="zh-CN" sz="2800" b="1" dirty="0" smtClean="0"/>
              <a:t>emission</a:t>
            </a:r>
            <a:endParaRPr lang="zh-CN" altLang="en-US" sz="2800" b="1" dirty="0"/>
          </a:p>
        </p:txBody>
      </p:sp>
      <p:sp>
        <p:nvSpPr>
          <p:cNvPr id="3" name="内容占位符 2"/>
          <p:cNvSpPr>
            <a:spLocks noGrp="1"/>
          </p:cNvSpPr>
          <p:nvPr>
            <p:ph idx="1"/>
          </p:nvPr>
        </p:nvSpPr>
        <p:spPr>
          <a:xfrm>
            <a:off x="179512" y="1063277"/>
            <a:ext cx="8686800" cy="4525963"/>
          </a:xfrm>
        </p:spPr>
        <p:txBody>
          <a:bodyPr/>
          <a:lstStyle/>
          <a:p>
            <a:pPr algn="just"/>
            <a:r>
              <a:rPr lang="en-GB" altLang="zh-CN" sz="2400" dirty="0"/>
              <a:t>The </a:t>
            </a:r>
            <a:r>
              <a:rPr lang="en-GB" altLang="zh-CN" sz="2400" dirty="0" smtClean="0"/>
              <a:t>declaration </a:t>
            </a:r>
            <a:r>
              <a:rPr lang="en-GB" altLang="zh-CN" sz="2400" dirty="0"/>
              <a:t>of unwanted spatial emissions should be capture in TS 38.141(Section 4.7:Base Station (BS) conformance testing</a:t>
            </a:r>
            <a:r>
              <a:rPr lang="en-US" altLang="zh-CN" sz="2400" dirty="0"/>
              <a:t> </a:t>
            </a:r>
            <a:r>
              <a:rPr lang="en-GB" altLang="zh-CN" sz="2400" dirty="0"/>
              <a:t>Part 2 Radiated conformance testing) as a </a:t>
            </a:r>
            <a:r>
              <a:rPr lang="en-GB" altLang="zh-CN" sz="2400" dirty="0" smtClean="0"/>
              <a:t>optional declaration</a:t>
            </a:r>
            <a:endParaRPr lang="en-GB" altLang="zh-CN" sz="2400" dirty="0">
              <a:highlight>
                <a:srgbClr val="FFFF00"/>
              </a:highlight>
            </a:endParaRPr>
          </a:p>
          <a:p>
            <a:pPr>
              <a:buNone/>
            </a:pPr>
            <a:r>
              <a:rPr lang="en-GB" altLang="zh-CN" sz="2400" dirty="0">
                <a:solidFill>
                  <a:srgbClr val="FF0000"/>
                </a:solidFill>
              </a:rPr>
              <a:t>   </a:t>
            </a:r>
            <a:r>
              <a:rPr lang="en-GB" altLang="zh-CN" sz="2400" dirty="0" smtClean="0">
                <a:solidFill>
                  <a:srgbClr val="FF0000"/>
                </a:solidFill>
              </a:rPr>
              <a:t>      Section 4.7 </a:t>
            </a:r>
            <a:r>
              <a:rPr lang="en-GB" altLang="zh-CN" sz="2400" dirty="0">
                <a:solidFill>
                  <a:srgbClr val="FF0000"/>
                </a:solidFill>
              </a:rPr>
              <a:t>	Manufacturer’s declarations of regional and optional </a:t>
            </a:r>
            <a:r>
              <a:rPr lang="en-GB" altLang="zh-CN" sz="2400" dirty="0" smtClean="0">
                <a:solidFill>
                  <a:srgbClr val="FF0000"/>
                </a:solidFill>
              </a:rPr>
              <a:t>requirements</a:t>
            </a:r>
            <a:endParaRPr lang="zh-CN" altLang="en-US" sz="2400" dirty="0" smtClean="0">
              <a:solidFill>
                <a:srgbClr val="FF0000"/>
              </a:solidFill>
            </a:endParaRPr>
          </a:p>
          <a:p>
            <a:pPr>
              <a:buNone/>
            </a:pPr>
            <a:endParaRPr lang="en-GB" altLang="zh-CN" sz="2400" dirty="0">
              <a:solidFill>
                <a:srgbClr val="FF0000"/>
              </a:solidFill>
            </a:endParaRPr>
          </a:p>
          <a:p>
            <a:endParaRPr lang="zh-CN" altLang="zh-CN" b="1" dirty="0"/>
          </a:p>
          <a:p>
            <a:endParaRPr lang="zh-CN" altLang="en-US" dirty="0"/>
          </a:p>
        </p:txBody>
      </p:sp>
      <p:sp>
        <p:nvSpPr>
          <p:cNvPr id="6" name="内容占位符 2"/>
          <p:cNvSpPr txBox="1">
            <a:spLocks/>
          </p:cNvSpPr>
          <p:nvPr/>
        </p:nvSpPr>
        <p:spPr>
          <a:xfrm>
            <a:off x="179512" y="5599781"/>
            <a:ext cx="8686800" cy="4525963"/>
          </a:xfrm>
          <a:prstGeom prst="rect">
            <a:avLst/>
          </a:prstGeom>
        </p:spPr>
        <p:txBody>
          <a:bodyPr vert="horz" lIns="91440" tIns="45720" rIns="91440" bIns="45720" rtlCol="0">
            <a:normAutofit/>
          </a:bodyPr>
          <a:lstStyle/>
          <a:p>
            <a:pPr marL="342900" lvl="0" indent="-342900" algn="just">
              <a:spcBef>
                <a:spcPct val="20000"/>
              </a:spcBef>
              <a:buFont typeface="Arial" pitchFamily="34" charset="0"/>
              <a:buChar char="•"/>
            </a:pPr>
            <a:r>
              <a:rPr lang="en-GB" altLang="zh-CN" sz="2400" dirty="0" smtClean="0"/>
              <a:t>The declaration of unwanted spatial emissions also should be capture in TR 38.xxx(General aspects for RF, RRM and demodulation for NR) </a:t>
            </a:r>
          </a:p>
        </p:txBody>
      </p:sp>
      <p:sp>
        <p:nvSpPr>
          <p:cNvPr id="7" name="矩形 6"/>
          <p:cNvSpPr/>
          <p:nvPr/>
        </p:nvSpPr>
        <p:spPr>
          <a:xfrm>
            <a:off x="3635896" y="5229200"/>
            <a:ext cx="2424510" cy="369332"/>
          </a:xfrm>
          <a:prstGeom prst="rect">
            <a:avLst/>
          </a:prstGeom>
        </p:spPr>
        <p:txBody>
          <a:bodyPr wrap="none">
            <a:spAutoFit/>
          </a:bodyPr>
          <a:lstStyle/>
          <a:p>
            <a:r>
              <a:rPr lang="en-GB" altLang="zh-CN" dirty="0" smtClean="0"/>
              <a:t>3GPP TS 38.141 V0.0.3 </a:t>
            </a:r>
            <a:endParaRPr lang="zh-CN" altLang="en-US" dirty="0"/>
          </a:p>
        </p:txBody>
      </p:sp>
      <p:pic>
        <p:nvPicPr>
          <p:cNvPr id="4" name="Picture 2" descr="C:\Users\cmri\Desktop\1.PNG"/>
          <p:cNvPicPr>
            <a:picLocks noChangeAspect="1" noChangeArrowheads="1"/>
          </p:cNvPicPr>
          <p:nvPr/>
        </p:nvPicPr>
        <p:blipFill>
          <a:blip r:embed="rId2" cstate="print"/>
          <a:srcRect/>
          <a:stretch>
            <a:fillRect/>
          </a:stretch>
        </p:blipFill>
        <p:spPr bwMode="auto">
          <a:xfrm>
            <a:off x="755576" y="3068960"/>
            <a:ext cx="5543550" cy="216024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a:xfrm>
            <a:off x="179512" y="404664"/>
            <a:ext cx="8229600" cy="1143000"/>
          </a:xfrm>
        </p:spPr>
        <p:txBody>
          <a:bodyPr/>
          <a:lstStyle/>
          <a:p>
            <a:pPr eaLnBrk="1" hangingPunct="1"/>
            <a:r>
              <a:rPr lang="en-US" altLang="ja-JP" sz="4000" b="1" dirty="0">
                <a:latin typeface="Meiryo UI" pitchFamily="50" charset="-128"/>
                <a:ea typeface="Meiryo UI" pitchFamily="50" charset="-128"/>
                <a:cs typeface="Meiryo UI" pitchFamily="50" charset="-128"/>
              </a:rPr>
              <a:t>References</a:t>
            </a:r>
            <a:endParaRPr lang="ja-JP" altLang="en-US" sz="4000" b="1" dirty="0">
              <a:latin typeface="Meiryo UI" pitchFamily="50" charset="-128"/>
              <a:ea typeface="Meiryo UI" pitchFamily="50" charset="-128"/>
              <a:cs typeface="Meiryo UI" pitchFamily="50" charset="-128"/>
            </a:endParaRPr>
          </a:p>
        </p:txBody>
      </p:sp>
      <p:sp>
        <p:nvSpPr>
          <p:cNvPr id="4" name="内容占位符 3"/>
          <p:cNvSpPr>
            <a:spLocks noGrp="1"/>
          </p:cNvSpPr>
          <p:nvPr>
            <p:ph idx="1"/>
          </p:nvPr>
        </p:nvSpPr>
        <p:spPr>
          <a:xfrm>
            <a:off x="0" y="1916832"/>
            <a:ext cx="9144000" cy="4032447"/>
          </a:xfrm>
        </p:spPr>
        <p:txBody>
          <a:bodyPr>
            <a:normAutofit/>
          </a:bodyPr>
          <a:lstStyle/>
          <a:p>
            <a:pPr marL="800100" lvl="1" indent="-342900">
              <a:buSzPct val="50000"/>
              <a:buNone/>
            </a:pPr>
            <a:r>
              <a:rPr lang="en-US" altLang="ja-JP" sz="1800" dirty="0"/>
              <a:t>[1] </a:t>
            </a:r>
            <a:r>
              <a:rPr lang="en-US" altLang="ja-JP" sz="1800" dirty="0" smtClean="0"/>
              <a:t>R4-1706972   </a:t>
            </a:r>
            <a:r>
              <a:rPr lang="en-GB" altLang="zh-CN" sz="1800" dirty="0"/>
              <a:t>WF on unwanted spatial emissions for NR</a:t>
            </a:r>
            <a:r>
              <a:rPr lang="en-US" altLang="ja-JP" sz="1800" dirty="0"/>
              <a:t>                   CMCC</a:t>
            </a:r>
          </a:p>
          <a:p>
            <a:pPr marL="800100" lvl="1" indent="-342900">
              <a:buSzPct val="50000"/>
              <a:buNone/>
            </a:pPr>
            <a:r>
              <a:rPr lang="en-US" altLang="ja-JP" sz="1800" dirty="0"/>
              <a:t>[2] </a:t>
            </a:r>
            <a:r>
              <a:rPr lang="en-GB" altLang="zh-CN" sz="1800" dirty="0" smtClean="0"/>
              <a:t>R4-1707838</a:t>
            </a:r>
            <a:r>
              <a:rPr lang="en-US" altLang="ja-JP" sz="1800" dirty="0" smtClean="0"/>
              <a:t>   </a:t>
            </a:r>
            <a:r>
              <a:rPr lang="en-GB" altLang="zh-CN" sz="1800" dirty="0"/>
              <a:t>Proposal on unwanted spatial emissions for NR BS</a:t>
            </a:r>
            <a:r>
              <a:rPr lang="en-US" altLang="zh-CN" sz="1800" dirty="0"/>
              <a:t>   </a:t>
            </a:r>
            <a:r>
              <a:rPr lang="en-US" altLang="zh-CN" sz="1800" dirty="0" smtClean="0"/>
              <a:t> </a:t>
            </a:r>
            <a:r>
              <a:rPr lang="en-GB" altLang="zh-CN" sz="1800" dirty="0" smtClean="0"/>
              <a:t>CMCC</a:t>
            </a:r>
            <a:endParaRPr lang="en-GB" altLang="zh-CN" sz="1800" dirty="0"/>
          </a:p>
          <a:p>
            <a:pPr marL="800100" lvl="1" indent="-342900">
              <a:buSzPct val="50000"/>
              <a:buNone/>
            </a:pPr>
            <a:r>
              <a:rPr lang="en-GB" altLang="ja-JP" sz="1800" dirty="0" smtClean="0"/>
              <a:t>[</a:t>
            </a:r>
            <a:r>
              <a:rPr lang="en-GB" altLang="ja-JP" sz="1800" dirty="0"/>
              <a:t>3</a:t>
            </a:r>
            <a:r>
              <a:rPr lang="en-GB" altLang="ja-JP" sz="1800" dirty="0" smtClean="0"/>
              <a:t>] </a:t>
            </a:r>
            <a:r>
              <a:rPr lang="en-GB" altLang="zh-CN" sz="1800" dirty="0"/>
              <a:t>R4-1707492   Discussion on unwanted spatial emission  for NR       </a:t>
            </a:r>
            <a:r>
              <a:rPr lang="en-GB" altLang="zh-CN" sz="1800" dirty="0" smtClean="0"/>
              <a:t>CATT</a:t>
            </a:r>
            <a:endParaRPr lang="en-GB" altLang="zh-CN" sz="1800" dirty="0"/>
          </a:p>
          <a:p>
            <a:pPr marL="800100" lvl="1" indent="-342900">
              <a:buSzPct val="50000"/>
              <a:buNone/>
            </a:pPr>
            <a:r>
              <a:rPr lang="en-GB" altLang="ja-JP" sz="1800" dirty="0" smtClean="0"/>
              <a:t>[4] </a:t>
            </a:r>
            <a:r>
              <a:rPr lang="en-GB" altLang="zh-CN" sz="1800" dirty="0"/>
              <a:t>R4-1707963   Discussion on unwanted spatial emission for NR BS     ZTE</a:t>
            </a:r>
          </a:p>
          <a:p>
            <a:pPr marL="800100" lvl="1" indent="-342900">
              <a:buSzPct val="50000"/>
              <a:buNone/>
            </a:pPr>
            <a:r>
              <a:rPr lang="en-GB" altLang="ja-JP" sz="1800" dirty="0" smtClean="0"/>
              <a:t>[5]</a:t>
            </a:r>
            <a:r>
              <a:rPr lang="en-GB" altLang="zh-CN" sz="1800" dirty="0" smtClean="0"/>
              <a:t> </a:t>
            </a:r>
            <a:r>
              <a:rPr lang="en-GB" altLang="zh-CN" sz="1800" dirty="0"/>
              <a:t>R4-1708079   Consideration on Unwanted Spatial Emissions</a:t>
            </a:r>
            <a:r>
              <a:rPr lang="en-US" altLang="zh-CN" sz="1800" dirty="0"/>
              <a:t>   </a:t>
            </a:r>
            <a:r>
              <a:rPr lang="en-GB" altLang="zh-CN" sz="1800" i="1" dirty="0"/>
              <a:t>Nokia, Nokia Shanghai </a:t>
            </a:r>
            <a:r>
              <a:rPr lang="en-GB" altLang="zh-CN" sz="1800" i="1" dirty="0" smtClean="0"/>
              <a:t>Bell</a:t>
            </a:r>
          </a:p>
          <a:p>
            <a:pPr marL="800100" lvl="1" indent="-342900">
              <a:buSzPct val="50000"/>
              <a:buNone/>
            </a:pPr>
            <a:r>
              <a:rPr lang="en-GB" altLang="ja-JP" sz="1800" dirty="0" smtClean="0"/>
              <a:t>[6] </a:t>
            </a:r>
            <a:r>
              <a:rPr lang="en-GB" altLang="zh-CN" sz="1800" dirty="0" smtClean="0"/>
              <a:t>R4-1708330</a:t>
            </a:r>
            <a:r>
              <a:rPr lang="en-GB" altLang="ja-JP" sz="1800" dirty="0" smtClean="0"/>
              <a:t>   </a:t>
            </a:r>
            <a:r>
              <a:rPr lang="en-GB" altLang="zh-CN" sz="1800" dirty="0" smtClean="0"/>
              <a:t>Proposal on unwanted spatial emission requirements for NR NEC</a:t>
            </a:r>
            <a:endParaRPr lang="en-GB" altLang="zh-CN" sz="1800" i="1" dirty="0"/>
          </a:p>
          <a:p>
            <a:pPr marL="800100" lvl="1" indent="-342900">
              <a:buSzPct val="50000"/>
              <a:buNone/>
            </a:pPr>
            <a:r>
              <a:rPr lang="en-GB" altLang="ja-JP" sz="1800" dirty="0"/>
              <a:t>[7] </a:t>
            </a:r>
            <a:r>
              <a:rPr lang="en-GB" altLang="zh-CN" sz="1800" dirty="0"/>
              <a:t>R4-1708111   On declaration of “unwanted” spatial radiation        </a:t>
            </a:r>
            <a:r>
              <a:rPr lang="en-GB" altLang="zh-CN" sz="1800" i="1" dirty="0"/>
              <a:t>Ericsson</a:t>
            </a:r>
          </a:p>
          <a:p>
            <a:pPr marL="800100" lvl="1" indent="-342900">
              <a:buSzPct val="50000"/>
              <a:buNone/>
            </a:pPr>
            <a:r>
              <a:rPr lang="en-GB" altLang="ja-JP" sz="1800" dirty="0"/>
              <a:t>[8] </a:t>
            </a:r>
            <a:r>
              <a:rPr lang="en-GB" altLang="zh-CN" sz="1800" dirty="0"/>
              <a:t>R4-1708422   Discussion on spatial requirements                             </a:t>
            </a:r>
            <a:r>
              <a:rPr lang="en-GB" altLang="zh-CN" sz="1800" i="1" dirty="0" err="1"/>
              <a:t>Huawei</a:t>
            </a:r>
            <a:endParaRPr lang="en-GB" altLang="zh-CN" sz="1800" dirty="0"/>
          </a:p>
          <a:p>
            <a:pPr marL="800100" lvl="1" indent="-342900">
              <a:buSzPct val="50000"/>
              <a:buNone/>
            </a:pPr>
            <a:endParaRPr lang="en-US" altLang="ja-JP" sz="1800" dirty="0"/>
          </a:p>
          <a:p>
            <a:pPr lvl="1">
              <a:buSzPct val="50000"/>
              <a:buFont typeface="Wingdings" pitchFamily="2" charset="2"/>
              <a:buChar char="l"/>
            </a:pPr>
            <a:endParaRPr lang="ja-JP" altLang="en-US" sz="1800" dirty="0"/>
          </a:p>
          <a:p>
            <a:pPr lvl="1">
              <a:buSzPct val="50000"/>
              <a:buFont typeface="Wingdings" pitchFamily="2" charset="2"/>
              <a:buChar char="l"/>
            </a:pPr>
            <a:endParaRPr lang="en-US" altLang="ja-JP" sz="1800" dirty="0"/>
          </a:p>
        </p:txBody>
      </p:sp>
    </p:spTree>
    <p:extLst>
      <p:ext uri="{BB962C8B-B14F-4D97-AF65-F5344CB8AC3E}">
        <p14:creationId xmlns:p14="http://schemas.microsoft.com/office/powerpoint/2010/main" xmlns="" val="3230647389"/>
      </p:ext>
    </p:extLst>
  </p:cSld>
  <p:clrMapOvr>
    <a:masterClrMapping/>
  </p:clrMapOvr>
  <p:transition spd="slow"/>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1608</TotalTime>
  <Words>585</Words>
  <Application>Microsoft Office PowerPoint</Application>
  <PresentationFormat>全屏显示(4:3)</PresentationFormat>
  <Paragraphs>47</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テーマ</vt:lpstr>
      <vt:lpstr>WF on unwanted spatial emission for  NR BS </vt:lpstr>
      <vt:lpstr>Background</vt:lpstr>
      <vt:lpstr>Agreement</vt:lpstr>
      <vt:lpstr>Declaration for Unwanted spatial emission </vt:lpstr>
      <vt:lpstr>How to capture the declaration of unwanted spatial emission</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shao zhe</cp:lastModifiedBy>
  <cp:revision>147</cp:revision>
  <dcterms:created xsi:type="dcterms:W3CDTF">2016-11-16T01:21:36Z</dcterms:created>
  <dcterms:modified xsi:type="dcterms:W3CDTF">2017-08-24T12:44:27Z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1487258736</vt:lpwstr>
  </property>
</Properties>
</file>