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0" r:id="rId3"/>
    <p:sldId id="291" r:id="rId4"/>
    <p:sldId id="299" r:id="rId5"/>
    <p:sldId id="303" r:id="rId6"/>
    <p:sldId id="300" r:id="rId7"/>
    <p:sldId id="304" r:id="rId8"/>
    <p:sldId id="292" r:id="rId9"/>
    <p:sldId id="293" r:id="rId10"/>
    <p:sldId id="295" r:id="rId11"/>
    <p:sldId id="294" r:id="rId12"/>
    <p:sldId id="296" r:id="rId13"/>
    <p:sldId id="297" r:id="rId14"/>
    <p:sldId id="298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#84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</a:t>
            </a:r>
            <a:r>
              <a:rPr lang="sv-SE" altLang="zh-CN" dirty="0" err="1">
                <a:solidFill>
                  <a:schemeClr val="tx1"/>
                </a:solidFill>
              </a:rPr>
              <a:t>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ON/OFF mask use cases for NR UE transmissions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R4-1708815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PRACH duration</a:t>
            </a:r>
          </a:p>
          <a:p>
            <a:r>
              <a:rPr lang="en-US" dirty="0"/>
              <a:t>OFF-to-ON (RX-TX) and ON-to-OFF (TX-RX) are as described in slide 3.</a:t>
            </a:r>
          </a:p>
        </p:txBody>
      </p:sp>
      <p:pic>
        <p:nvPicPr>
          <p:cNvPr id="2050" name="Picture 2" descr="prach">
            <a:extLst>
              <a:ext uri="{FF2B5EF4-FFF2-40B4-BE49-F238E27FC236}">
                <a16:creationId xmlns:a16="http://schemas.microsoft.com/office/drawing/2014/main" id="{18AE0D69-4C55-47D8-8DC3-2E1329997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08866"/>
            <a:ext cx="6048672" cy="214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5243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no power change required between SRS symbols, then the transient can be placed outside the SRS transmission duration. </a:t>
            </a:r>
          </a:p>
        </p:txBody>
      </p:sp>
      <p:pic>
        <p:nvPicPr>
          <p:cNvPr id="3074" name="Picture 2" descr="srs tx">
            <a:extLst>
              <a:ext uri="{FF2B5EF4-FFF2-40B4-BE49-F238E27FC236}">
                <a16:creationId xmlns:a16="http://schemas.microsoft.com/office/drawing/2014/main" id="{8E8EAD38-5EE9-4C32-B564-1668E623D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6992"/>
            <a:ext cx="626469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372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If there is a need for power change between consecutive SRS transmissions, then the transient period need to be placed in between SRS symbols.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4098" name="Picture 2" descr="srs tx with power change">
            <a:extLst>
              <a:ext uri="{FF2B5EF4-FFF2-40B4-BE49-F238E27FC236}">
                <a16:creationId xmlns:a16="http://schemas.microsoft.com/office/drawing/2014/main" id="{DFCA97A1-86EE-4CFF-9C29-F3975FECF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7531652" cy="1882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744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53CF9-C968-4A8E-8669-73A18455B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preceding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EB4BC-4942-4689-B2FA-62C386650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principle, SRS can be protected as shown below.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5122" name="Picture 2" descr="pusch-pucch preceding">
            <a:extLst>
              <a:ext uri="{FF2B5EF4-FFF2-40B4-BE49-F238E27FC236}">
                <a16:creationId xmlns:a16="http://schemas.microsoft.com/office/drawing/2014/main" id="{BF2A39DD-F163-40C6-BEA3-DE1F12121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04" y="2711053"/>
            <a:ext cx="774934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585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47CFB-232E-4C91-828E-9E96B6113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succeeding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0D29F-28D7-4EA0-8D33-E184BB5BA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Same as before, in principle, SRS transmissions will be protected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6146" name="Picture 2" descr="pusch-pucch succeeding SRS">
            <a:extLst>
              <a:ext uri="{FF2B5EF4-FFF2-40B4-BE49-F238E27FC236}">
                <a16:creationId xmlns:a16="http://schemas.microsoft.com/office/drawing/2014/main" id="{9354C503-6799-4789-9500-61835CB89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638012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609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55000" lnSpcReduction="20000"/>
          </a:bodyPr>
          <a:lstStyle/>
          <a:p>
            <a:pPr hangingPunct="0"/>
            <a:r>
              <a:rPr lang="en-US" sz="4400" dirty="0"/>
              <a:t>RAN4 has agreed to use following ON-to-OFF and OFF-to-ON transition time for NR in Qingdao </a:t>
            </a:r>
            <a:r>
              <a:rPr lang="en-US" sz="4400" dirty="0" err="1"/>
              <a:t>adhoc</a:t>
            </a:r>
            <a:r>
              <a:rPr lang="en-US" sz="4400" dirty="0"/>
              <a:t>:</a:t>
            </a:r>
            <a:endParaRPr lang="sv-SE" sz="4400" dirty="0"/>
          </a:p>
          <a:p>
            <a:pPr lvl="1" hangingPunct="0"/>
            <a:r>
              <a:rPr lang="en-US" sz="3600" dirty="0"/>
              <a:t>Consider 10us for sub6GHz case</a:t>
            </a:r>
            <a:endParaRPr lang="sv-SE" sz="3600" dirty="0"/>
          </a:p>
          <a:p>
            <a:pPr lvl="1" hangingPunct="0"/>
            <a:r>
              <a:rPr lang="en-US" sz="3600" dirty="0"/>
              <a:t>Consider 5us for </a:t>
            </a:r>
            <a:r>
              <a:rPr lang="en-US" sz="3600" dirty="0" err="1"/>
              <a:t>mmWave</a:t>
            </a:r>
            <a:r>
              <a:rPr lang="en-US" sz="3600" dirty="0"/>
              <a:t> case</a:t>
            </a:r>
            <a:endParaRPr lang="sv-SE" sz="3600" dirty="0"/>
          </a:p>
          <a:p>
            <a:r>
              <a:rPr lang="en-US" sz="4400" dirty="0"/>
              <a:t>Thus, the transient time will be 20us and 10us for sub6GHz and </a:t>
            </a:r>
            <a:r>
              <a:rPr lang="en-US" sz="4400" dirty="0" err="1"/>
              <a:t>mmWave</a:t>
            </a:r>
            <a:r>
              <a:rPr lang="en-US" sz="4400" dirty="0"/>
              <a:t>, respectively.</a:t>
            </a:r>
          </a:p>
          <a:p>
            <a:endParaRPr lang="en-US" sz="4400" dirty="0"/>
          </a:p>
          <a:p>
            <a:r>
              <a:rPr lang="en-US" sz="4400" dirty="0"/>
              <a:t>A number of </a:t>
            </a:r>
            <a:r>
              <a:rPr lang="en-US" sz="4400" dirty="0" err="1"/>
              <a:t>usecases</a:t>
            </a:r>
            <a:r>
              <a:rPr lang="en-US" sz="4400" dirty="0"/>
              <a:t> for ON/OFF mask have bee discussed in [1]</a:t>
            </a:r>
          </a:p>
          <a:p>
            <a:r>
              <a:rPr lang="en-US" sz="4400" dirty="0"/>
              <a:t>Discussions related to UE-</a:t>
            </a:r>
            <a:r>
              <a:rPr lang="en-US" sz="4400" dirty="0" err="1"/>
              <a:t>gNB</a:t>
            </a:r>
            <a:r>
              <a:rPr lang="en-US" sz="4400" dirty="0"/>
              <a:t> Timing based on SCS are presented in [2]</a:t>
            </a:r>
          </a:p>
          <a:p>
            <a:pPr marL="0" indent="0">
              <a:buNone/>
            </a:pPr>
            <a:r>
              <a:rPr lang="en-US" sz="4400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[1] R4-1708148, ON/OFF mask use cases for NR UE transmissions, Ericsson</a:t>
            </a:r>
          </a:p>
          <a:p>
            <a:r>
              <a:rPr lang="en-US" dirty="0"/>
              <a:t>[2] R4-1708480, </a:t>
            </a:r>
            <a:r>
              <a:rPr lang="en-US" dirty="0" err="1"/>
              <a:t>mmW</a:t>
            </a:r>
            <a:r>
              <a:rPr lang="en-US" dirty="0"/>
              <a:t> and sub6 UE-</a:t>
            </a:r>
            <a:r>
              <a:rPr lang="en-US" dirty="0" err="1"/>
              <a:t>gNB</a:t>
            </a:r>
            <a:r>
              <a:rPr lang="en-US" dirty="0"/>
              <a:t> Timing based on SCS, QUALCOMM CDMA Technologies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C2036-D6DD-494D-B4F2-D999543F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23167"/>
            <a:ext cx="8229600" cy="1143000"/>
          </a:xfrm>
        </p:spPr>
        <p:txBody>
          <a:bodyPr/>
          <a:lstStyle/>
          <a:p>
            <a:r>
              <a:rPr lang="en-US" dirty="0"/>
              <a:t>Switching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84650-9168-4090-AF60-9FB3205F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66167"/>
            <a:ext cx="8856984" cy="5791225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Three different switching time need to be defined: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TX-TX time refers to switching time related to change of power between consecutive UL transmissions</a:t>
            </a:r>
          </a:p>
          <a:p>
            <a:r>
              <a:rPr lang="en-US" dirty="0"/>
              <a:t>TX-RX time refers to time required for switching from UL to DL (More details in coming slides)</a:t>
            </a:r>
          </a:p>
          <a:p>
            <a:r>
              <a:rPr lang="en-US" dirty="0"/>
              <a:t>RX-TX time refers to time required for switching from DL to UL (More details in coming slides)</a:t>
            </a:r>
          </a:p>
          <a:p>
            <a:endParaRPr lang="en-US" dirty="0"/>
          </a:p>
          <a:p>
            <a:r>
              <a:rPr lang="en-US" dirty="0"/>
              <a:t>Switching time required for SRS hopping (whether RB hopping or </a:t>
            </a:r>
            <a:r>
              <a:rPr lang="en-US" dirty="0" err="1"/>
              <a:t>frequeny</a:t>
            </a:r>
            <a:r>
              <a:rPr lang="en-US" dirty="0"/>
              <a:t> hopping) is TBD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53A2E2-E1AC-4AD6-94D2-53D562D9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949037"/>
              </p:ext>
            </p:extLst>
          </p:nvPr>
        </p:nvGraphicFramePr>
        <p:xfrm>
          <a:off x="1259632" y="1484784"/>
          <a:ext cx="6096000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82128327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3854129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212549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Sub6Hz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mmWave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4444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TX-TX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751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RX-TX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65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TX-RX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310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29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Off to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/>
          <a:lstStyle/>
          <a:p>
            <a:r>
              <a:rPr lang="en-US" dirty="0"/>
              <a:t>Off to On transceiver and PA enabled from off state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602" y="1484784"/>
            <a:ext cx="6122268" cy="426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4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RX to TX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/>
          <a:lstStyle/>
          <a:p>
            <a:r>
              <a:rPr lang="en-US" dirty="0"/>
              <a:t>RX-TX switching</a:t>
            </a:r>
          </a:p>
          <a:p>
            <a:r>
              <a:rPr lang="en-US" dirty="0"/>
              <a:t>Transceiver on some setup can happen before end of RX slot</a:t>
            </a:r>
          </a:p>
          <a:p>
            <a:r>
              <a:rPr lang="en-US" dirty="0"/>
              <a:t>PA setup can happen before end of RX slot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1818" y="1850692"/>
            <a:ext cx="5692182" cy="402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97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TX-RX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060848"/>
            <a:ext cx="3178696" cy="298519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TX-RX switching </a:t>
            </a:r>
          </a:p>
          <a:p>
            <a:r>
              <a:rPr lang="en-US" dirty="0" err="1"/>
              <a:t>Transciever</a:t>
            </a:r>
            <a:r>
              <a:rPr lang="en-US" dirty="0"/>
              <a:t> switches from TX to RX mode (G4)</a:t>
            </a:r>
          </a:p>
          <a:p>
            <a:r>
              <a:rPr lang="en-US" dirty="0"/>
              <a:t>PA ramp down can happen as RX is setup for next slot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2035" y="1399718"/>
            <a:ext cx="6441965" cy="396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19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On to 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140968"/>
            <a:ext cx="3178696" cy="2985195"/>
          </a:xfrm>
        </p:spPr>
        <p:txBody>
          <a:bodyPr/>
          <a:lstStyle/>
          <a:p>
            <a:r>
              <a:rPr lang="en-US" dirty="0" err="1"/>
              <a:t>Tx</a:t>
            </a:r>
            <a:r>
              <a:rPr lang="en-US" dirty="0"/>
              <a:t> On to Off </a:t>
            </a:r>
          </a:p>
          <a:p>
            <a:r>
              <a:rPr lang="en-US" dirty="0"/>
              <a:t>Transceiver to off state</a:t>
            </a:r>
          </a:p>
          <a:p>
            <a:r>
              <a:rPr lang="en-US" dirty="0"/>
              <a:t>PA to off state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192" y="1556792"/>
            <a:ext cx="6988908" cy="3539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124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9712E-B0D5-44B5-AC82-65B409222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ON/OFF mask design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D2997-CA62-4983-A63D-C958AE351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Following use cases are considered:</a:t>
            </a:r>
          </a:p>
          <a:p>
            <a:pPr lvl="1" hangingPunct="0"/>
            <a:r>
              <a:rPr lang="en-US" dirty="0"/>
              <a:t>Single sot transmissions</a:t>
            </a:r>
            <a:endParaRPr lang="sv-SE" dirty="0"/>
          </a:p>
          <a:p>
            <a:pPr lvl="1" hangingPunct="0"/>
            <a:r>
              <a:rPr lang="en-US" dirty="0"/>
              <a:t>Inter-slot frequency hopping</a:t>
            </a:r>
          </a:p>
          <a:p>
            <a:pPr lvl="1" hangingPunct="0"/>
            <a:r>
              <a:rPr lang="en-US" dirty="0"/>
              <a:t>Intra-slot frequency hopping (applies to both </a:t>
            </a:r>
            <a:r>
              <a:rPr lang="en-US" dirty="0" err="1"/>
              <a:t>sPUCCH</a:t>
            </a:r>
            <a:r>
              <a:rPr lang="en-US" dirty="0"/>
              <a:t> and </a:t>
            </a:r>
            <a:r>
              <a:rPr lang="en-US" dirty="0" err="1"/>
              <a:t>sPUSCH</a:t>
            </a:r>
            <a:r>
              <a:rPr lang="en-US" dirty="0"/>
              <a:t>)</a:t>
            </a:r>
            <a:endParaRPr lang="sv-SE" dirty="0"/>
          </a:p>
          <a:p>
            <a:pPr lvl="1" hangingPunct="0"/>
            <a:r>
              <a:rPr lang="en-US" dirty="0"/>
              <a:t>SRS transmission</a:t>
            </a:r>
            <a:endParaRPr lang="sv-SE" dirty="0"/>
          </a:p>
          <a:p>
            <a:pPr lvl="1" hangingPunct="0"/>
            <a:r>
              <a:rPr lang="en-US" dirty="0"/>
              <a:t>UL transmission preceding SRS</a:t>
            </a:r>
            <a:endParaRPr lang="sv-SE" dirty="0"/>
          </a:p>
          <a:p>
            <a:pPr lvl="1" hangingPunct="0"/>
            <a:r>
              <a:rPr lang="en-US" dirty="0"/>
              <a:t>UL transmission succeeding SRS</a:t>
            </a:r>
            <a:endParaRPr lang="sv-SE" dirty="0"/>
          </a:p>
          <a:p>
            <a:pPr lvl="1" hangingPunct="0"/>
            <a:r>
              <a:rPr lang="en-US" dirty="0"/>
              <a:t>UL transmission preceding and succeeding SRS</a:t>
            </a:r>
            <a:endParaRPr lang="sv-SE" dirty="0"/>
          </a:p>
          <a:p>
            <a:r>
              <a:rPr lang="en-US" dirty="0"/>
              <a:t>Depending on progress in RAN1, other cases can be included.</a:t>
            </a:r>
          </a:p>
        </p:txBody>
      </p:sp>
    </p:spTree>
    <p:extLst>
      <p:ext uri="{BB962C8B-B14F-4D97-AF65-F5344CB8AC3E}">
        <p14:creationId xmlns:p14="http://schemas.microsoft.com/office/powerpoint/2010/main" val="4111011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slot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slot duration</a:t>
            </a:r>
          </a:p>
          <a:p>
            <a:r>
              <a:rPr lang="en-US" dirty="0"/>
              <a:t>OFF-to-ON (RX-TX) and ON-to-OFF (TX-RX) are as described in slide 3</a:t>
            </a:r>
          </a:p>
        </p:txBody>
      </p:sp>
      <p:pic>
        <p:nvPicPr>
          <p:cNvPr id="1026" name="Picture 2" descr="single slot tx">
            <a:extLst>
              <a:ext uri="{FF2B5EF4-FFF2-40B4-BE49-F238E27FC236}">
                <a16:creationId xmlns:a16="http://schemas.microsoft.com/office/drawing/2014/main" id="{2F9E9CA7-F94A-41E0-A9DD-1ACC8777B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82615"/>
            <a:ext cx="5976269" cy="19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330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10040</TotalTime>
  <Words>521</Words>
  <Application>Microsoft Office PowerPoint</Application>
  <PresentationFormat>On-screen Show (4:3)</PresentationFormat>
  <Paragraphs>101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宋体</vt:lpstr>
      <vt:lpstr>Arial</vt:lpstr>
      <vt:lpstr>Calibri</vt:lpstr>
      <vt:lpstr>Office 主题</vt:lpstr>
      <vt:lpstr>3GPP TSG-RAN WG4 Meeting #84 </vt:lpstr>
      <vt:lpstr>Background</vt:lpstr>
      <vt:lpstr>Switching time</vt:lpstr>
      <vt:lpstr>TX Off to On</vt:lpstr>
      <vt:lpstr>RX to TX switching</vt:lpstr>
      <vt:lpstr>TX-RX switching</vt:lpstr>
      <vt:lpstr>TX On to Off</vt:lpstr>
      <vt:lpstr>Use cases for ON/OFF mask design </vt:lpstr>
      <vt:lpstr>Single slot transmission</vt:lpstr>
      <vt:lpstr>PRACH</vt:lpstr>
      <vt:lpstr>Consecutive SRS symbols (1/2)</vt:lpstr>
      <vt:lpstr>Consecutive SRS symbols (2/2)</vt:lpstr>
      <vt:lpstr>UL transmission preceding SRS</vt:lpstr>
      <vt:lpstr>UL transmission succeeding SRS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787</cp:revision>
  <dcterms:created xsi:type="dcterms:W3CDTF">2016-01-12T08:39:50Z</dcterms:created>
  <dcterms:modified xsi:type="dcterms:W3CDTF">2017-08-25T09:10:45Z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