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RF requirements for microcell and picocell NB-</a:t>
            </a:r>
            <a:r>
              <a:rPr lang="en-GB" dirty="0" err="1"/>
              <a:t>IoT</a:t>
            </a:r>
            <a:r>
              <a:rPr lang="en-GB" dirty="0"/>
              <a:t> BS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Bell, Ericsson, Huawei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#84</a:t>
            </a:r>
            <a:r>
              <a:rPr lang="en-US" altLang="sv-SE" b="1" dirty="0">
                <a:cs typeface="Arial" panose="020B0604020202020204" pitchFamily="34" charset="0"/>
              </a:rPr>
              <a:t>                                                    </a:t>
            </a:r>
            <a:r>
              <a:rPr lang="en-GB" altLang="sv-SE" b="1" dirty="0">
                <a:cs typeface="Arial" panose="020B0604020202020204" pitchFamily="34" charset="0"/>
              </a:rPr>
              <a:t>Berlin, Germany, 21 - 25 August,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	8.24.2.1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R4-1708809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Contributions on RF requirements for microcell and picocell NB-</a:t>
            </a:r>
            <a:r>
              <a:rPr lang="en-GB" dirty="0" err="1"/>
              <a:t>IoT</a:t>
            </a:r>
            <a:r>
              <a:rPr lang="en-GB" dirty="0"/>
              <a:t> </a:t>
            </a:r>
            <a:r>
              <a:rPr lang="en-GB"/>
              <a:t>BS have </a:t>
            </a:r>
            <a:r>
              <a:rPr lang="en-GB" dirty="0"/>
              <a:t>been discussed in RAN4#84:</a:t>
            </a:r>
          </a:p>
          <a:p>
            <a:pPr lvl="1"/>
            <a:r>
              <a:rPr lang="en-GB" dirty="0"/>
              <a:t>[1]	R4-1707147	Transmitter requirements for picocell NB-</a:t>
            </a:r>
            <a:r>
              <a:rPr lang="en-GB" dirty="0" err="1"/>
              <a:t>IoT</a:t>
            </a:r>
            <a:r>
              <a:rPr lang="en-GB" dirty="0"/>
              <a:t> BS	Nokia, Nokia Shanghai Bell</a:t>
            </a:r>
          </a:p>
          <a:p>
            <a:pPr lvl="1"/>
            <a:r>
              <a:rPr lang="en-GB" dirty="0"/>
              <a:t>[2]	R4-1707148	Receiver requirements for microcell NB-</a:t>
            </a:r>
            <a:r>
              <a:rPr lang="en-GB" dirty="0" err="1"/>
              <a:t>IoT</a:t>
            </a:r>
            <a:r>
              <a:rPr lang="en-GB" dirty="0"/>
              <a:t> BS	Nokia, Nokia Shanghai Bell</a:t>
            </a:r>
          </a:p>
          <a:p>
            <a:pPr lvl="1"/>
            <a:r>
              <a:rPr lang="en-GB" dirty="0"/>
              <a:t>[3]	R4-1707149	Receiver requirements for picocell NB-</a:t>
            </a:r>
            <a:r>
              <a:rPr lang="en-GB" dirty="0" err="1"/>
              <a:t>IoT</a:t>
            </a:r>
            <a:r>
              <a:rPr lang="en-GB" dirty="0"/>
              <a:t> BS	Nokia, Nokia Shanghai Bell</a:t>
            </a:r>
          </a:p>
          <a:p>
            <a:pPr lvl="1"/>
            <a:r>
              <a:rPr lang="en-GB" dirty="0"/>
              <a:t>[4]	R4-1707647	BS RF requirements impacts analysis	Ericsson</a:t>
            </a:r>
          </a:p>
          <a:p>
            <a:pPr lvl="1"/>
            <a:r>
              <a:rPr lang="en-GB" dirty="0"/>
              <a:t>[5]	R4-1708131	Transmitter requirements for NB-</a:t>
            </a:r>
            <a:r>
              <a:rPr lang="en-GB" dirty="0" err="1"/>
              <a:t>IoT</a:t>
            </a:r>
            <a:r>
              <a:rPr lang="en-GB" dirty="0"/>
              <a:t> small cell	Huawei, </a:t>
            </a:r>
            <a:r>
              <a:rPr lang="en-GB" dirty="0" err="1"/>
              <a:t>Hisilicon</a:t>
            </a:r>
            <a:endParaRPr lang="en-GB" dirty="0"/>
          </a:p>
          <a:p>
            <a:pPr lvl="1"/>
            <a:r>
              <a:rPr lang="en-GB" dirty="0"/>
              <a:t>[6]	R4-1708132	Receiver requirements for NB-</a:t>
            </a:r>
            <a:r>
              <a:rPr lang="en-GB" dirty="0" err="1"/>
              <a:t>IoT</a:t>
            </a:r>
            <a:r>
              <a:rPr lang="en-GB" dirty="0"/>
              <a:t> Pico cell	Huawei, </a:t>
            </a:r>
            <a:r>
              <a:rPr lang="en-GB" dirty="0" err="1"/>
              <a:t>Hisilicon</a:t>
            </a:r>
            <a:endParaRPr lang="en-GB" dirty="0"/>
          </a:p>
          <a:p>
            <a:r>
              <a:rPr lang="en-GB" dirty="0"/>
              <a:t>Many proposals are aligned with each other.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microcell BS TX </a:t>
            </a:r>
            <a:r>
              <a:rPr lang="en-GB" dirty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marL="514350" indent="-514350" fontAlgn="base" hangingPunct="0">
              <a:buFont typeface="+mj-lt"/>
              <a:buAutoNum type="arabicPeriod"/>
            </a:pPr>
            <a:r>
              <a:rPr lang="en-GB" sz="1600" dirty="0"/>
              <a:t>To apply t</a:t>
            </a:r>
            <a:r>
              <a:rPr lang="en-US" sz="1600" dirty="0"/>
              <a:t>he medium range E-UTRA or MSR BS output power and accuracy requirements also to the medium range NB-</a:t>
            </a:r>
            <a:r>
              <a:rPr lang="en-US" sz="1600" dirty="0" err="1"/>
              <a:t>IoT</a:t>
            </a:r>
            <a:r>
              <a:rPr lang="en-US" sz="1600" dirty="0"/>
              <a:t> BS</a:t>
            </a:r>
            <a:r>
              <a:rPr lang="en-GB" sz="1600" dirty="0"/>
              <a:t>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600" dirty="0"/>
              <a:t>To adopt the </a:t>
            </a:r>
            <a:r>
              <a:rPr lang="en-US" sz="1600" dirty="0"/>
              <a:t>wide area</a:t>
            </a:r>
            <a:r>
              <a:rPr lang="en-GB" sz="1600" dirty="0"/>
              <a:t> NB-</a:t>
            </a:r>
            <a:r>
              <a:rPr lang="en-GB" sz="1600" dirty="0" err="1"/>
              <a:t>IoT</a:t>
            </a:r>
            <a:r>
              <a:rPr lang="en-GB" sz="1600" dirty="0"/>
              <a:t> BS output power dynamics requirements (including </a:t>
            </a:r>
            <a:r>
              <a:rPr lang="en-US" sz="1600" dirty="0"/>
              <a:t>NB-</a:t>
            </a:r>
            <a:r>
              <a:rPr lang="en-US" sz="1600" dirty="0" err="1"/>
              <a:t>IoT</a:t>
            </a:r>
            <a:r>
              <a:rPr lang="en-US" sz="1600" dirty="0"/>
              <a:t> RB power dynamic range for in-band or guard band operation) </a:t>
            </a:r>
            <a:r>
              <a:rPr lang="en-GB" sz="1600" dirty="0"/>
              <a:t>to the </a:t>
            </a:r>
            <a:r>
              <a:rPr lang="en-US" sz="1600" dirty="0"/>
              <a:t>medium range </a:t>
            </a:r>
            <a:r>
              <a:rPr lang="en-GB" sz="1600" dirty="0"/>
              <a:t>NB-</a:t>
            </a:r>
            <a:r>
              <a:rPr lang="en-GB" sz="1600" dirty="0" err="1"/>
              <a:t>IoT</a:t>
            </a:r>
            <a:r>
              <a:rPr lang="en-GB" sz="1600" dirty="0"/>
              <a:t> BS.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600" dirty="0"/>
              <a:t>To apply t</a:t>
            </a:r>
            <a:r>
              <a:rPr lang="en-US" sz="1600" dirty="0"/>
              <a:t>he medium range E-UTRA BS frequency error requirement also to the medium range NB-</a:t>
            </a:r>
            <a:r>
              <a:rPr lang="en-US" sz="1600" dirty="0" err="1"/>
              <a:t>IoT</a:t>
            </a:r>
            <a:r>
              <a:rPr lang="en-US" sz="1600" dirty="0"/>
              <a:t> BS.</a:t>
            </a:r>
            <a:endParaRPr lang="en-GB" sz="16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sz="1600" dirty="0"/>
              <a:t>T</a:t>
            </a:r>
            <a:r>
              <a:rPr lang="en-GB" sz="1600" dirty="0"/>
              <a:t>o adopt the </a:t>
            </a:r>
            <a:r>
              <a:rPr lang="en-US" sz="1600" dirty="0"/>
              <a:t>wide area</a:t>
            </a:r>
            <a:r>
              <a:rPr lang="en-GB" sz="1600" dirty="0"/>
              <a:t> NB-</a:t>
            </a:r>
            <a:r>
              <a:rPr lang="en-GB" sz="1600" dirty="0" err="1"/>
              <a:t>IoT</a:t>
            </a:r>
            <a:r>
              <a:rPr lang="en-GB" sz="1600" dirty="0"/>
              <a:t> BS EVM, TAE and DL RS power requirements to the </a:t>
            </a:r>
            <a:r>
              <a:rPr lang="en-US" sz="1600" dirty="0"/>
              <a:t>medium range </a:t>
            </a:r>
            <a:r>
              <a:rPr lang="en-GB" sz="1600" dirty="0"/>
              <a:t>NB-</a:t>
            </a:r>
            <a:r>
              <a:rPr lang="en-GB" sz="1600" dirty="0" err="1"/>
              <a:t>IoT</a:t>
            </a:r>
            <a:r>
              <a:rPr lang="en-GB" sz="1600" dirty="0"/>
              <a:t> BS.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600" dirty="0"/>
              <a:t>To adopt the </a:t>
            </a:r>
            <a:r>
              <a:rPr lang="en-US" sz="1600" dirty="0"/>
              <a:t>wide area</a:t>
            </a:r>
            <a:r>
              <a:rPr lang="en-GB" sz="1600" dirty="0"/>
              <a:t> NB-</a:t>
            </a:r>
            <a:r>
              <a:rPr lang="en-GB" sz="1600" dirty="0" err="1"/>
              <a:t>IoT</a:t>
            </a:r>
            <a:r>
              <a:rPr lang="en-GB" sz="1600" dirty="0"/>
              <a:t> BS </a:t>
            </a:r>
            <a:r>
              <a:rPr lang="en-US" sz="1600" dirty="0"/>
              <a:t>occupied bandwidth and relative ACLR </a:t>
            </a:r>
            <a:r>
              <a:rPr lang="en-GB" sz="1600" dirty="0"/>
              <a:t>requirements to the </a:t>
            </a:r>
            <a:r>
              <a:rPr lang="en-US" sz="1600" dirty="0"/>
              <a:t>medium range </a:t>
            </a:r>
            <a:r>
              <a:rPr lang="en-GB" sz="1600" dirty="0"/>
              <a:t>NB-</a:t>
            </a:r>
            <a:r>
              <a:rPr lang="en-GB" sz="1600" dirty="0" err="1"/>
              <a:t>IoT</a:t>
            </a:r>
            <a:r>
              <a:rPr lang="en-GB" sz="1600" dirty="0"/>
              <a:t> BS.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600" dirty="0"/>
              <a:t>T</a:t>
            </a:r>
            <a:r>
              <a:rPr lang="en-US" sz="1600" dirty="0"/>
              <a:t>o apply the absolute ACLR limit for the medium range E-UTRA or MSR BS also to the medium range NB-</a:t>
            </a:r>
            <a:r>
              <a:rPr lang="en-US" sz="1600" dirty="0" err="1"/>
              <a:t>IoT</a:t>
            </a:r>
            <a:r>
              <a:rPr lang="en-US" sz="1600" dirty="0"/>
              <a:t> BS.</a:t>
            </a:r>
            <a:endParaRPr lang="en-GB" sz="16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600" dirty="0"/>
              <a:t>T</a:t>
            </a:r>
            <a:r>
              <a:rPr lang="en-US" sz="1600" dirty="0"/>
              <a:t>o apply the medium range E-UTRA or MSR BS operating band unwanted emissions requirements also to the medium range NB-</a:t>
            </a:r>
            <a:r>
              <a:rPr lang="en-US" sz="1600" dirty="0" err="1"/>
              <a:t>IoT</a:t>
            </a:r>
            <a:r>
              <a:rPr lang="en-US" sz="1600" dirty="0"/>
              <a:t> BS for in-band and/or guard band operations.</a:t>
            </a:r>
            <a:endParaRPr lang="en-GB" sz="16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600" dirty="0"/>
              <a:t>T</a:t>
            </a:r>
            <a:r>
              <a:rPr lang="en-US" sz="1600" dirty="0"/>
              <a:t>o use the same -91 </a:t>
            </a:r>
            <a:r>
              <a:rPr lang="en-US" sz="1600" dirty="0" err="1"/>
              <a:t>dBm</a:t>
            </a:r>
            <a:r>
              <a:rPr lang="en-US" sz="1600" dirty="0"/>
              <a:t>/100 kHz emission limit as the medium range E-UTRA or MSR BS for </a:t>
            </a:r>
            <a:r>
              <a:rPr lang="en-GB" sz="1600" dirty="0"/>
              <a:t>the medium range NB-</a:t>
            </a:r>
            <a:r>
              <a:rPr lang="en-GB" sz="1600" dirty="0" err="1"/>
              <a:t>IoT</a:t>
            </a:r>
            <a:r>
              <a:rPr lang="en-GB" sz="1600" dirty="0"/>
              <a:t> BS </a:t>
            </a:r>
            <a:r>
              <a:rPr lang="en-US" sz="1600" dirty="0"/>
              <a:t>for protection of own BS receiver and co-location with other BS</a:t>
            </a:r>
            <a:r>
              <a:rPr lang="en-GB" sz="1600" dirty="0"/>
              <a:t>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600" dirty="0"/>
              <a:t>T</a:t>
            </a:r>
            <a:r>
              <a:rPr lang="en-US" sz="1600" dirty="0"/>
              <a:t>o </a:t>
            </a:r>
            <a:r>
              <a:rPr lang="en-GB" sz="1600" dirty="0"/>
              <a:t>adopt the </a:t>
            </a:r>
            <a:r>
              <a:rPr lang="en-US" sz="1600" dirty="0"/>
              <a:t>wide area</a:t>
            </a:r>
            <a:r>
              <a:rPr lang="en-GB" sz="1600" dirty="0"/>
              <a:t> NB-</a:t>
            </a:r>
            <a:r>
              <a:rPr lang="en-GB" sz="1600" dirty="0" err="1"/>
              <a:t>IoT</a:t>
            </a:r>
            <a:r>
              <a:rPr lang="en-GB" sz="1600" dirty="0"/>
              <a:t> BS </a:t>
            </a:r>
            <a:r>
              <a:rPr lang="en-US" sz="1600" dirty="0"/>
              <a:t>mandatory spurious emission limits and requirements for co-existence with systems operating in other frequency bands</a:t>
            </a:r>
            <a:r>
              <a:rPr lang="en-GB" sz="1600" dirty="0"/>
              <a:t> to the </a:t>
            </a:r>
            <a:r>
              <a:rPr lang="en-US" sz="1600" dirty="0"/>
              <a:t>medium range </a:t>
            </a:r>
            <a:r>
              <a:rPr lang="en-GB" sz="1600" dirty="0"/>
              <a:t>NB-</a:t>
            </a:r>
            <a:r>
              <a:rPr lang="en-GB" sz="1600" dirty="0" err="1"/>
              <a:t>IoT</a:t>
            </a:r>
            <a:r>
              <a:rPr lang="en-GB" sz="1600" dirty="0"/>
              <a:t> BS</a:t>
            </a:r>
            <a:r>
              <a:rPr lang="en-US" sz="1600" dirty="0"/>
              <a:t>.</a:t>
            </a:r>
            <a:endParaRPr lang="en-GB" sz="16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sz="1600" dirty="0"/>
              <a:t>T</a:t>
            </a:r>
            <a:r>
              <a:rPr lang="en-GB" sz="1600" dirty="0"/>
              <a:t>o adopt the </a:t>
            </a:r>
            <a:r>
              <a:rPr lang="en-US" sz="1600" dirty="0"/>
              <a:t>wide area</a:t>
            </a:r>
            <a:r>
              <a:rPr lang="en-GB" sz="1600" dirty="0"/>
              <a:t> NB-</a:t>
            </a:r>
            <a:r>
              <a:rPr lang="en-GB" sz="1600" dirty="0" err="1"/>
              <a:t>IoT</a:t>
            </a:r>
            <a:r>
              <a:rPr lang="en-GB" sz="1600" dirty="0"/>
              <a:t> BS transmitter intermodulation requirement to the </a:t>
            </a:r>
            <a:r>
              <a:rPr lang="en-US" sz="1600" dirty="0"/>
              <a:t>medium range </a:t>
            </a:r>
            <a:r>
              <a:rPr lang="en-GB" sz="1600" dirty="0"/>
              <a:t>NB-</a:t>
            </a:r>
            <a:r>
              <a:rPr lang="en-GB" sz="1600" dirty="0" err="1"/>
              <a:t>IoT</a:t>
            </a:r>
            <a:r>
              <a:rPr lang="en-GB" sz="1600" dirty="0"/>
              <a:t> BS</a:t>
            </a:r>
            <a:r>
              <a:rPr lang="en-US" sz="1600" dirty="0"/>
              <a:t>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picocell BS TX </a:t>
            </a:r>
            <a:r>
              <a:rPr lang="en-GB" dirty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marL="514350" indent="-514350" fontAlgn="base" hangingPunct="0">
              <a:buFont typeface="+mj-lt"/>
              <a:buAutoNum type="arabicPeriod"/>
            </a:pPr>
            <a:r>
              <a:rPr lang="en-GB" sz="1800" dirty="0"/>
              <a:t>To apply t</a:t>
            </a:r>
            <a:r>
              <a:rPr lang="en-US" sz="1800" dirty="0"/>
              <a:t>he local area E-UTRA or MSR BS output power and accuracy requirements also to the local area NB-</a:t>
            </a:r>
            <a:r>
              <a:rPr lang="en-US" sz="1800" dirty="0" err="1"/>
              <a:t>IoT</a:t>
            </a:r>
            <a:r>
              <a:rPr lang="en-US" sz="1800" dirty="0"/>
              <a:t> BS</a:t>
            </a:r>
            <a:r>
              <a:rPr lang="en-GB" sz="1800" dirty="0"/>
              <a:t>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800" dirty="0"/>
              <a:t>To adopt the </a:t>
            </a:r>
            <a:r>
              <a:rPr lang="en-US" sz="1800" dirty="0"/>
              <a:t>wide area</a:t>
            </a:r>
            <a:r>
              <a:rPr lang="en-GB" sz="1800" dirty="0"/>
              <a:t> NB-</a:t>
            </a:r>
            <a:r>
              <a:rPr lang="en-GB" sz="1800" dirty="0" err="1"/>
              <a:t>IoT</a:t>
            </a:r>
            <a:r>
              <a:rPr lang="en-GB" sz="1800" dirty="0"/>
              <a:t> BS output power dynamics requirements (including </a:t>
            </a:r>
            <a:r>
              <a:rPr lang="en-US" sz="1800" dirty="0"/>
              <a:t>NB-</a:t>
            </a:r>
            <a:r>
              <a:rPr lang="en-US" sz="1800" dirty="0" err="1"/>
              <a:t>IoT</a:t>
            </a:r>
            <a:r>
              <a:rPr lang="en-US" sz="1800" dirty="0"/>
              <a:t> RB power dynamic range for in-band or guard band operation) </a:t>
            </a:r>
            <a:r>
              <a:rPr lang="en-GB" sz="1800" dirty="0"/>
              <a:t>to the </a:t>
            </a:r>
            <a:r>
              <a:rPr lang="en-US" sz="1800" dirty="0"/>
              <a:t>local area </a:t>
            </a:r>
            <a:r>
              <a:rPr lang="en-GB" sz="1800" dirty="0"/>
              <a:t>NB-</a:t>
            </a:r>
            <a:r>
              <a:rPr lang="en-GB" sz="1800" dirty="0" err="1"/>
              <a:t>IoT</a:t>
            </a:r>
            <a:r>
              <a:rPr lang="en-GB" sz="1800" dirty="0"/>
              <a:t> BS.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800" dirty="0"/>
              <a:t>To apply t</a:t>
            </a:r>
            <a:r>
              <a:rPr lang="en-US" sz="1800" dirty="0"/>
              <a:t>he local area E-UTRA BS frequency error requirement also to the local area NB-</a:t>
            </a:r>
            <a:r>
              <a:rPr lang="en-US" sz="1800" dirty="0" err="1"/>
              <a:t>IoT</a:t>
            </a:r>
            <a:r>
              <a:rPr lang="en-US" sz="1800" dirty="0"/>
              <a:t> BS.</a:t>
            </a:r>
            <a:endParaRPr lang="en-GB" sz="18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sz="1800" dirty="0"/>
              <a:t>T</a:t>
            </a:r>
            <a:r>
              <a:rPr lang="en-GB" sz="1800" dirty="0"/>
              <a:t>o adopt the </a:t>
            </a:r>
            <a:r>
              <a:rPr lang="en-US" sz="1800" dirty="0"/>
              <a:t>wide area</a:t>
            </a:r>
            <a:r>
              <a:rPr lang="en-GB" sz="1800" dirty="0"/>
              <a:t> NB-</a:t>
            </a:r>
            <a:r>
              <a:rPr lang="en-GB" sz="1800" dirty="0" err="1"/>
              <a:t>IoT</a:t>
            </a:r>
            <a:r>
              <a:rPr lang="en-GB" sz="1800" dirty="0"/>
              <a:t> BS EVM, TAE and DL RS power requirements to the </a:t>
            </a:r>
            <a:r>
              <a:rPr lang="en-US" sz="1800" dirty="0"/>
              <a:t>local area </a:t>
            </a:r>
            <a:r>
              <a:rPr lang="en-GB" sz="1800" dirty="0"/>
              <a:t>NB-</a:t>
            </a:r>
            <a:r>
              <a:rPr lang="en-GB" sz="1800" dirty="0" err="1"/>
              <a:t>IoT</a:t>
            </a:r>
            <a:r>
              <a:rPr lang="en-GB" sz="1800" dirty="0"/>
              <a:t> BS.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800" dirty="0"/>
              <a:t>To adopt the </a:t>
            </a:r>
            <a:r>
              <a:rPr lang="en-US" sz="1800" dirty="0"/>
              <a:t>wide area</a:t>
            </a:r>
            <a:r>
              <a:rPr lang="en-GB" sz="1800" dirty="0"/>
              <a:t> NB-</a:t>
            </a:r>
            <a:r>
              <a:rPr lang="en-GB" sz="1800" dirty="0" err="1"/>
              <a:t>IoT</a:t>
            </a:r>
            <a:r>
              <a:rPr lang="en-GB" sz="1800" dirty="0"/>
              <a:t> BS </a:t>
            </a:r>
            <a:r>
              <a:rPr lang="en-US" sz="1800" dirty="0"/>
              <a:t>occupied bandwidth and relative ACLR </a:t>
            </a:r>
            <a:r>
              <a:rPr lang="en-GB" sz="1800" dirty="0"/>
              <a:t>requirements to the </a:t>
            </a:r>
            <a:r>
              <a:rPr lang="en-US" sz="1800" dirty="0"/>
              <a:t>local area </a:t>
            </a:r>
            <a:r>
              <a:rPr lang="en-GB" sz="1800" dirty="0"/>
              <a:t>NB-</a:t>
            </a:r>
            <a:r>
              <a:rPr lang="en-GB" sz="1800" dirty="0" err="1"/>
              <a:t>IoT</a:t>
            </a:r>
            <a:r>
              <a:rPr lang="en-GB" sz="1800" dirty="0"/>
              <a:t> BS.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800" dirty="0"/>
              <a:t>T</a:t>
            </a:r>
            <a:r>
              <a:rPr lang="en-US" sz="1800" dirty="0"/>
              <a:t>o apply the absolute ACLR limit for the local area E-UTRA or MSR BS also to the local area NB-</a:t>
            </a:r>
            <a:r>
              <a:rPr lang="en-US" sz="1800" dirty="0" err="1"/>
              <a:t>IoT</a:t>
            </a:r>
            <a:r>
              <a:rPr lang="en-US" sz="1800" dirty="0"/>
              <a:t> BS.</a:t>
            </a:r>
            <a:endParaRPr lang="en-GB" sz="18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800" dirty="0"/>
              <a:t>T</a:t>
            </a:r>
            <a:r>
              <a:rPr lang="en-US" sz="1800" dirty="0"/>
              <a:t>o apply the local area E-UTRA or MSR BS operating band unwanted emissions requirements also to the local area NB-</a:t>
            </a:r>
            <a:r>
              <a:rPr lang="en-US" sz="1800" dirty="0" err="1"/>
              <a:t>IoT</a:t>
            </a:r>
            <a:r>
              <a:rPr lang="en-US" sz="1800" dirty="0"/>
              <a:t> BS for in-band and/or guard band operations.</a:t>
            </a:r>
            <a:endParaRPr lang="en-GB" sz="18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800" dirty="0"/>
              <a:t>T</a:t>
            </a:r>
            <a:r>
              <a:rPr lang="en-US" sz="1800" dirty="0"/>
              <a:t>o use the same -88 </a:t>
            </a:r>
            <a:r>
              <a:rPr lang="en-US" sz="1800" dirty="0" err="1"/>
              <a:t>dBm</a:t>
            </a:r>
            <a:r>
              <a:rPr lang="en-US" sz="1800" dirty="0"/>
              <a:t>/100 kHz emission limit as the local area E-UTRA or MSR BS for </a:t>
            </a:r>
            <a:r>
              <a:rPr lang="en-GB" sz="1800" dirty="0"/>
              <a:t>the local area NB-</a:t>
            </a:r>
            <a:r>
              <a:rPr lang="en-GB" sz="1800" dirty="0" err="1"/>
              <a:t>IoT</a:t>
            </a:r>
            <a:r>
              <a:rPr lang="en-GB" sz="1800" dirty="0"/>
              <a:t> BS </a:t>
            </a:r>
            <a:r>
              <a:rPr lang="en-US" sz="1800" dirty="0"/>
              <a:t>for protection of own BS receiver and co-location with other BS</a:t>
            </a:r>
            <a:r>
              <a:rPr lang="en-GB" sz="1800" dirty="0"/>
              <a:t>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800" dirty="0"/>
              <a:t>T</a:t>
            </a:r>
            <a:r>
              <a:rPr lang="en-US" sz="1800" dirty="0"/>
              <a:t>o </a:t>
            </a:r>
            <a:r>
              <a:rPr lang="en-GB" sz="1800" dirty="0"/>
              <a:t>adopt the </a:t>
            </a:r>
            <a:r>
              <a:rPr lang="en-US" sz="1800" dirty="0"/>
              <a:t>wide area</a:t>
            </a:r>
            <a:r>
              <a:rPr lang="en-GB" sz="1800" dirty="0"/>
              <a:t> NB-</a:t>
            </a:r>
            <a:r>
              <a:rPr lang="en-GB" sz="1800" dirty="0" err="1"/>
              <a:t>IoT</a:t>
            </a:r>
            <a:r>
              <a:rPr lang="en-GB" sz="1800" dirty="0"/>
              <a:t> BS </a:t>
            </a:r>
            <a:r>
              <a:rPr lang="en-US" sz="1800" dirty="0"/>
              <a:t>mandatory spurious emission limits and requirements for co-existence with systems operating in other frequency bands</a:t>
            </a:r>
            <a:r>
              <a:rPr lang="en-GB" sz="1800" dirty="0"/>
              <a:t> to the </a:t>
            </a:r>
            <a:r>
              <a:rPr lang="en-US" sz="1800" dirty="0"/>
              <a:t>local area </a:t>
            </a:r>
            <a:r>
              <a:rPr lang="en-GB" sz="1800" dirty="0"/>
              <a:t>NB-</a:t>
            </a:r>
            <a:r>
              <a:rPr lang="en-GB" sz="1800" dirty="0" err="1"/>
              <a:t>IoT</a:t>
            </a:r>
            <a:r>
              <a:rPr lang="en-GB" sz="1800" dirty="0"/>
              <a:t> BS</a:t>
            </a:r>
            <a:r>
              <a:rPr lang="en-US" sz="1800" dirty="0"/>
              <a:t>.</a:t>
            </a:r>
            <a:endParaRPr lang="en-GB" sz="18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sz="1800" dirty="0"/>
              <a:t>T</a:t>
            </a:r>
            <a:r>
              <a:rPr lang="en-GB" sz="1800" dirty="0"/>
              <a:t>o adopt the </a:t>
            </a:r>
            <a:r>
              <a:rPr lang="en-US" sz="1800" dirty="0"/>
              <a:t>wide area</a:t>
            </a:r>
            <a:r>
              <a:rPr lang="en-GB" sz="1800" dirty="0"/>
              <a:t> NB-</a:t>
            </a:r>
            <a:r>
              <a:rPr lang="en-GB" sz="1800" dirty="0" err="1"/>
              <a:t>IoT</a:t>
            </a:r>
            <a:r>
              <a:rPr lang="en-GB" sz="1800" dirty="0"/>
              <a:t> BS transmitter intermodulation requirement to the </a:t>
            </a:r>
            <a:r>
              <a:rPr lang="en-US" sz="1800" dirty="0"/>
              <a:t>local area </a:t>
            </a:r>
            <a:r>
              <a:rPr lang="en-GB" sz="1800" dirty="0"/>
              <a:t>NB-</a:t>
            </a:r>
            <a:r>
              <a:rPr lang="en-GB" sz="1800" dirty="0" err="1"/>
              <a:t>IoT</a:t>
            </a:r>
            <a:r>
              <a:rPr lang="en-GB" sz="1800" dirty="0"/>
              <a:t> BS</a:t>
            </a:r>
            <a:r>
              <a:rPr lang="en-US" sz="1800" dirty="0"/>
              <a:t>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150105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microcell BS RX </a:t>
            </a:r>
            <a:r>
              <a:rPr lang="en-GB" dirty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62500" lnSpcReduction="20000"/>
          </a:bodyPr>
          <a:lstStyle/>
          <a:p>
            <a:pPr marL="514350" indent="-514350" fontAlgn="base" hangingPunct="0">
              <a:buFont typeface="+mj-lt"/>
              <a:buAutoNum type="arabicPeriod"/>
            </a:pPr>
            <a:r>
              <a:rPr lang="en-GB" dirty="0"/>
              <a:t>To specify the in-channel selectivity requirement of medium range NB-</a:t>
            </a:r>
            <a:r>
              <a:rPr lang="en-GB" dirty="0" err="1"/>
              <a:t>IoT</a:t>
            </a:r>
            <a:r>
              <a:rPr lang="en-GB" dirty="0"/>
              <a:t> BS for in-band operation with t</a:t>
            </a:r>
            <a:r>
              <a:rPr lang="en-US" dirty="0"/>
              <a:t>he wanted and interfering signals increased by 5 dB comparing to the wide area NB-</a:t>
            </a:r>
            <a:r>
              <a:rPr lang="en-US" dirty="0" err="1"/>
              <a:t>IoT</a:t>
            </a:r>
            <a:r>
              <a:rPr lang="en-US" dirty="0"/>
              <a:t> BS</a:t>
            </a:r>
            <a:r>
              <a:rPr lang="en-GB" dirty="0"/>
              <a:t> for in-band operation.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dirty="0"/>
              <a:t>To specify the narrow-band blocking requirement of medium range NB-</a:t>
            </a:r>
            <a:r>
              <a:rPr lang="en-GB" dirty="0" err="1"/>
              <a:t>IoT</a:t>
            </a:r>
            <a:r>
              <a:rPr lang="en-GB" dirty="0"/>
              <a:t> BS with t</a:t>
            </a:r>
            <a:r>
              <a:rPr lang="en-US" dirty="0"/>
              <a:t>he wanted and interfering signals increased by 5 dB comparing to the wide area NB-</a:t>
            </a:r>
            <a:r>
              <a:rPr lang="en-US" dirty="0" err="1"/>
              <a:t>IoT</a:t>
            </a:r>
            <a:r>
              <a:rPr lang="en-US" dirty="0"/>
              <a:t> BS</a:t>
            </a:r>
            <a:r>
              <a:rPr lang="en-GB" dirty="0"/>
              <a:t>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dirty="0"/>
              <a:t>T</a:t>
            </a:r>
            <a:r>
              <a:rPr lang="en-US" dirty="0"/>
              <a:t>o </a:t>
            </a:r>
            <a:r>
              <a:rPr lang="en-GB" dirty="0"/>
              <a:t>specify the same </a:t>
            </a:r>
            <a:r>
              <a:rPr lang="en-US" dirty="0"/>
              <a:t>out-of-band blocking requirement</a:t>
            </a:r>
            <a:r>
              <a:rPr lang="en-GB" dirty="0"/>
              <a:t> as the wide area NB-</a:t>
            </a:r>
            <a:r>
              <a:rPr lang="en-GB" dirty="0" err="1"/>
              <a:t>IoT</a:t>
            </a:r>
            <a:r>
              <a:rPr lang="en-GB" dirty="0"/>
              <a:t> BS for the medium range NB-</a:t>
            </a:r>
            <a:r>
              <a:rPr lang="en-GB" dirty="0" err="1"/>
              <a:t>IoT</a:t>
            </a:r>
            <a:r>
              <a:rPr lang="en-GB" dirty="0"/>
              <a:t> BS</a:t>
            </a:r>
            <a:r>
              <a:rPr lang="en-US" dirty="0"/>
              <a:t>.</a:t>
            </a:r>
            <a:endParaRPr lang="en-GB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dirty="0"/>
              <a:t>To use the same +8 </a:t>
            </a:r>
            <a:r>
              <a:rPr lang="en-US" dirty="0" err="1"/>
              <a:t>dBm</a:t>
            </a:r>
            <a:r>
              <a:rPr lang="en-US" dirty="0"/>
              <a:t> interfering signal power level as the medium range E-UTRA or MSR BS for </a:t>
            </a:r>
            <a:r>
              <a:rPr lang="en-GB" dirty="0"/>
              <a:t>the medium range NB-</a:t>
            </a:r>
            <a:r>
              <a:rPr lang="en-GB" dirty="0" err="1"/>
              <a:t>IoT</a:t>
            </a:r>
            <a:r>
              <a:rPr lang="en-GB" dirty="0"/>
              <a:t> BS co-location blocking requirement</a:t>
            </a:r>
            <a:r>
              <a:rPr lang="en-US" dirty="0"/>
              <a:t>.</a:t>
            </a:r>
            <a:endParaRPr lang="en-GB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dirty="0"/>
              <a:t>T</a:t>
            </a:r>
            <a:r>
              <a:rPr lang="en-US" dirty="0"/>
              <a:t>o apply the </a:t>
            </a:r>
            <a:r>
              <a:rPr lang="en-GB" dirty="0"/>
              <a:t>wide area NB-</a:t>
            </a:r>
            <a:r>
              <a:rPr lang="en-GB" dirty="0" err="1"/>
              <a:t>IoT</a:t>
            </a:r>
            <a:r>
              <a:rPr lang="en-GB" dirty="0"/>
              <a:t> </a:t>
            </a:r>
            <a:r>
              <a:rPr lang="en-US" dirty="0"/>
              <a:t>BS receiver spurious emissions requirement also to </a:t>
            </a:r>
            <a:r>
              <a:rPr lang="en-GB" dirty="0"/>
              <a:t>medium range NB-</a:t>
            </a:r>
            <a:r>
              <a:rPr lang="en-GB" dirty="0" err="1"/>
              <a:t>IoT</a:t>
            </a:r>
            <a:r>
              <a:rPr lang="en-GB" dirty="0"/>
              <a:t> BS.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dirty="0"/>
              <a:t>T</a:t>
            </a:r>
            <a:r>
              <a:rPr lang="en-US" dirty="0"/>
              <a:t>o </a:t>
            </a:r>
            <a:r>
              <a:rPr lang="en-GB" dirty="0"/>
              <a:t>specify the receiver intermodulation requirement of medium range NB-</a:t>
            </a:r>
            <a:r>
              <a:rPr lang="en-GB" dirty="0" err="1"/>
              <a:t>IoT</a:t>
            </a:r>
            <a:r>
              <a:rPr lang="en-GB" dirty="0"/>
              <a:t> BS with t</a:t>
            </a:r>
            <a:r>
              <a:rPr lang="en-US" dirty="0"/>
              <a:t>he wanted and interfering signals increased by 5 dB comparing to the wide area NB-</a:t>
            </a:r>
            <a:r>
              <a:rPr lang="en-US" dirty="0" err="1"/>
              <a:t>IoT</a:t>
            </a:r>
            <a:r>
              <a:rPr lang="en-US" dirty="0"/>
              <a:t> BS</a:t>
            </a:r>
            <a:r>
              <a:rPr lang="en-GB" dirty="0"/>
              <a:t>, and t</a:t>
            </a:r>
            <a:r>
              <a:rPr lang="en-US" dirty="0"/>
              <a:t>he offsets between the interfering signal </a:t>
            </a:r>
            <a:r>
              <a:rPr lang="en-US" dirty="0" err="1"/>
              <a:t>centre</a:t>
            </a:r>
            <a:r>
              <a:rPr lang="en-US" dirty="0"/>
              <a:t> frequencies and the nominal band edge of the wanted carrier can also be reused.</a:t>
            </a:r>
            <a:endParaRPr lang="en-GB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dirty="0"/>
              <a:t>To </a:t>
            </a:r>
            <a:r>
              <a:rPr lang="en-GB" dirty="0"/>
              <a:t>specify the receiver narrowband intermodulation requirement of medium range NB-</a:t>
            </a:r>
            <a:r>
              <a:rPr lang="en-GB" dirty="0" err="1"/>
              <a:t>IoT</a:t>
            </a:r>
            <a:r>
              <a:rPr lang="en-GB" dirty="0"/>
              <a:t> BS with t</a:t>
            </a:r>
            <a:r>
              <a:rPr lang="en-US" dirty="0"/>
              <a:t>he wanted and interfering signals increased by 5 dB comparing to the wide area NB-</a:t>
            </a:r>
            <a:r>
              <a:rPr lang="en-US" dirty="0" err="1"/>
              <a:t>IoT</a:t>
            </a:r>
            <a:r>
              <a:rPr lang="en-US" dirty="0"/>
              <a:t> BS</a:t>
            </a:r>
            <a:r>
              <a:rPr lang="en-GB" dirty="0"/>
              <a:t>, and t</a:t>
            </a:r>
            <a:r>
              <a:rPr lang="en-US" dirty="0"/>
              <a:t>he offsets between the interfering signal </a:t>
            </a:r>
            <a:r>
              <a:rPr lang="en-US" dirty="0" err="1"/>
              <a:t>centre</a:t>
            </a:r>
            <a:r>
              <a:rPr lang="en-US" dirty="0"/>
              <a:t> frequencies and the nominal band edge of the wanted carrier can also be reused.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9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picocell BS RX </a:t>
            </a:r>
            <a:r>
              <a:rPr lang="en-GB" dirty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marL="514350" indent="-514350" fontAlgn="base" hangingPunct="0">
              <a:buFont typeface="+mj-lt"/>
              <a:buAutoNum type="arabicPeriod"/>
            </a:pPr>
            <a:r>
              <a:rPr lang="en-GB" sz="1400" dirty="0"/>
              <a:t>To specify the reference sensitivity requirement of local area NB-</a:t>
            </a:r>
            <a:r>
              <a:rPr lang="en-GB" sz="1400" dirty="0" err="1"/>
              <a:t>IoT</a:t>
            </a:r>
            <a:r>
              <a:rPr lang="en-GB" sz="1400" dirty="0"/>
              <a:t> BS with 8 dB relaxation comparing to the wide area NB-</a:t>
            </a:r>
            <a:r>
              <a:rPr lang="en-GB" sz="1400" dirty="0" err="1"/>
              <a:t>IoT</a:t>
            </a:r>
            <a:r>
              <a:rPr lang="en-GB" sz="1400" dirty="0"/>
              <a:t> BS.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400" dirty="0"/>
              <a:t>To specify the dynamic range requirement of local area NB-</a:t>
            </a:r>
            <a:r>
              <a:rPr lang="en-GB" sz="1400" dirty="0" err="1"/>
              <a:t>IoT</a:t>
            </a:r>
            <a:r>
              <a:rPr lang="en-GB" sz="1400" dirty="0"/>
              <a:t> BS with t</a:t>
            </a:r>
            <a:r>
              <a:rPr lang="en-US" sz="1400" dirty="0"/>
              <a:t>he wanted and interfering signals increased by 8 dB comparing to the wide area NB-</a:t>
            </a:r>
            <a:r>
              <a:rPr lang="en-US" sz="1400" dirty="0" err="1"/>
              <a:t>IoT</a:t>
            </a:r>
            <a:r>
              <a:rPr lang="en-US" sz="1400" dirty="0"/>
              <a:t> BS.</a:t>
            </a:r>
            <a:endParaRPr lang="en-GB" sz="14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400" dirty="0"/>
              <a:t>To specify the in-channel selectivity requirement of local area NB-</a:t>
            </a:r>
            <a:r>
              <a:rPr lang="en-GB" sz="1400" dirty="0" err="1"/>
              <a:t>IoT</a:t>
            </a:r>
            <a:r>
              <a:rPr lang="en-GB" sz="1400" dirty="0"/>
              <a:t> BS for in-band operation with t</a:t>
            </a:r>
            <a:r>
              <a:rPr lang="en-US" sz="1400" dirty="0"/>
              <a:t>he wanted and interfering signals increased by 8 dB comparing to the wide area NB-</a:t>
            </a:r>
            <a:r>
              <a:rPr lang="en-US" sz="1400" dirty="0" err="1"/>
              <a:t>IoT</a:t>
            </a:r>
            <a:r>
              <a:rPr lang="en-US" sz="1400" dirty="0"/>
              <a:t> BS</a:t>
            </a:r>
            <a:r>
              <a:rPr lang="en-GB" sz="1400" dirty="0"/>
              <a:t> for in-band operation.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400" dirty="0"/>
              <a:t>To specify the ACS requirement of local area NB-</a:t>
            </a:r>
            <a:r>
              <a:rPr lang="en-GB" sz="1400" dirty="0" err="1"/>
              <a:t>IoT</a:t>
            </a:r>
            <a:r>
              <a:rPr lang="en-GB" sz="1400" dirty="0"/>
              <a:t> BS with t</a:t>
            </a:r>
            <a:r>
              <a:rPr lang="en-US" sz="1400" dirty="0"/>
              <a:t>he wanted and interfering signals increased by 8 dB comparing to the wide area NB-</a:t>
            </a:r>
            <a:r>
              <a:rPr lang="en-US" sz="1400" dirty="0" err="1"/>
              <a:t>IoT</a:t>
            </a:r>
            <a:r>
              <a:rPr lang="en-US" sz="1400" dirty="0"/>
              <a:t> BS.</a:t>
            </a:r>
            <a:endParaRPr lang="en-GB" sz="14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sz="1400" dirty="0"/>
              <a:t>T</a:t>
            </a:r>
            <a:r>
              <a:rPr lang="en-GB" sz="1400" dirty="0"/>
              <a:t>o specify the narrow-band blocking requirement of local area NB-</a:t>
            </a:r>
            <a:r>
              <a:rPr lang="en-GB" sz="1400" dirty="0" err="1"/>
              <a:t>IoT</a:t>
            </a:r>
            <a:r>
              <a:rPr lang="en-GB" sz="1400" dirty="0"/>
              <a:t> BS with t</a:t>
            </a:r>
            <a:r>
              <a:rPr lang="en-US" sz="1400" dirty="0"/>
              <a:t>he wanted and interfering signals increased by 8 dB comparing to the wide area NB-</a:t>
            </a:r>
            <a:r>
              <a:rPr lang="en-US" sz="1400" dirty="0" err="1"/>
              <a:t>IoT</a:t>
            </a:r>
            <a:r>
              <a:rPr lang="en-US" sz="1400" dirty="0"/>
              <a:t> BS.</a:t>
            </a:r>
            <a:endParaRPr lang="en-GB" sz="14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sz="1400" dirty="0"/>
              <a:t>T</a:t>
            </a:r>
            <a:r>
              <a:rPr lang="en-GB" sz="1400" dirty="0"/>
              <a:t>o specify the in-band blocking requirement of local area NB-</a:t>
            </a:r>
            <a:r>
              <a:rPr lang="en-GB" sz="1400" dirty="0" err="1"/>
              <a:t>IoT</a:t>
            </a:r>
            <a:r>
              <a:rPr lang="en-GB" sz="1400" dirty="0"/>
              <a:t> BS with t</a:t>
            </a:r>
            <a:r>
              <a:rPr lang="en-US" sz="1400" dirty="0"/>
              <a:t>he wanted and interfering signals increased by 8 dB comparing to the wide area NB-</a:t>
            </a:r>
            <a:r>
              <a:rPr lang="en-US" sz="1400" dirty="0" err="1"/>
              <a:t>IoT</a:t>
            </a:r>
            <a:r>
              <a:rPr lang="en-US" sz="1400" dirty="0"/>
              <a:t> BS.</a:t>
            </a:r>
            <a:endParaRPr lang="en-GB" sz="14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400" dirty="0"/>
              <a:t>T</a:t>
            </a:r>
            <a:r>
              <a:rPr lang="en-US" sz="1400" dirty="0"/>
              <a:t>o </a:t>
            </a:r>
            <a:r>
              <a:rPr lang="en-GB" sz="1400" dirty="0"/>
              <a:t>specify the same </a:t>
            </a:r>
            <a:r>
              <a:rPr lang="en-US" sz="1400" dirty="0"/>
              <a:t>out-of-band blocking requirement</a:t>
            </a:r>
            <a:r>
              <a:rPr lang="en-GB" sz="1400" dirty="0"/>
              <a:t> as the wide area NB-</a:t>
            </a:r>
            <a:r>
              <a:rPr lang="en-GB" sz="1400" dirty="0" err="1"/>
              <a:t>IoT</a:t>
            </a:r>
            <a:r>
              <a:rPr lang="en-GB" sz="1400" dirty="0"/>
              <a:t> BS for the local area NB-</a:t>
            </a:r>
            <a:r>
              <a:rPr lang="en-GB" sz="1400" dirty="0" err="1"/>
              <a:t>IoT</a:t>
            </a:r>
            <a:r>
              <a:rPr lang="en-GB" sz="1400" dirty="0"/>
              <a:t> BS</a:t>
            </a:r>
            <a:r>
              <a:rPr lang="en-US" sz="1400" dirty="0"/>
              <a:t>.</a:t>
            </a:r>
            <a:endParaRPr lang="en-GB" sz="14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sz="1400" dirty="0"/>
              <a:t>To use the same -6 </a:t>
            </a:r>
            <a:r>
              <a:rPr lang="en-US" sz="1400" dirty="0" err="1"/>
              <a:t>dBm</a:t>
            </a:r>
            <a:r>
              <a:rPr lang="en-US" sz="1400" dirty="0"/>
              <a:t> interfering signal power level as the local area E-UTRA or MSR BS for </a:t>
            </a:r>
            <a:r>
              <a:rPr lang="en-GB" sz="1400" dirty="0"/>
              <a:t>the local area NB-</a:t>
            </a:r>
            <a:r>
              <a:rPr lang="en-GB" sz="1400" dirty="0" err="1"/>
              <a:t>IoT</a:t>
            </a:r>
            <a:r>
              <a:rPr lang="en-GB" sz="1400" dirty="0"/>
              <a:t> BS co-location blocking requirement</a:t>
            </a:r>
            <a:r>
              <a:rPr lang="en-US" sz="1400" dirty="0"/>
              <a:t>.</a:t>
            </a:r>
            <a:endParaRPr lang="en-GB" sz="14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400" dirty="0"/>
              <a:t>T</a:t>
            </a:r>
            <a:r>
              <a:rPr lang="en-US" sz="1400" dirty="0"/>
              <a:t>o apply the </a:t>
            </a:r>
            <a:r>
              <a:rPr lang="en-GB" sz="1400" dirty="0"/>
              <a:t>wide area NB-</a:t>
            </a:r>
            <a:r>
              <a:rPr lang="en-GB" sz="1400" dirty="0" err="1"/>
              <a:t>IoT</a:t>
            </a:r>
            <a:r>
              <a:rPr lang="en-GB" sz="1400" dirty="0"/>
              <a:t> </a:t>
            </a:r>
            <a:r>
              <a:rPr lang="en-US" sz="1400" dirty="0"/>
              <a:t>BS receiver spurious emissions requirement also to </a:t>
            </a:r>
            <a:r>
              <a:rPr lang="en-GB" sz="1400" dirty="0"/>
              <a:t>local area NB-</a:t>
            </a:r>
            <a:r>
              <a:rPr lang="en-GB" sz="1400" dirty="0" err="1"/>
              <a:t>IoT</a:t>
            </a:r>
            <a:r>
              <a:rPr lang="en-GB" sz="1400" dirty="0"/>
              <a:t> BS.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GB" sz="1400" dirty="0"/>
              <a:t>T</a:t>
            </a:r>
            <a:r>
              <a:rPr lang="en-US" sz="1400" dirty="0"/>
              <a:t>o </a:t>
            </a:r>
            <a:r>
              <a:rPr lang="en-GB" sz="1400" dirty="0"/>
              <a:t>specify the receiver intermodulation requirement of local area NB-</a:t>
            </a:r>
            <a:r>
              <a:rPr lang="en-GB" sz="1400" dirty="0" err="1"/>
              <a:t>IoT</a:t>
            </a:r>
            <a:r>
              <a:rPr lang="en-GB" sz="1400" dirty="0"/>
              <a:t> BS with t</a:t>
            </a:r>
            <a:r>
              <a:rPr lang="en-US" sz="1400" dirty="0"/>
              <a:t>he wanted and interfering signals increased by 8 dB comparing to the wide area NB-</a:t>
            </a:r>
            <a:r>
              <a:rPr lang="en-US" sz="1400" dirty="0" err="1"/>
              <a:t>IoT</a:t>
            </a:r>
            <a:r>
              <a:rPr lang="en-US" sz="1400" dirty="0"/>
              <a:t> BS</a:t>
            </a:r>
            <a:r>
              <a:rPr lang="en-GB" sz="1400" dirty="0"/>
              <a:t>, and t</a:t>
            </a:r>
            <a:r>
              <a:rPr lang="en-US" sz="1400" dirty="0"/>
              <a:t>he offsets between the interfering signal </a:t>
            </a:r>
            <a:r>
              <a:rPr lang="en-US" sz="1400" dirty="0" err="1"/>
              <a:t>centre</a:t>
            </a:r>
            <a:r>
              <a:rPr lang="en-US" sz="1400" dirty="0"/>
              <a:t> frequencies and the nominal band edge of the wanted carrier can also be reused.</a:t>
            </a:r>
            <a:endParaRPr lang="en-GB" sz="1400" dirty="0"/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sz="1400" dirty="0"/>
              <a:t>To </a:t>
            </a:r>
            <a:r>
              <a:rPr lang="en-GB" sz="1400" dirty="0"/>
              <a:t>specify the receiver narrowband intermodulation requirement of local area NB-</a:t>
            </a:r>
            <a:r>
              <a:rPr lang="en-GB" sz="1400" dirty="0" err="1"/>
              <a:t>IoT</a:t>
            </a:r>
            <a:r>
              <a:rPr lang="en-GB" sz="1400" dirty="0"/>
              <a:t> BS with t</a:t>
            </a:r>
            <a:r>
              <a:rPr lang="en-US" sz="1400" dirty="0"/>
              <a:t>he wanted and interfering signals increased by 8 dB comparing to the wide area NB-</a:t>
            </a:r>
            <a:r>
              <a:rPr lang="en-US" sz="1400" dirty="0" err="1"/>
              <a:t>IoT</a:t>
            </a:r>
            <a:r>
              <a:rPr lang="en-US" sz="1400" dirty="0"/>
              <a:t> BS</a:t>
            </a:r>
            <a:r>
              <a:rPr lang="en-GB" sz="1400" dirty="0"/>
              <a:t>, and t</a:t>
            </a:r>
            <a:r>
              <a:rPr lang="en-US" sz="1400" dirty="0"/>
              <a:t>he offsets between the interfering signal </a:t>
            </a:r>
            <a:r>
              <a:rPr lang="en-US" sz="1400" dirty="0" err="1"/>
              <a:t>centre</a:t>
            </a:r>
            <a:r>
              <a:rPr lang="en-US" sz="1400" dirty="0"/>
              <a:t> frequencies and the nominal band edge of the wanted carrier can also be reused.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756021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FFS on Operating Band Unwanted Emission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marL="514350" indent="-514350" fontAlgn="base" hangingPunct="0">
              <a:buFont typeface="+mj-lt"/>
              <a:buAutoNum type="arabicPeriod"/>
            </a:pPr>
            <a:r>
              <a:rPr lang="en-US" sz="2400" dirty="0"/>
              <a:t>Whether to apply the medium range MSR with GSM/EDGE BS operating band unwanted emissions requirements also to the medium range NB-</a:t>
            </a:r>
            <a:r>
              <a:rPr lang="en-US" sz="2400" dirty="0" err="1"/>
              <a:t>IoT</a:t>
            </a:r>
            <a:r>
              <a:rPr lang="en-US" sz="2400" dirty="0"/>
              <a:t> BS for standalone operations, or to apply the wide area NB-</a:t>
            </a:r>
            <a:r>
              <a:rPr lang="en-US" sz="2400" dirty="0" err="1"/>
              <a:t>IoT</a:t>
            </a:r>
            <a:r>
              <a:rPr lang="en-US" sz="2400" dirty="0"/>
              <a:t> BS operating band unwanted emissions requirements with power scaling.</a:t>
            </a:r>
          </a:p>
          <a:p>
            <a:pPr marL="514350" indent="-514350" fontAlgn="base" hangingPunct="0">
              <a:buFont typeface="+mj-lt"/>
              <a:buAutoNum type="arabicPeriod"/>
            </a:pPr>
            <a:r>
              <a:rPr lang="en-US" sz="2400" dirty="0"/>
              <a:t>Whether to apply the local area MSR with GSM/EDGE BS operating band unwanted emissions requirements also to the local area NB-</a:t>
            </a:r>
            <a:r>
              <a:rPr lang="en-US" sz="2400" dirty="0" err="1"/>
              <a:t>IoT</a:t>
            </a:r>
            <a:r>
              <a:rPr lang="en-US" sz="2400" dirty="0"/>
              <a:t> BS for standalone operations, or to apply the wide area NB-</a:t>
            </a:r>
            <a:r>
              <a:rPr lang="en-US" sz="2400" dirty="0" err="1"/>
              <a:t>IoT</a:t>
            </a:r>
            <a:r>
              <a:rPr lang="en-US" sz="2400" dirty="0"/>
              <a:t> BS operating band unwanted emissions requirements with power scaling.</a:t>
            </a:r>
          </a:p>
          <a:p>
            <a:pPr marL="514350" indent="-514350" fontAlgn="base" hangingPunct="0">
              <a:buFont typeface="+mj-lt"/>
              <a:buAutoNum type="arabicPeriod"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744575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1303</Words>
  <Application>Microsoft Office PowerPoint</Application>
  <PresentationFormat>Widescreen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RF requirements for microcell and picocell NB-IoT BS</vt:lpstr>
      <vt:lpstr>Background</vt:lpstr>
      <vt:lpstr>Way forward on microcell BS TX requirements</vt:lpstr>
      <vt:lpstr>Way forward on picocell BS TX requirements</vt:lpstr>
      <vt:lpstr>Way forward on microcell BS RX requirements</vt:lpstr>
      <vt:lpstr>Way forward on picocell BS RX requirements</vt:lpstr>
      <vt:lpstr>FFS on Operating Band Unwanted Emission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112</cp:revision>
  <dcterms:created xsi:type="dcterms:W3CDTF">2016-11-16T01:29:09Z</dcterms:created>
  <dcterms:modified xsi:type="dcterms:W3CDTF">2017-08-22T16:12:42Z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