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57" r:id="rId5"/>
    <p:sldId id="268" r:id="rId6"/>
    <p:sldId id="265" r:id="rId7"/>
    <p:sldId id="258" r:id="rId8"/>
    <p:sldId id="269" r:id="rId9"/>
    <p:sldId id="267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>
        <p:scale>
          <a:sx n="75" d="100"/>
          <a:sy n="75" d="100"/>
        </p:scale>
        <p:origin x="-124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#84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Berlin, Germany, 21 – 25 Aug, 2017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Huawei,HiSilicon</a:t>
            </a:r>
            <a:r>
              <a:rPr lang="en-US" altLang="zh-CN" dirty="0" smtClean="0">
                <a:solidFill>
                  <a:schemeClr val="tx1"/>
                </a:solidFill>
              </a:rPr>
              <a:t>, Sprint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8Rx simulation assumptions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R4-1708729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600200"/>
            <a:ext cx="8892480" cy="4525963"/>
          </a:xfrm>
        </p:spPr>
        <p:txBody>
          <a:bodyPr>
            <a:normAutofit/>
          </a:bodyPr>
          <a:lstStyle/>
          <a:p>
            <a:endParaRPr lang="en-GB" altLang="zh-CN" dirty="0" smtClean="0"/>
          </a:p>
          <a:p>
            <a:r>
              <a:rPr lang="en-US" altLang="zh-CN" sz="2800" dirty="0"/>
              <a:t>A new SI on </a:t>
            </a:r>
            <a:r>
              <a:rPr lang="en-GB" altLang="zh-CN" sz="2800" dirty="0"/>
              <a:t>LTE DL 8Rx antenna ports </a:t>
            </a:r>
            <a:r>
              <a:rPr lang="en-GB" altLang="zh-CN" sz="2800" dirty="0" smtClean="0"/>
              <a:t>(</a:t>
            </a:r>
            <a:r>
              <a:rPr lang="en-GB" altLang="zh-CN" sz="2800" dirty="0"/>
              <a:t>RP-171491</a:t>
            </a:r>
            <a:r>
              <a:rPr lang="en-GB" altLang="zh-CN" sz="2800" dirty="0" smtClean="0"/>
              <a:t>) was </a:t>
            </a:r>
            <a:r>
              <a:rPr lang="en-GB" altLang="zh-CN" sz="2800" dirty="0"/>
              <a:t>approved in RAN#76</a:t>
            </a:r>
            <a:r>
              <a:rPr lang="en-US" altLang="zh-CN" sz="2800" dirty="0" smtClean="0"/>
              <a:t>.</a:t>
            </a:r>
          </a:p>
          <a:p>
            <a:r>
              <a:rPr lang="en-GB" altLang="zh-CN" sz="2800" dirty="0" smtClean="0"/>
              <a:t>Base on the work plan, the simulation assumptions for performance evaluation should be agreed.</a:t>
            </a:r>
            <a:endParaRPr lang="zh-CN" altLang="zh-CN" sz="2800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Background-objectives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>
            <a:normAutofit fontScale="25000" lnSpcReduction="20000"/>
          </a:bodyPr>
          <a:lstStyle/>
          <a:p>
            <a:pPr lvl="0" fontAlgn="base" hangingPunct="0"/>
            <a:r>
              <a:rPr lang="en-GB" altLang="zh-CN" sz="4800" dirty="0"/>
              <a:t>Evaluation of PDSCH demodulation performance with 8Rx for the transmission with rank lower than or equal to 4 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scenarios for the evaluations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Identify the necessary parameters including MCS, rank (≤4), antenna configuration and MIMO channel correlation, and propagation conditions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Minimize the evaluation case numbers as much as possible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Run link level simulations, and compare 8Rx performance with 4Rx under the identified scenarios to investigate the performance gain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Use MMSE-IRC as the reference receiver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Evaluation of PDSCH demodulation performance with 8Rx for the transmissions with rank higher than 4 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scenarios for the evaluations 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Identify the necessary parameters including MCS, rank (&gt;4), antenna configuration and MIMO channel correlation, and propagation conditions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Minimize the evaluation case numbers as much as possible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Run link level simulations, and investigate the operating SNR for higher layer transmission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Use MMSE-IRC as the reference receiver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Evaluation of PCFICH/PDCCH demodulation performance with 8Rx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scenarios for the evaluations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Identify the necessary parameters including CCE levels, antenna configuration and MIMO channel correlation, and propagation conditions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Minimize the evaluation case numbers as much as possible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Run link level simulations, and compare 8Rx performance with 4Rx performance under the identified scenarios to investigate the performance gain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Use MMSE as the reference receiver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Based on the above evaluation results, identify the UE RF, RRM and UE performance requirements, which will be specified.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scope and objectives of UE RF requirements for 8Rx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Decide the supported LTE bands for 8Rx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scope and objectives of RRM core requirements for 8Rx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scope and objectives of RRM performance requirements for 8Rx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scope and objectives of UE performance requirements for 8Rx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UE demodulation requirements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CSI requirements</a:t>
            </a:r>
            <a:endParaRPr lang="zh-CN" altLang="zh-CN" sz="48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625505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Simulation assumptions for PCFICH/PDCCH</a:t>
            </a:r>
            <a:endParaRPr lang="zh-CN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0332" y="-117140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Table 4 simulation assumptions for PCFICH/PDCCH, 1Tx</a:t>
            </a:r>
            <a:endParaRPr kumimoji="0" lang="en-GB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47664" y="2276872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Table </a:t>
            </a:r>
            <a:r>
              <a:rPr lang="en-GB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 </a:t>
            </a:r>
            <a:r>
              <a:rPr lang="en-GB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simulation assumptions for </a:t>
            </a:r>
            <a:r>
              <a:rPr lang="en-GB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PCFICH/PDCCH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84456460"/>
              </p:ext>
            </p:extLst>
          </p:nvPr>
        </p:nvGraphicFramePr>
        <p:xfrm>
          <a:off x="1115616" y="2924944"/>
          <a:ext cx="7056785" cy="164552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19988"/>
                <a:gridCol w="1176914"/>
                <a:gridCol w="1198517"/>
                <a:gridCol w="1070775"/>
                <a:gridCol w="1198517"/>
                <a:gridCol w="1592074"/>
              </a:tblGrid>
              <a:tr h="720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Test number</a:t>
                      </a:r>
                      <a:endParaRPr lang="zh-CN" sz="14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Bandwidth </a:t>
                      </a:r>
                      <a:endParaRPr lang="zh-CN" sz="14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Aggregation level</a:t>
                      </a:r>
                      <a:endParaRPr lang="zh-CN" sz="14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Reference Channel</a:t>
                      </a:r>
                      <a:endParaRPr lang="zh-CN" sz="14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Propagation Condition</a:t>
                      </a:r>
                      <a:endParaRPr lang="zh-CN" sz="14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Antenna configuration and correlation Matrix </a:t>
                      </a:r>
                      <a:endParaRPr lang="zh-CN" sz="14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0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 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 MHz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 CCE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R.16 FDD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EVA70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 x 4 Low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0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 MHz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 CCE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R.16 FDD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EVA70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 x 8 Low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0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 CCE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R.16 FDD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EVA70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 x 8 Low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assumptions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8904" y="1600200"/>
            <a:ext cx="8229600" cy="4525963"/>
          </a:xfrm>
        </p:spPr>
        <p:txBody>
          <a:bodyPr/>
          <a:lstStyle/>
          <a:p>
            <a:r>
              <a:rPr lang="en-US" altLang="zh-CN" sz="2800" b="1" dirty="0" smtClean="0"/>
              <a:t>EVM</a:t>
            </a:r>
            <a:r>
              <a:rPr lang="en-US" altLang="zh-CN" b="1" dirty="0" smtClean="0"/>
              <a:t> </a:t>
            </a:r>
          </a:p>
          <a:p>
            <a:pPr lvl="1"/>
            <a:r>
              <a:rPr lang="en-US" altLang="zh-CN" sz="2400" dirty="0" smtClean="0"/>
              <a:t>64QAM:6%</a:t>
            </a:r>
          </a:p>
          <a:p>
            <a:pPr lvl="1"/>
            <a:r>
              <a:rPr lang="en-US" altLang="zh-CN" sz="2400" dirty="0" smtClean="0"/>
              <a:t>256QAM:3%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Simulation assumptions for PDSCH,</a:t>
            </a:r>
            <a:br>
              <a:rPr lang="en-US" altLang="zh-CN" dirty="0" smtClean="0"/>
            </a:br>
            <a:r>
              <a:rPr lang="en-US" altLang="zh-CN" dirty="0" smtClean="0"/>
              <a:t> Rank≤4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6296858"/>
              </p:ext>
            </p:extLst>
          </p:nvPr>
        </p:nvGraphicFramePr>
        <p:xfrm>
          <a:off x="395536" y="2046791"/>
          <a:ext cx="8352928" cy="174224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78962"/>
                <a:gridCol w="1540281"/>
                <a:gridCol w="1259621"/>
                <a:gridCol w="1120962"/>
                <a:gridCol w="1538611"/>
                <a:gridCol w="1914491"/>
              </a:tblGrid>
              <a:tr h="4620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Test number</a:t>
                      </a:r>
                      <a:endParaRPr lang="zh-CN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Transmission mode</a:t>
                      </a:r>
                      <a:endParaRPr lang="zh-CN" sz="14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Bandwidth and MCS</a:t>
                      </a:r>
                      <a:endParaRPr lang="zh-CN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Reference channel</a:t>
                      </a:r>
                      <a:endParaRPr lang="zh-CN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Propagation condition</a:t>
                      </a:r>
                      <a:endParaRPr lang="zh-CN" sz="14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Correlation matrix and antenna </a:t>
                      </a:r>
                      <a:r>
                        <a:rPr lang="en-GB" sz="14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config</a:t>
                      </a: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.</a:t>
                      </a:r>
                      <a:endParaRPr lang="zh-CN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2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TM2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 MHz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16QAM,1/2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R.11 FDD</a:t>
                      </a:r>
                      <a:endParaRPr lang="zh-CN" sz="14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EVA5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2x4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Medium correlation A, ULA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2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endParaRPr lang="zh-CN" sz="14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TM2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 MHz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16QAM,1/2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R.11 FDD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EVA5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2x8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Low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Medium correlation B, ULA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907704" y="1484784"/>
            <a:ext cx="6224781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altLang="zh-CN" sz="2000" b="0" i="0" u="none" strike="noStrike" cap="none" normalizeH="0" baseline="0" dirty="0" smtClean="0">
                <a:ln>
                  <a:noFill/>
                </a:ln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Table 2 </a:t>
            </a:r>
            <a:r>
              <a:rPr kumimoji="0" lang="en-GB" altLang="zh-CN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Arial Unicode MS" pitchFamily="34" charset="-122"/>
                <a:cs typeface="Arial" pitchFamily="34" charset="0"/>
              </a:rPr>
              <a:t>simulation</a:t>
            </a:r>
            <a:r>
              <a:rPr kumimoji="0" lang="en-GB" altLang="zh-CN" sz="2000" b="0" i="0" u="none" strike="noStrike" cap="none" normalizeH="0" baseline="0" dirty="0" smtClean="0">
                <a:ln>
                  <a:noFill/>
                </a:ln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assumptions for </a:t>
            </a:r>
            <a:r>
              <a:rPr lang="en-GB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Transmit diversity</a:t>
            </a:r>
            <a:endParaRPr kumimoji="0" lang="en-GB" altLang="zh-CN" sz="2000" b="0" i="0" u="none" strike="noStrike" cap="none" normalizeH="0" baseline="0" dirty="0" smtClean="0">
              <a:ln>
                <a:noFill/>
              </a:ln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752" y="5733256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Note:</a:t>
            </a:r>
            <a:r>
              <a:rPr lang="en-GB" altLang="zh-CN" dirty="0" smtClean="0">
                <a:sym typeface="Symbol"/>
              </a:rPr>
              <a:t> </a:t>
            </a:r>
            <a:endParaRPr lang="zh-CN" altLang="en-US" dirty="0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3275856" y="5733256"/>
          <a:ext cx="3312368" cy="334133"/>
        </p:xfrm>
        <a:graphic>
          <a:graphicData uri="http://schemas.openxmlformats.org/presentationml/2006/ole">
            <p:oleObj spid="_x0000_s19457" name="公式" r:id="rId3" imgW="2755800" imgH="279360" progId="Equation.3">
              <p:embed/>
            </p:oleObj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699792" y="4444712"/>
          <a:ext cx="4176464" cy="861824"/>
        </p:xfrm>
        <a:graphic>
          <a:graphicData uri="http://schemas.openxmlformats.org/drawingml/2006/table">
            <a:tbl>
              <a:tblPr/>
              <a:tblGrid>
                <a:gridCol w="2152486"/>
                <a:gridCol w="1015866"/>
                <a:gridCol w="1008112"/>
              </a:tblGrid>
              <a:tr h="14401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Correlation Model</a:t>
                      </a:r>
                      <a:endParaRPr lang="zh-CN" sz="1400" b="1" kern="1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  <a:sym typeface="Symbol"/>
                        </a:rPr>
                        <a:t>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  <a:sym typeface="Symbol"/>
                        </a:rPr>
                        <a:t>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Low correlation</a:t>
                      </a:r>
                      <a:endParaRPr lang="zh-CN" sz="1400" b="1" kern="1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kern="1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0</a:t>
                      </a:r>
                      <a:endParaRPr lang="zh-CN" sz="1400" kern="1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0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Medium Correlation A</a:t>
                      </a:r>
                      <a:endParaRPr lang="zh-CN" sz="1400" b="1" kern="1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0.3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0.3874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74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Medium Correlation </a:t>
                      </a:r>
                      <a:r>
                        <a:rPr lang="en-GB" sz="1400" b="1" kern="1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B</a:t>
                      </a:r>
                      <a:endParaRPr lang="zh-CN" sz="1400" b="1" kern="1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0.3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0.005154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827584" y="3923764"/>
            <a:ext cx="78843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Table 3 The </a:t>
            </a:r>
            <a:r>
              <a:rPr lang="en-GB" altLang="zh-CN" sz="2000" kern="100" dirty="0" smtClean="0">
                <a:latin typeface="Arial"/>
                <a:ea typeface="Times New Roman"/>
                <a:cs typeface="Arial"/>
                <a:sym typeface="Symbol"/>
              </a:rPr>
              <a:t></a:t>
            </a:r>
            <a:r>
              <a:rPr lang="en-US" altLang="zh-CN" sz="2000" kern="100" dirty="0" smtClean="0">
                <a:latin typeface="Arial"/>
                <a:ea typeface="Times New Roman"/>
                <a:cs typeface="Times New Roman"/>
                <a:sym typeface="Symbol"/>
              </a:rPr>
              <a:t> </a:t>
            </a:r>
            <a:r>
              <a:rPr lang="en-GB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and </a:t>
            </a:r>
            <a:r>
              <a:rPr lang="en-GB" altLang="zh-CN" sz="2000" kern="100" dirty="0" smtClean="0">
                <a:latin typeface="Arial"/>
                <a:ea typeface="Times New Roman"/>
                <a:cs typeface="Arial"/>
                <a:sym typeface="Symbol"/>
              </a:rPr>
              <a:t></a:t>
            </a:r>
            <a:r>
              <a:rPr lang="en-GB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parameters for ULA MIMO correlation matrices</a:t>
            </a:r>
            <a:endParaRPr lang="zh-CN" altLang="zh-CN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assumptions for </a:t>
            </a:r>
            <a:r>
              <a:rPr lang="en-US" altLang="zh-CN" dirty="0" smtClean="0"/>
              <a:t>PDSCH,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> </a:t>
            </a:r>
            <a:r>
              <a:rPr lang="en-US" altLang="zh-CN" dirty="0"/>
              <a:t>Rank≤4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6296858"/>
              </p:ext>
            </p:extLst>
          </p:nvPr>
        </p:nvGraphicFramePr>
        <p:xfrm>
          <a:off x="395535" y="2580888"/>
          <a:ext cx="8496945" cy="12801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95842"/>
                <a:gridCol w="1566836"/>
                <a:gridCol w="1281340"/>
                <a:gridCol w="1140290"/>
                <a:gridCol w="1565137"/>
                <a:gridCol w="1947500"/>
              </a:tblGrid>
              <a:tr h="394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strike="noStrike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Test number</a:t>
                      </a:r>
                      <a:endParaRPr lang="zh-CN" sz="1400" b="1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strike="noStrike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Transmission mode</a:t>
                      </a:r>
                      <a:endParaRPr lang="zh-CN" sz="1400" b="1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strike="noStrike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Bandwidth and MCS</a:t>
                      </a:r>
                      <a:endParaRPr lang="zh-CN" sz="1400" b="1" strike="noStrike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strike="noStrike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Reference channel</a:t>
                      </a:r>
                      <a:endParaRPr lang="zh-CN" sz="1400" b="1" strike="noStrike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strike="noStrike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Propagation condition</a:t>
                      </a:r>
                      <a:endParaRPr lang="zh-CN" sz="1400" b="1" strike="noStrike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strike="noStrike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Correlation matrix and antenna config.</a:t>
                      </a:r>
                      <a:endParaRPr lang="zh-CN" sz="1400" b="1" strike="noStrike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66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strike="noStrike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1</a:t>
                      </a:r>
                      <a:endParaRPr lang="zh-CN" sz="1400" strike="noStrike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strike="noStrike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TM3</a:t>
                      </a:r>
                      <a:endParaRPr lang="zh-CN" sz="1400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strike="noStrike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10 MHz</a:t>
                      </a:r>
                      <a:endParaRPr lang="zh-CN" sz="1400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strike="noStrike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16QAM,1/2</a:t>
                      </a:r>
                      <a:endParaRPr lang="zh-CN" sz="1400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strike="noStrike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R.11 FDD</a:t>
                      </a:r>
                      <a:endParaRPr lang="zh-CN" sz="1400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strike="noStrike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EVA70</a:t>
                      </a:r>
                      <a:endParaRPr lang="zh-CN" sz="1400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strike="noStrike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2x4 Low</a:t>
                      </a:r>
                      <a:endParaRPr lang="zh-CN" sz="1400" strike="noStrike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66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strike="noStrike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2</a:t>
                      </a:r>
                      <a:endParaRPr lang="zh-CN" sz="1400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strike="noStrike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TM3</a:t>
                      </a:r>
                      <a:endParaRPr lang="zh-CN" sz="1400" strike="noStrike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strike="noStrike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10 MHz</a:t>
                      </a:r>
                      <a:endParaRPr lang="zh-CN" sz="1400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16QAM,1/2</a:t>
                      </a:r>
                      <a:endParaRPr lang="zh-CN" sz="1400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strike="noStrike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R.11 FDD</a:t>
                      </a:r>
                      <a:endParaRPr lang="zh-CN" sz="1400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strike="noStrike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EVA70</a:t>
                      </a:r>
                      <a:endParaRPr lang="zh-CN" sz="1400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strike="noStrike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anose="02010600030101010101" pitchFamily="2" charset="-122"/>
                          <a:cs typeface="Arial" pitchFamily="34" charset="0"/>
                        </a:rPr>
                        <a:t>2x8 Low</a:t>
                      </a:r>
                      <a:endParaRPr lang="zh-CN" sz="1400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anose="02010600030101010101" pitchFamily="2" charset="-122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026656" y="1872016"/>
            <a:ext cx="5536131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2000" b="0" i="0" u="non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Table </a:t>
            </a:r>
            <a:r>
              <a:rPr lang="en-GB" altLang="zh-CN" sz="2000" dirty="0" smtClean="0"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4</a:t>
            </a:r>
            <a:r>
              <a:rPr kumimoji="0" lang="en-GB" altLang="zh-CN" sz="2000" b="0" i="0" u="non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 simulation assumptions for TM3 2 layer</a:t>
            </a:r>
            <a:endParaRPr kumimoji="0" lang="en-GB" altLang="zh-CN" sz="2000" b="0" i="0" u="non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Simulation assumptions for PDSCH,</a:t>
            </a:r>
            <a:br>
              <a:rPr lang="en-US" altLang="zh-CN" dirty="0" smtClean="0"/>
            </a:br>
            <a:r>
              <a:rPr lang="en-US" altLang="zh-CN" dirty="0" smtClean="0"/>
              <a:t> Rank&gt;4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3684165"/>
            <a:ext cx="8424936" cy="2697163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sz="2900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MCS</a:t>
            </a:r>
          </a:p>
          <a:p>
            <a:pPr lvl="1"/>
            <a:r>
              <a:rPr lang="en-US" altLang="zh-CN" sz="2900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The used MCS for evaluation is the max MCS which UE can 100% decode rightly at achievable SNR for each rank. </a:t>
            </a:r>
          </a:p>
          <a:p>
            <a:pPr lvl="2"/>
            <a:r>
              <a:rPr lang="en-US" altLang="zh-CN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Option 1: 21</a:t>
            </a:r>
          </a:p>
          <a:p>
            <a:pPr lvl="2"/>
            <a:r>
              <a:rPr lang="en-US" altLang="zh-CN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Option 2: 20</a:t>
            </a:r>
          </a:p>
          <a:p>
            <a:pPr lvl="2"/>
            <a:r>
              <a:rPr lang="en-US" altLang="zh-CN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Other options are not precluded.</a:t>
            </a:r>
          </a:p>
          <a:p>
            <a:pPr marL="342900" lvl="2" indent="-342900"/>
            <a:r>
              <a:rPr lang="en-US" altLang="zh-CN" sz="2900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Modulation order</a:t>
            </a:r>
          </a:p>
          <a:p>
            <a:pPr lvl="1"/>
            <a:r>
              <a:rPr lang="en-US" altLang="zh-CN" sz="2900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64QAM</a:t>
            </a:r>
          </a:p>
          <a:p>
            <a:pPr lvl="2"/>
            <a:r>
              <a:rPr lang="en-US" altLang="zh-CN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256QAM is not precluded.</a:t>
            </a:r>
          </a:p>
          <a:p>
            <a:pPr lvl="2"/>
            <a:endParaRPr lang="en-US" altLang="zh-CN" i="1" dirty="0" smtClean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2"/>
            <a:endParaRPr lang="en-US" altLang="zh-CN" dirty="0" smtClean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内容占位符 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005051076"/>
              </p:ext>
            </p:extLst>
          </p:nvPr>
        </p:nvGraphicFramePr>
        <p:xfrm>
          <a:off x="1187624" y="2218184"/>
          <a:ext cx="6696743" cy="1066800"/>
        </p:xfrm>
        <a:graphic>
          <a:graphicData uri="http://schemas.openxmlformats.org/drawingml/2006/table">
            <a:tbl>
              <a:tblPr firstRow="1" firstCol="1" bandRow="1"/>
              <a:tblGrid>
                <a:gridCol w="1105884"/>
                <a:gridCol w="737256"/>
                <a:gridCol w="4853603"/>
              </a:tblGrid>
              <a:tr h="35560">
                <a:tc rowSpan="5"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PDSCH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TM9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10MHz, 8x4 low, EPA5, rank4</a:t>
                      </a:r>
                      <a:r>
                        <a:rPr lang="en-GB" altLang="zh-CN" sz="14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(for comparison)</a:t>
                      </a:r>
                      <a:endParaRPr lang="zh-CN" altLang="zh-CN" sz="1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10MHz, 8x8 low, EPA5, rank5, </a:t>
                      </a:r>
                      <a:endParaRPr lang="zh-CN" altLang="zh-CN" sz="1400" dirty="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10MHz, 8x8 low, 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EPA5, rank6,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10MHz, 8x8 low, 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EPA5, rank7,</a:t>
                      </a:r>
                      <a:r>
                        <a:rPr lang="en-GB" altLang="zh-CN" sz="14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GB" sz="1400" dirty="0" smtClean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10MHz, 8x8 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low,</a:t>
                      </a:r>
                      <a:r>
                        <a:rPr lang="en-GB" sz="1400" baseline="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EPA5, rank8, </a:t>
                      </a:r>
                      <a:endParaRPr lang="zh-CN" altLang="zh-CN" sz="1400" dirty="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059832" y="1660738"/>
            <a:ext cx="367240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altLang="zh-CN" sz="2000" b="0" i="0" u="non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Table </a:t>
            </a:r>
            <a:r>
              <a:rPr lang="en-GB" altLang="zh-CN" sz="2000" dirty="0" smtClean="0"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5</a:t>
            </a:r>
            <a:r>
              <a:rPr kumimoji="0" lang="en-GB" altLang="zh-CN" sz="2000" b="0" i="0" u="non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 test case for </a:t>
            </a:r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Rank&gt;4</a:t>
            </a:r>
            <a:endParaRPr kumimoji="0" lang="en-GB" altLang="zh-CN" sz="2000" b="0" i="0" u="non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889248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Simulation assumptions for 8x8 SDR test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244408" cy="4464496"/>
          </a:xfrm>
        </p:spPr>
        <p:txBody>
          <a:bodyPr>
            <a:normAutofit/>
          </a:bodyPr>
          <a:lstStyle/>
          <a:p>
            <a:r>
              <a:rPr lang="en-US" altLang="zh-CN" sz="2200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MCS</a:t>
            </a:r>
            <a:endParaRPr lang="en-US" altLang="zh-CN" sz="2200" dirty="0" smtClean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/>
            <a:r>
              <a:rPr lang="en-US" altLang="zh-CN" sz="2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64QAM:MCS=21/22/23</a:t>
            </a:r>
          </a:p>
          <a:p>
            <a:pPr lvl="1"/>
            <a:r>
              <a:rPr lang="en-US" altLang="zh-CN" sz="2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256QAM:MCS=19/20/21</a:t>
            </a:r>
          </a:p>
          <a:p>
            <a:r>
              <a:rPr lang="en-US" altLang="zh-CN" sz="2200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Transmission mode</a:t>
            </a:r>
          </a:p>
          <a:p>
            <a:pPr lvl="1"/>
            <a:r>
              <a:rPr lang="en-US" altLang="zh-CN" sz="2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TM9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200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Static propagation channel</a:t>
            </a:r>
          </a:p>
          <a:p>
            <a:pPr lvl="1"/>
            <a:r>
              <a:rPr lang="en-US" altLang="zh-CN" sz="2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Refer to 8x8 static channel matrix in WF(R4-1708538)</a:t>
            </a:r>
            <a:endParaRPr lang="zh-CN" altLang="en-US" sz="22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3412</TotalTime>
  <Words>697</Words>
  <Application>Microsoft Office PowerPoint</Application>
  <PresentationFormat>全屏显示(4:3)</PresentationFormat>
  <Paragraphs>151</Paragraphs>
  <Slides>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Office 主题</vt:lpstr>
      <vt:lpstr>公式</vt:lpstr>
      <vt:lpstr>3GPP TSG-RAN WG4 Meeting #84   Berlin, Germany, 21 – 25 Aug, 2017</vt:lpstr>
      <vt:lpstr>Background</vt:lpstr>
      <vt:lpstr>Background-objectives</vt:lpstr>
      <vt:lpstr>Simulation assumptions for PCFICH/PDCCH</vt:lpstr>
      <vt:lpstr>Simulation assumptions </vt:lpstr>
      <vt:lpstr>Simulation assumptions for PDSCH,  Rank≤4</vt:lpstr>
      <vt:lpstr>Simulation assumptions for PDSCH,  Rank≤4</vt:lpstr>
      <vt:lpstr>Simulation assumptions for PDSCH,  Rank&gt;4</vt:lpstr>
      <vt:lpstr>Simulation assumptions for 8x8 SDR test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84</cp:revision>
  <dcterms:created xsi:type="dcterms:W3CDTF">2016-01-12T08:39:50Z</dcterms:created>
  <dcterms:modified xsi:type="dcterms:W3CDTF">2017-08-25T07:39:33Z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(3)QzwmxHLnOSD27KVB5im2FtU2VEb2WJd4uB3Bp/0WsGnjQgeJTebFaeLZwW+x/+yHL1wyUBMT
cDg7kcDTIday053OKmV5hvFPxO/R1p7/YWLpCRaMJhhGt719JWz/UT4xA/lSvFeJDT7+ujcB
WzUKKnUzAe8fYPq89dj0+zteUCm8jxAKbnzKybDMDIkDi1i8cX80JvJZUbl6R/UR8nHdFU9f
DtkwtdsWzXyt1n6WZ/</vt:lpwstr>
  </property>
  <property fmtid="{D5CDD505-2E9C-101B-9397-08002B2CF9AE}" pid="3" name="_2015_ms_pID_7253431">
    <vt:lpwstr>UYehxqeQUe9KZQIdkudTxRIKqoDmAc0J2WPE59g1wwneF5VE9crqJv
0vt6T8f4TaGS+OFuM8LTIRv6xCmvOE+eQgv+LPoL+9ebNihCpxpohUvYP+59KgR+2pcxm0tY
CRRaxNNBClHca48QqzU+yBrExnsy4nzgCYRKSgfBIgpnxtiOU9y7dO79aYU/ER4/T05DjGi0
9nvJ3q/kJEL8L6SD9201BgbMmuc2IliVskjc</vt:lpwstr>
  </property>
  <property fmtid="{D5CDD505-2E9C-101B-9397-08002B2CF9AE}" pid="4" name="_2015_ms_pID_7253432">
    <vt:lpwstr>7+vWCvGPT8MN23hLlZGEdLPrL4qWnkKj2inF
8IApAHlHMO5ojcLmRDIYuoZYZKV13PAmKfgzV8wHmmKbwKtrU3k=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1477050178</vt:lpwstr>
  </property>
</Properties>
</file>