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75" r:id="rId4"/>
    <p:sldId id="277"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648"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5/19/2017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5/19/2017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5/19/2017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5/19/2017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5/19/2017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5/19/2017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5/19/2017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5/19/2017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5/19/2017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WF on FeMBMS RRM</a:t>
            </a:r>
          </a:p>
        </p:txBody>
      </p:sp>
      <p:sp>
        <p:nvSpPr>
          <p:cNvPr id="3" name="Subtitle 2"/>
          <p:cNvSpPr>
            <a:spLocks noGrp="1"/>
          </p:cNvSpPr>
          <p:nvPr>
            <p:ph type="subTitle" idx="1"/>
          </p:nvPr>
        </p:nvSpPr>
        <p:spPr/>
        <p:txBody>
          <a:bodyPr/>
          <a:lstStyle/>
          <a:p>
            <a:r>
              <a:rPr lang="en-US" dirty="0" smtClean="0"/>
              <a:t>Ericsson, Qualcomm</a:t>
            </a:r>
            <a:r>
              <a:rPr lang="en-US" dirty="0"/>
              <a:t>, </a:t>
            </a:r>
            <a:r>
              <a:rPr lang="en-GB" dirty="0"/>
              <a:t>Nokia, Alcatel-Lucent Shanghai </a:t>
            </a:r>
            <a:r>
              <a:rPr lang="en-GB" dirty="0" smtClean="0"/>
              <a:t>Bell</a:t>
            </a:r>
            <a:endParaRPr lang="en-US" dirty="0"/>
          </a:p>
        </p:txBody>
      </p:sp>
      <p:sp>
        <p:nvSpPr>
          <p:cNvPr id="4" name="Rectangle 3"/>
          <p:cNvSpPr/>
          <p:nvPr/>
        </p:nvSpPr>
        <p:spPr>
          <a:xfrm>
            <a:off x="378940" y="199033"/>
            <a:ext cx="11302313" cy="646331"/>
          </a:xfrm>
          <a:prstGeom prst="rect">
            <a:avLst/>
          </a:prstGeom>
        </p:spPr>
        <p:txBody>
          <a:bodyPr wrap="square">
            <a:spAutoFit/>
          </a:bodyPr>
          <a:lstStyle/>
          <a:p>
            <a:pPr hangingPunct="0"/>
            <a:r>
              <a:rPr lang="en-GB" b="1" dirty="0"/>
              <a:t>3GPP TSG-RAN WG4 Meeting #83 	                                                                                                                        R4-</a:t>
            </a:r>
            <a:r>
              <a:rPr lang="en-US" b="1" dirty="0"/>
              <a:t>1706012</a:t>
            </a:r>
          </a:p>
          <a:p>
            <a:pPr hangingPunct="0"/>
            <a:r>
              <a:rPr lang="en-GB" b="1" dirty="0"/>
              <a:t>Hangzhou, China, 15 – 19 May 2017</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General</a:t>
            </a:r>
          </a:p>
        </p:txBody>
      </p:sp>
      <p:sp>
        <p:nvSpPr>
          <p:cNvPr id="3" name="Content Placeholder 2"/>
          <p:cNvSpPr>
            <a:spLocks noGrp="1"/>
          </p:cNvSpPr>
          <p:nvPr>
            <p:ph idx="1"/>
          </p:nvPr>
        </p:nvSpPr>
        <p:spPr>
          <a:xfrm>
            <a:off x="838200" y="1727270"/>
            <a:ext cx="10515600" cy="4351338"/>
          </a:xfrm>
        </p:spPr>
        <p:txBody>
          <a:bodyPr>
            <a:normAutofit fontScale="92500" lnSpcReduction="10000"/>
          </a:bodyPr>
          <a:lstStyle/>
          <a:p>
            <a:r>
              <a:rPr lang="en-GB" dirty="0"/>
              <a:t>Clarify that numerology switching between MBSFN and non-MBSFN </a:t>
            </a:r>
            <a:r>
              <a:rPr lang="en-GB" dirty="0" err="1"/>
              <a:t>subframe</a:t>
            </a:r>
            <a:r>
              <a:rPr lang="en-GB" dirty="0"/>
              <a:t> does not cause interruption to UE unicast operation</a:t>
            </a:r>
          </a:p>
          <a:p>
            <a:endParaRPr lang="en-GB" dirty="0"/>
          </a:p>
          <a:p>
            <a:r>
              <a:rPr lang="en-GB" dirty="0"/>
              <a:t>Clarify that numerology switching between MBSFN and non-MBSFN </a:t>
            </a:r>
            <a:r>
              <a:rPr lang="en-GB" dirty="0" err="1"/>
              <a:t>subframe</a:t>
            </a:r>
            <a:r>
              <a:rPr lang="en-GB" dirty="0"/>
              <a:t> does not cause delay to UE unicast operation</a:t>
            </a:r>
          </a:p>
          <a:p>
            <a:endParaRPr lang="en-GB" dirty="0"/>
          </a:p>
          <a:p>
            <a:r>
              <a:rPr lang="en-GB" dirty="0"/>
              <a:t>Based on UE capabilities, for UE in RRC_CONNECTED with LTE </a:t>
            </a:r>
            <a:r>
              <a:rPr lang="en-GB" dirty="0" err="1"/>
              <a:t>PCell</a:t>
            </a:r>
            <a:endParaRPr lang="en-GB" dirty="0"/>
          </a:p>
          <a:p>
            <a:pPr lvl="1"/>
            <a:r>
              <a:rPr lang="en-US" dirty="0"/>
              <a:t>An </a:t>
            </a:r>
            <a:r>
              <a:rPr lang="en-US" dirty="0" err="1"/>
              <a:t>FeMBMS</a:t>
            </a:r>
            <a:r>
              <a:rPr lang="en-US" dirty="0"/>
              <a:t>/unicast-mixed cell </a:t>
            </a:r>
            <a:r>
              <a:rPr lang="en-US" dirty="0" smtClean="0"/>
              <a:t>is:</a:t>
            </a:r>
            <a:endParaRPr lang="en-US" dirty="0"/>
          </a:p>
          <a:p>
            <a:pPr lvl="2"/>
            <a:r>
              <a:rPr lang="en-US" dirty="0"/>
              <a:t>Intra-frequency candidate </a:t>
            </a:r>
            <a:r>
              <a:rPr lang="en-US" dirty="0" err="1"/>
              <a:t>Scell</a:t>
            </a:r>
            <a:r>
              <a:rPr lang="en-US" dirty="0"/>
              <a:t> (included in max 8 intra-frequency cells), or </a:t>
            </a:r>
          </a:p>
          <a:p>
            <a:pPr lvl="2"/>
            <a:r>
              <a:rPr lang="en-US" dirty="0"/>
              <a:t>inter-frequency candidate </a:t>
            </a:r>
            <a:r>
              <a:rPr lang="en-US" dirty="0" err="1"/>
              <a:t>SCell</a:t>
            </a:r>
            <a:r>
              <a:rPr lang="en-US" dirty="0"/>
              <a:t> (included in max 4 inter-frequency cells over 3 inter-frequency carriers), or</a:t>
            </a:r>
          </a:p>
          <a:p>
            <a:pPr lvl="2"/>
            <a:r>
              <a:rPr lang="en-US" dirty="0"/>
              <a:t>Deactivated or activated </a:t>
            </a:r>
            <a:r>
              <a:rPr lang="en-US" dirty="0" err="1"/>
              <a:t>Scell</a:t>
            </a:r>
            <a:r>
              <a:rPr lang="en-US" dirty="0"/>
              <a:t> (included in supported band combinations)</a:t>
            </a:r>
          </a:p>
          <a:p>
            <a:endParaRPr lang="en-GB" dirty="0"/>
          </a:p>
          <a:p>
            <a:endParaRPr lang="en-US" dirty="0"/>
          </a:p>
        </p:txBody>
      </p:sp>
    </p:spTree>
    <p:extLst>
      <p:ext uri="{BB962C8B-B14F-4D97-AF65-F5344CB8AC3E}">
        <p14:creationId xmlns:p14="http://schemas.microsoft.com/office/powerpoint/2010/main" val="3063372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FeMBMS/Unicast-mixed carrier</a:t>
            </a:r>
          </a:p>
        </p:txBody>
      </p:sp>
      <p:sp>
        <p:nvSpPr>
          <p:cNvPr id="3" name="Content Placeholder 2"/>
          <p:cNvSpPr>
            <a:spLocks noGrp="1"/>
          </p:cNvSpPr>
          <p:nvPr>
            <p:ph idx="1"/>
          </p:nvPr>
        </p:nvSpPr>
        <p:spPr>
          <a:xfrm>
            <a:off x="838200" y="1727270"/>
            <a:ext cx="10515600" cy="4351338"/>
          </a:xfrm>
        </p:spPr>
        <p:txBody>
          <a:bodyPr>
            <a:normAutofit/>
          </a:bodyPr>
          <a:lstStyle/>
          <a:p>
            <a:r>
              <a:rPr lang="sv-SE" dirty="0"/>
              <a:t>Introduce intra-frequency, inter-frequency, and SCC requirements</a:t>
            </a:r>
            <a:endParaRPr lang="en-US" dirty="0"/>
          </a:p>
          <a:p>
            <a:r>
              <a:rPr lang="sv-SE" dirty="0" smtClean="0"/>
              <a:t>Inter-frequency requirements are to be defined based on the assumption that </a:t>
            </a:r>
            <a:r>
              <a:rPr lang="en-US" dirty="0" err="1"/>
              <a:t>subframes</a:t>
            </a:r>
            <a:r>
              <a:rPr lang="en-US" dirty="0"/>
              <a:t> #0 and #5 are available for unicast measurements</a:t>
            </a:r>
            <a:endParaRPr lang="en-US" dirty="0" smtClean="0"/>
          </a:p>
          <a:p>
            <a:endParaRPr lang="en-US" dirty="0"/>
          </a:p>
          <a:p>
            <a:pPr lvl="1"/>
            <a:endParaRPr lang="en-US" dirty="0"/>
          </a:p>
        </p:txBody>
      </p:sp>
    </p:spTree>
    <p:extLst>
      <p:ext uri="{BB962C8B-B14F-4D97-AF65-F5344CB8AC3E}">
        <p14:creationId xmlns:p14="http://schemas.microsoft.com/office/powerpoint/2010/main" val="3818103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MBSFN measurement</a:t>
            </a:r>
          </a:p>
        </p:txBody>
      </p:sp>
      <p:sp>
        <p:nvSpPr>
          <p:cNvPr id="3" name="Content Placeholder 2"/>
          <p:cNvSpPr>
            <a:spLocks noGrp="1"/>
          </p:cNvSpPr>
          <p:nvPr>
            <p:ph idx="1"/>
          </p:nvPr>
        </p:nvSpPr>
        <p:spPr>
          <a:xfrm>
            <a:off x="838200" y="1727270"/>
            <a:ext cx="10515600" cy="4351338"/>
          </a:xfrm>
        </p:spPr>
        <p:txBody>
          <a:bodyPr>
            <a:normAutofit/>
          </a:bodyPr>
          <a:lstStyle/>
          <a:p>
            <a:pPr lvl="1"/>
            <a:r>
              <a:rPr lang="en-GB" dirty="0" smtClean="0"/>
              <a:t>MBSFN </a:t>
            </a:r>
            <a:r>
              <a:rPr lang="en-GB" dirty="0"/>
              <a:t>RSRP unit is given by </a:t>
            </a:r>
            <a:r>
              <a:rPr lang="en-GB" dirty="0" err="1"/>
              <a:t>dBm</a:t>
            </a:r>
            <a:r>
              <a:rPr lang="en-GB" dirty="0"/>
              <a:t>/1.25kHz and </a:t>
            </a:r>
            <a:r>
              <a:rPr lang="en-GB" dirty="0" err="1"/>
              <a:t>dBm</a:t>
            </a:r>
            <a:r>
              <a:rPr lang="en-GB" dirty="0"/>
              <a:t>/7.5kHz for 1.25 kHz and 7.5 kHz numerology respectively in the new mapping tables, if the new mapping tables are agreed. And if the changes were agreed, RAN4 should inform RAN2</a:t>
            </a:r>
          </a:p>
          <a:p>
            <a:pPr lvl="1" hangingPunct="0"/>
            <a:r>
              <a:rPr lang="en-GB" dirty="0"/>
              <a:t>RAN4 clarify the existing MBSFN RSRP/RSRQ requirements can be reused at least under the assumption that</a:t>
            </a:r>
            <a:endParaRPr lang="en-US" dirty="0"/>
          </a:p>
          <a:p>
            <a:pPr lvl="2" hangingPunct="0"/>
            <a:r>
              <a:rPr lang="en-GB" dirty="0"/>
              <a:t>MBSFN </a:t>
            </a:r>
            <a:r>
              <a:rPr lang="en-GB" dirty="0" err="1"/>
              <a:t>RSRP|dBm</a:t>
            </a:r>
            <a:r>
              <a:rPr lang="en-GB" dirty="0"/>
              <a:t>/(L)kHz = </a:t>
            </a:r>
            <a:r>
              <a:rPr lang="en-GB" dirty="0" smtClean="0"/>
              <a:t>MBSFN</a:t>
            </a:r>
            <a:r>
              <a:rPr lang="en-GB" dirty="0" smtClean="0">
                <a:solidFill>
                  <a:srgbClr val="FF0000"/>
                </a:solidFill>
              </a:rPr>
              <a:t> </a:t>
            </a:r>
            <a:r>
              <a:rPr lang="en-GB" dirty="0" err="1"/>
              <a:t>RSRP|dBm</a:t>
            </a:r>
            <a:r>
              <a:rPr lang="en-GB" dirty="0"/>
              <a:t>/15kHz + 10∙log</a:t>
            </a:r>
            <a:r>
              <a:rPr lang="en-GB" baseline="-25000" dirty="0"/>
              <a:t>10</a:t>
            </a:r>
            <a:r>
              <a:rPr lang="en-GB" dirty="0"/>
              <a:t>(L/15), L (=1.25, 7.5, 15)</a:t>
            </a:r>
            <a:endParaRPr lang="en-US" dirty="0"/>
          </a:p>
          <a:p>
            <a:endParaRPr lang="en-US" dirty="0"/>
          </a:p>
          <a:p>
            <a:endParaRPr lang="en-GB" dirty="0"/>
          </a:p>
          <a:p>
            <a:endParaRPr lang="en-GB" dirty="0"/>
          </a:p>
          <a:p>
            <a:endParaRPr lang="en-GB" dirty="0"/>
          </a:p>
          <a:p>
            <a:endParaRPr lang="en-GB" dirty="0"/>
          </a:p>
          <a:p>
            <a:endParaRPr lang="en-US" dirty="0"/>
          </a:p>
        </p:txBody>
      </p:sp>
    </p:spTree>
    <p:extLst>
      <p:ext uri="{BB962C8B-B14F-4D97-AF65-F5344CB8AC3E}">
        <p14:creationId xmlns:p14="http://schemas.microsoft.com/office/powerpoint/2010/main" val="39904087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3729</TotalTime>
  <Words>222</Words>
  <Application>Microsoft Office PowerPoint</Application>
  <PresentationFormat>Custom</PresentationFormat>
  <Paragraphs>25</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WF on FeMBMS RRM</vt:lpstr>
      <vt:lpstr>General</vt:lpstr>
      <vt:lpstr>FeMBMS/Unicast-mixed carrier</vt:lpstr>
      <vt:lpstr>MBSFN measurement</vt:lpstr>
    </vt:vector>
  </TitlesOfParts>
  <Company>Qualcomm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lastModifiedBy>Iana Siomina</cp:lastModifiedBy>
  <cp:revision>55</cp:revision>
  <dcterms:created xsi:type="dcterms:W3CDTF">2016-04-13T15:12:29Z</dcterms:created>
  <dcterms:modified xsi:type="dcterms:W3CDTF">2017-05-19T06:18:41Z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(2)KElhlXrSnZRqy2uLHcx1uumE5n1M/4zlIpzAOYAudIATUTdO3dBGjn1QPBJT8iwD1weVz4BC
i1rsIZ8AEgdP4cUHaL10T/tq2bJQn/cdPmPXJpu/nBvfz6/ZDRaFasPGRMEt0tE2Myf1FZ5E
PSObNC69trZBVaccAvFt59cuuiDCCgB9NdnImqajBEiE5TR71qfdbEDGAFRgriEcv3Xz2qCn
sZeLNR/2RG2wvmcLaj</vt:lpwstr>
  </property>
  <property fmtid="{D5CDD505-2E9C-101B-9397-08002B2CF9AE}" pid="7" name="_2015_ms_pID_7253431">
    <vt:lpwstr>fjVAN7P5AuZZT1GKCPOJ6+nA1ZAPT28gc7ZO5aLJ6BrouRkVfx/D54
ltYVfK6eaQoDsnD1iDCvU5nrDR18urBAujBUyRSnm8/zH4DV1yxDX8gBeCeclu8u3a6dUv/+
ctA02qSOiSSPsg/x+zYK11ztEtWgplfCt7BzuePYLimIrw==</vt:lpwstr>
  </property>
</Properties>
</file>