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74" r:id="rId1"/>
    <p:sldMasterId id="2147483753" r:id="rId2"/>
  </p:sldMasterIdLst>
  <p:notesMasterIdLst>
    <p:notesMasterId r:id="rId11"/>
  </p:notesMasterIdLst>
  <p:sldIdLst>
    <p:sldId id="589" r:id="rId3"/>
    <p:sldId id="602" r:id="rId4"/>
    <p:sldId id="595" r:id="rId5"/>
    <p:sldId id="596" r:id="rId6"/>
    <p:sldId id="599" r:id="rId7"/>
    <p:sldId id="603" r:id="rId8"/>
    <p:sldId id="605" r:id="rId9"/>
    <p:sldId id="607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87" autoAdjust="0"/>
    <p:restoredTop sz="96136" autoAdjust="0"/>
  </p:normalViewPr>
  <p:slideViewPr>
    <p:cSldViewPr>
      <p:cViewPr>
        <p:scale>
          <a:sx n="70" d="100"/>
          <a:sy n="70" d="100"/>
        </p:scale>
        <p:origin x="-1938" y="-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8E90C-DFBC-4BDA-AB7C-90724BE5CF9A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13570-C4CA-4F9E-9AFE-1C46D4621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94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869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8092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8092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809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382963"/>
            <a:ext cx="6380163" cy="1082675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46881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rgbClr val="969696"/>
                </a:solidFill>
              </a:defRPr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66B28278-E7FD-4F23-A861-FA0530758F49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54A77FF6-77E5-4522-83E1-4ACFE4ADFA78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47838"/>
            <a:ext cx="8229600" cy="43783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C8CC694-EB29-4378-93FC-7C3D2B85AE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1DB83D33-9180-49F7-92C0-44E9DFB69EBF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7DE7461C-95E0-4E18-B9B1-9717319A950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3E1939D1-0AD0-4380-8468-FED7804605A5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4A83343-BF61-4E08-B4F3-64E6248E3581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C7FD3808-13F8-4F92-8E5F-8AAA81229BC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F1FA00C6-BDFA-4028-8A2D-A62EF83682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24F7C15-9F1E-4221-9018-51E2263F327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63A3819-DB66-4625-9763-3CF2BCA4A16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61DFED6-D5D4-408B-B7E7-3ADEDF983B54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Rectangle 2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rgbClr val="6699FF">
                  <a:gamma/>
                  <a:shade val="56078"/>
                  <a:invGamma/>
                </a:srgbClr>
              </a:gs>
              <a:gs pos="50000">
                <a:srgbClr val="6699FF">
                  <a:alpha val="98000"/>
                </a:srgbClr>
              </a:gs>
              <a:gs pos="100000">
                <a:srgbClr val="6699FF">
                  <a:gamma/>
                  <a:shade val="56078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fontAlgn="base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None/>
              <a:defRPr/>
            </a:pPr>
            <a:endParaRPr kumimoji="1" lang="en-US" b="1" i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12308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47838"/>
            <a:ext cx="82296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2308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2313" y="6657975"/>
            <a:ext cx="838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>
              <a:spcBef>
                <a:spcPct val="0"/>
              </a:spcBef>
              <a:buClrTx/>
              <a:buFontTx/>
              <a:buNone/>
              <a:defRPr kumimoji="0" sz="90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2pPr>
      <a:lvl3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3pPr>
      <a:lvl4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4pPr>
      <a:lvl5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5pPr>
      <a:lvl6pPr marL="4572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6pPr>
      <a:lvl7pPr marL="9144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7pPr>
      <a:lvl8pPr marL="13716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8pPr>
      <a:lvl9pPr marL="18288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SzPct val="80000"/>
        <a:buFont typeface="Wingdings" pitchFamily="2" charset="2"/>
        <a:buChar char="q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•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 smtClean="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958166" cy="1470025"/>
          </a:xfrm>
        </p:spPr>
        <p:txBody>
          <a:bodyPr>
            <a:normAutofit/>
          </a:bodyPr>
          <a:lstStyle/>
          <a:p>
            <a:r>
              <a:rPr lang="en-GB" altLang="zh-CN" sz="2400" b="1" dirty="0"/>
              <a:t>Way forward on </a:t>
            </a:r>
            <a:r>
              <a:rPr lang="en-GB" altLang="zh-CN" sz="2400" b="1" dirty="0" err="1"/>
              <a:t>eFD</a:t>
            </a:r>
            <a:r>
              <a:rPr lang="en-GB" altLang="zh-CN" sz="2400" b="1" dirty="0"/>
              <a:t>-MIMO performance requirements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1538" y="3886200"/>
            <a:ext cx="7143800" cy="1752600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Samsung, Qualcomm, Huawei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, Ericsson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, [CATT</a:t>
            </a:r>
            <a:r>
              <a:rPr lang="en-US" altLang="zh-CN" sz="2400" dirty="0">
                <a:solidFill>
                  <a:schemeClr val="tx1"/>
                </a:solidFill>
              </a:rPr>
              <a:t>], [</a:t>
            </a:r>
            <a:r>
              <a:rPr lang="en-US" altLang="zh-CN" sz="2400" dirty="0" smtClean="0">
                <a:solidFill>
                  <a:schemeClr val="tx1"/>
                </a:solidFill>
              </a:rPr>
              <a:t>Intel]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39578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8953500" algn="l"/>
              </a:tabLst>
            </a:pPr>
            <a:r>
              <a:rPr lang="en-GB" altLang="zh-CN" b="1" dirty="0"/>
              <a:t>3GPP TSG-RAN WG4 Meeting #</a:t>
            </a:r>
            <a:r>
              <a:rPr lang="en-GB" altLang="zh-CN" b="1" dirty="0" smtClean="0"/>
              <a:t>83                                         Hangzhou, China, 15 </a:t>
            </a:r>
            <a:r>
              <a:rPr lang="en-GB" altLang="zh-CN" b="1" dirty="0"/>
              <a:t>- </a:t>
            </a:r>
            <a:r>
              <a:rPr lang="en-GB" altLang="zh-CN" b="1" dirty="0" smtClean="0"/>
              <a:t>19 May, </a:t>
            </a:r>
            <a:r>
              <a:rPr lang="en-GB" altLang="zh-CN" b="1" dirty="0"/>
              <a:t>2017</a:t>
            </a:r>
            <a:endParaRPr lang="zh-CN" altLang="zh-CN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000892" y="142852"/>
            <a:ext cx="13163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dirty="0" smtClean="0"/>
              <a:t>R4-1706194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572560" cy="542928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l"/>
            </a:pPr>
            <a:r>
              <a:rPr lang="en-GB" sz="2000" dirty="0" smtClean="0"/>
              <a:t>No BS performance requirements for Rel-14 </a:t>
            </a:r>
            <a:r>
              <a:rPr lang="en-GB" sz="2000" dirty="0" err="1" smtClean="0"/>
              <a:t>eFD</a:t>
            </a:r>
            <a:r>
              <a:rPr lang="en-GB" sz="2000" dirty="0" smtClean="0"/>
              <a:t>-MIMO WI</a:t>
            </a:r>
          </a:p>
          <a:p>
            <a:pPr>
              <a:buFont typeface="Wingdings" pitchFamily="2" charset="2"/>
              <a:buChar char="l"/>
            </a:pPr>
            <a:r>
              <a:rPr lang="en-GB" sz="2000" dirty="0" smtClean="0"/>
              <a:t>Introducing below UE performance test cases for Rel-14 </a:t>
            </a:r>
            <a:r>
              <a:rPr lang="en-GB" sz="2000" dirty="0" err="1" smtClean="0"/>
              <a:t>eFD</a:t>
            </a:r>
            <a:r>
              <a:rPr lang="en-GB" sz="2000" dirty="0" smtClean="0"/>
              <a:t>-MIMO </a:t>
            </a:r>
            <a:r>
              <a:rPr lang="en-US" altLang="zh-CN" sz="2000" dirty="0" smtClean="0"/>
              <a:t>WI</a:t>
            </a:r>
          </a:p>
          <a:p>
            <a:pPr lvl="1">
              <a:buFont typeface="Wingdings" panose="05000000000000000000" pitchFamily="2" charset="2"/>
              <a:buChar char="p"/>
            </a:pPr>
            <a:r>
              <a:rPr lang="en-US" sz="1600" dirty="0" smtClean="0"/>
              <a:t>New Class A PMI test cases</a:t>
            </a:r>
          </a:p>
          <a:p>
            <a:pPr lvl="1">
              <a:buFont typeface="Wingdings" panose="05000000000000000000" pitchFamily="2" charset="2"/>
              <a:buChar char="p"/>
            </a:pPr>
            <a:r>
              <a:rPr lang="en-US" altLang="zh-CN" sz="1600" dirty="0"/>
              <a:t>New PDSCH demodulation test cases for semi-open MIMO </a:t>
            </a:r>
            <a:r>
              <a:rPr lang="en-US" altLang="zh-CN" sz="1600" dirty="0" smtClean="0"/>
              <a:t>transmission</a:t>
            </a:r>
            <a:endParaRPr lang="en-US" sz="1600" dirty="0" smtClean="0"/>
          </a:p>
          <a:p>
            <a:pPr lvl="1">
              <a:buFont typeface="Wingdings" panose="05000000000000000000" pitchFamily="2" charset="2"/>
              <a:buChar char="p"/>
            </a:pPr>
            <a:r>
              <a:rPr lang="en-US" sz="1600" dirty="0" smtClean="0"/>
              <a:t>New PMI/RPI test case for advanced CSI codebook</a:t>
            </a:r>
          </a:p>
          <a:p>
            <a:pPr lvl="1">
              <a:buFont typeface="Wingdings" panose="05000000000000000000" pitchFamily="2" charset="2"/>
              <a:buChar char="p"/>
            </a:pPr>
            <a:r>
              <a:rPr lang="en-US" sz="1600" dirty="0" smtClean="0"/>
              <a:t>New CSI test case for Hybrid CSI reporting mechanism2</a:t>
            </a:r>
          </a:p>
          <a:p>
            <a:pPr lvl="1">
              <a:buFont typeface="Wingdings" panose="05000000000000000000" pitchFamily="2" charset="2"/>
              <a:buChar char="p"/>
            </a:pPr>
            <a:r>
              <a:rPr lang="en-US" altLang="zh-CN" sz="1600" dirty="0"/>
              <a:t>PDSCH </a:t>
            </a:r>
            <a:r>
              <a:rPr lang="en-US" altLang="zh-CN" sz="1600" dirty="0" smtClean="0"/>
              <a:t>demodulation test </a:t>
            </a:r>
            <a:r>
              <a:rPr lang="en-US" altLang="zh-CN" sz="1600" dirty="0"/>
              <a:t>case for AP ZP-CSI-RS </a:t>
            </a:r>
            <a:r>
              <a:rPr lang="en-US" altLang="zh-CN" sz="1600" dirty="0" smtClean="0"/>
              <a:t>transmission</a:t>
            </a:r>
            <a:endParaRPr lang="en-US" sz="1600" dirty="0" smtClean="0"/>
          </a:p>
          <a:p>
            <a:pPr lvl="1">
              <a:buFont typeface="Wingdings" panose="05000000000000000000" pitchFamily="2" charset="2"/>
              <a:buChar char="p"/>
            </a:pPr>
            <a:r>
              <a:rPr lang="en-US" sz="1600" dirty="0" smtClean="0"/>
              <a:t>CSI test cases for Multi-shot CSI-RS , Aperiodic </a:t>
            </a:r>
            <a:r>
              <a:rPr lang="en-US" altLang="zh-CN" sz="1600" dirty="0" smtClean="0"/>
              <a:t>NZP </a:t>
            </a:r>
            <a:r>
              <a:rPr lang="en-US" sz="1600" dirty="0" smtClean="0"/>
              <a:t>CSI-RS</a:t>
            </a:r>
          </a:p>
          <a:p>
            <a:pPr lvl="1">
              <a:buFont typeface="Wingdings" panose="05000000000000000000" pitchFamily="2" charset="2"/>
              <a:buChar char="p"/>
            </a:pPr>
            <a:r>
              <a:rPr lang="en-US" sz="1600" dirty="0" smtClean="0"/>
              <a:t>CSI test case for CSI-RS density reduction 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sz="1600" dirty="0" smtClean="0"/>
              <a:t>FFS whether introducing CSI test case for Hybrid CSI mechanism 1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GB" altLang="zh-CN" sz="2000" dirty="0"/>
              <a:t>No need to introduce additional test for QCL behaviour B for multi-shot CSI-RS in Rel-14 </a:t>
            </a:r>
            <a:r>
              <a:rPr lang="en-GB" altLang="zh-CN" sz="2000" dirty="0" err="1"/>
              <a:t>eFD</a:t>
            </a:r>
            <a:r>
              <a:rPr lang="en-GB" altLang="zh-CN" sz="2000" dirty="0"/>
              <a:t>-MIMO WI.</a:t>
            </a:r>
            <a:endParaRPr lang="zh-CN" altLang="zh-CN" sz="2000" dirty="0"/>
          </a:p>
          <a:p>
            <a:pPr>
              <a:buFont typeface="Wingdings" panose="05000000000000000000" pitchFamily="2" charset="2"/>
              <a:buChar char="l"/>
            </a:pPr>
            <a:r>
              <a:rPr lang="en-GB" altLang="zh-CN" sz="2000" dirty="0"/>
              <a:t>No UE performance impact for UL DMRS enhancement.</a:t>
            </a:r>
            <a:endParaRPr lang="zh-CN" altLang="zh-CN" sz="20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 smtClean="0">
                <a:ea typeface="+mj-ea"/>
                <a:cs typeface="+mj-cs"/>
              </a:rPr>
              <a:t>Agreements</a:t>
            </a:r>
            <a:endParaRPr kumimoji="0" lang="zh-CN" altLang="en-US" sz="2800" b="0" i="0" u="non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52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572560" cy="5429288"/>
          </a:xfrm>
        </p:spPr>
        <p:txBody>
          <a:bodyPr>
            <a:noAutofit/>
          </a:bodyPr>
          <a:lstStyle/>
          <a:p>
            <a:pPr lvl="0"/>
            <a:r>
              <a:rPr lang="en-GB" altLang="zh-CN" sz="2000" dirty="0" smtClean="0"/>
              <a:t>Test </a:t>
            </a:r>
            <a:r>
              <a:rPr lang="en-GB" altLang="zh-CN" sz="2000" dirty="0"/>
              <a:t>1 Single PMI test </a:t>
            </a:r>
            <a:r>
              <a:rPr lang="en-GB" altLang="zh-CN" sz="2000" dirty="0" smtClean="0"/>
              <a:t>case : </a:t>
            </a:r>
            <a:r>
              <a:rPr lang="en-GB" altLang="zh-CN" sz="2000" dirty="0"/>
              <a:t>EPA5Hz, PUSCH 3-1 mode, CDM4, (O1,O2) = (8,4</a:t>
            </a:r>
            <a:r>
              <a:rPr lang="en-GB" altLang="zh-CN" sz="2000" dirty="0" smtClean="0"/>
              <a:t>), (N1,N2) = (3,4)</a:t>
            </a:r>
            <a:endParaRPr lang="zh-CN" altLang="zh-CN" sz="2000" u="sng" dirty="0"/>
          </a:p>
          <a:p>
            <a:pPr lvl="1"/>
            <a:r>
              <a:rPr lang="en-GB" altLang="zh-CN" sz="1600" dirty="0" smtClean="0"/>
              <a:t>Antenna </a:t>
            </a:r>
            <a:r>
              <a:rPr lang="en-GB" altLang="zh-CN" sz="1600" dirty="0" smtClean="0"/>
              <a:t>Ports:</a:t>
            </a:r>
          </a:p>
          <a:p>
            <a:pPr lvl="2"/>
            <a:r>
              <a:rPr lang="en-GB" altLang="zh-CN" sz="1200" dirty="0" smtClean="0"/>
              <a:t>24 ports (N1,N2) =  (3,4)</a:t>
            </a:r>
          </a:p>
          <a:p>
            <a:pPr lvl="1"/>
            <a:r>
              <a:rPr lang="en-GB" altLang="zh-CN" sz="1600" dirty="0" smtClean="0"/>
              <a:t>Test </a:t>
            </a:r>
            <a:r>
              <a:rPr lang="en-GB" altLang="zh-CN" sz="1600" dirty="0"/>
              <a:t>1-a: without CSI-RS density reduction</a:t>
            </a:r>
            <a:endParaRPr lang="zh-CN" altLang="zh-CN" sz="1600" dirty="0"/>
          </a:p>
          <a:p>
            <a:pPr lvl="1"/>
            <a:r>
              <a:rPr lang="en-GB" altLang="zh-CN" sz="1600" dirty="0" smtClean="0"/>
              <a:t>Test </a:t>
            </a:r>
            <a:r>
              <a:rPr lang="en-GB" altLang="zh-CN" sz="1600" dirty="0"/>
              <a:t>1-b: with CSI-RS density </a:t>
            </a:r>
            <a:r>
              <a:rPr lang="en-GB" altLang="zh-CN" sz="1600" dirty="0" smtClean="0"/>
              <a:t>reduction</a:t>
            </a:r>
          </a:p>
          <a:p>
            <a:pPr lvl="2"/>
            <a:r>
              <a:rPr lang="en-GB" altLang="zh-CN" sz="1600" dirty="0" smtClean="0"/>
              <a:t>d </a:t>
            </a:r>
            <a:r>
              <a:rPr lang="en-GB" altLang="zh-CN" sz="1600" dirty="0"/>
              <a:t>=1/3, Comb-offset list: {0,1,2} </a:t>
            </a:r>
          </a:p>
          <a:p>
            <a:pPr lvl="1"/>
            <a:r>
              <a:rPr lang="en-GB" altLang="zh-CN" sz="1600" dirty="0" smtClean="0"/>
              <a:t>Pending on UE capability for supporting CSI-RS density reduction, pick up one of above test case to pass</a:t>
            </a:r>
            <a:endParaRPr lang="zh-CN" altLang="zh-CN" sz="1600" dirty="0"/>
          </a:p>
          <a:p>
            <a:pPr lvl="0"/>
            <a:r>
              <a:rPr lang="en-GB" altLang="zh-CN" sz="2000" dirty="0"/>
              <a:t>Test 2 Multiple PMI test </a:t>
            </a:r>
            <a:r>
              <a:rPr lang="en-GB" altLang="zh-CN" sz="2000" dirty="0" smtClean="0"/>
              <a:t>case(32 ports) : </a:t>
            </a:r>
            <a:r>
              <a:rPr lang="en-GB" altLang="zh-CN" sz="2000" dirty="0"/>
              <a:t>EVA5Hz, PUSCH 1-2 mode, CDM8, (O1,O2) = (8,4),(N1,N2) = </a:t>
            </a:r>
            <a:r>
              <a:rPr lang="en-GB" altLang="zh-CN" sz="2000" dirty="0" smtClean="0"/>
              <a:t>(4,4), d=1</a:t>
            </a:r>
          </a:p>
          <a:p>
            <a:pPr lvl="0"/>
            <a:r>
              <a:rPr lang="en-GB" altLang="zh-CN" sz="2000" dirty="0" smtClean="0"/>
              <a:t>MCS and Rank</a:t>
            </a:r>
          </a:p>
          <a:p>
            <a:pPr lvl="1"/>
            <a:r>
              <a:rPr lang="en-GB" altLang="zh-CN" sz="1600" dirty="0" smtClean="0"/>
              <a:t>Single PMI test case: </a:t>
            </a:r>
          </a:p>
          <a:p>
            <a:pPr lvl="2"/>
            <a:r>
              <a:rPr lang="en-GB" altLang="zh-CN" sz="1200" dirty="0" smtClean="0"/>
              <a:t>Option1: 16QAM ½ Rank2</a:t>
            </a:r>
          </a:p>
          <a:p>
            <a:pPr lvl="2"/>
            <a:r>
              <a:rPr lang="en-GB" altLang="zh-CN" sz="1200" dirty="0" smtClean="0"/>
              <a:t>Option2: 64QAM ½  Rank1</a:t>
            </a:r>
          </a:p>
          <a:p>
            <a:pPr lvl="1"/>
            <a:r>
              <a:rPr lang="en-GB" altLang="zh-CN" sz="1600" dirty="0"/>
              <a:t>M</a:t>
            </a:r>
            <a:r>
              <a:rPr lang="en-GB" altLang="zh-CN" sz="1600" dirty="0" smtClean="0"/>
              <a:t>ultiple PMI test case</a:t>
            </a:r>
          </a:p>
          <a:p>
            <a:pPr lvl="2"/>
            <a:r>
              <a:rPr lang="en-GB" altLang="zh-CN" sz="1200" dirty="0" smtClean="0"/>
              <a:t>Option 1: 16QAM ½ Rank2</a:t>
            </a:r>
          </a:p>
          <a:p>
            <a:pPr lvl="2"/>
            <a:r>
              <a:rPr lang="en-GB" altLang="zh-CN" sz="1200" dirty="0" smtClean="0"/>
              <a:t>Option 2: 64QAM ½ Rank2</a:t>
            </a:r>
          </a:p>
          <a:p>
            <a:pPr lvl="0"/>
            <a:r>
              <a:rPr lang="en-US" altLang="zh-CN" sz="2000" dirty="0"/>
              <a:t>Reusing existing  </a:t>
            </a:r>
            <a:r>
              <a:rPr lang="en-GB" altLang="zh-CN" sz="2000" dirty="0"/>
              <a:t>values for parameters α1, α2, β and γ for high spatial correlation</a:t>
            </a:r>
            <a:endParaRPr lang="zh-CN" altLang="zh-CN" sz="2000" u="sng" dirty="0"/>
          </a:p>
          <a:p>
            <a:pPr marL="0" indent="0" hangingPunct="0">
              <a:buNone/>
            </a:pPr>
            <a:endParaRPr lang="en-US" altLang="zh-CN" sz="1800" dirty="0"/>
          </a:p>
          <a:p>
            <a:pPr lvl="1" hangingPunct="0">
              <a:buFont typeface="Wingdings" panose="05000000000000000000" pitchFamily="2" charset="2"/>
              <a:buChar char="p"/>
            </a:pPr>
            <a:endParaRPr lang="en-US" altLang="zh-CN" sz="2000" dirty="0"/>
          </a:p>
          <a:p>
            <a:pPr lvl="0" hangingPunct="0"/>
            <a:endParaRPr lang="zh-CN" altLang="zh-CN" dirty="0"/>
          </a:p>
          <a:p>
            <a:pPr lvl="1">
              <a:buFont typeface="Wingdings" panose="05000000000000000000" pitchFamily="2" charset="2"/>
              <a:buChar char="p"/>
            </a:pPr>
            <a:endParaRPr lang="en-US" sz="1600" dirty="0" smtClean="0"/>
          </a:p>
          <a:p>
            <a:pPr lvl="1">
              <a:buFont typeface="Wingdings" panose="05000000000000000000" pitchFamily="2" charset="2"/>
              <a:buChar char="p"/>
            </a:pPr>
            <a:endParaRPr lang="en-GB" sz="12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Class A PMI test cases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62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zh-CN" sz="2000" dirty="0" smtClean="0"/>
              <a:t>PDSCH demodulation test cases for semi-open MIMO transmission</a:t>
            </a:r>
            <a:endParaRPr lang="en-US" altLang="zh-CN" sz="2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 smtClean="0"/>
              <a:t>Test parameters for Rank1 test case</a:t>
            </a:r>
          </a:p>
          <a:p>
            <a:pPr lvl="1"/>
            <a:r>
              <a:rPr lang="en-US" altLang="zh-CN" sz="1600" dirty="0" smtClean="0"/>
              <a:t>2</a:t>
            </a:r>
            <a:r>
              <a:rPr lang="zh-CN" altLang="en-US" sz="1600" dirty="0" smtClean="0"/>
              <a:t>*</a:t>
            </a:r>
            <a:r>
              <a:rPr lang="en-US" altLang="zh-CN" sz="1600" dirty="0" smtClean="0"/>
              <a:t>2 EVA[70Hz] with Medium correlation, QPSK 1/3 </a:t>
            </a:r>
          </a:p>
          <a:p>
            <a:r>
              <a:rPr lang="en-US" altLang="zh-CN" sz="2000" dirty="0" smtClean="0"/>
              <a:t>Test parameters for Rank2 test case</a:t>
            </a:r>
          </a:p>
          <a:p>
            <a:pPr lvl="1"/>
            <a:r>
              <a:rPr lang="en-US" altLang="zh-CN" sz="1600" dirty="0" smtClean="0"/>
              <a:t>16QAM , EVA [70Hz] , ULA low correlation</a:t>
            </a:r>
          </a:p>
          <a:p>
            <a:pPr lvl="2"/>
            <a:r>
              <a:rPr lang="en-US" altLang="zh-CN" sz="1200" dirty="0" smtClean="0"/>
              <a:t>Option 1:  4*2 MIMO</a:t>
            </a:r>
          </a:p>
          <a:p>
            <a:pPr lvl="2"/>
            <a:r>
              <a:rPr lang="en-US" altLang="zh-CN" sz="1200" dirty="0" smtClean="0"/>
              <a:t>Option 2: 2*2 MIMO</a:t>
            </a:r>
          </a:p>
          <a:p>
            <a:r>
              <a:rPr lang="en-US" altLang="zh-CN" sz="2000" dirty="0" err="1" smtClean="0"/>
              <a:t>Precoding</a:t>
            </a:r>
            <a:r>
              <a:rPr lang="en-US" altLang="zh-CN" sz="2000" dirty="0" smtClean="0"/>
              <a:t> matrix</a:t>
            </a:r>
          </a:p>
          <a:p>
            <a:pPr lvl="1"/>
            <a:r>
              <a:rPr lang="en-GB" altLang="zh-CN" sz="1600" dirty="0"/>
              <a:t>Using </a:t>
            </a:r>
            <a:r>
              <a:rPr lang="en-GB" altLang="zh-CN" sz="1600" dirty="0" smtClean="0"/>
              <a:t>precoding </a:t>
            </a:r>
            <a:r>
              <a:rPr lang="en-GB" altLang="zh-CN" sz="1600" dirty="0"/>
              <a:t>matrix following CSI calculation assumption as defined in RAN1 </a:t>
            </a:r>
            <a:r>
              <a:rPr lang="en-GB" altLang="zh-CN" sz="1600" dirty="0" smtClean="0"/>
              <a:t>spec with single-stage codebook </a:t>
            </a:r>
            <a:r>
              <a:rPr lang="en-GB" altLang="zh-CN" sz="1600" dirty="0"/>
              <a:t>without PMI feedback during </a:t>
            </a:r>
            <a:r>
              <a:rPr lang="en-GB" altLang="zh-CN" sz="1600" dirty="0" smtClean="0"/>
              <a:t>test</a:t>
            </a:r>
          </a:p>
          <a:p>
            <a:pPr lvl="1"/>
            <a:r>
              <a:rPr lang="en-GB" altLang="zh-CN" sz="1600" dirty="0" smtClean="0"/>
              <a:t>2Tx: 1/</a:t>
            </a:r>
            <a:r>
              <a:rPr lang="en-GB" altLang="zh-CN" sz="1600" dirty="0" err="1" smtClean="0"/>
              <a:t>sqrt</a:t>
            </a:r>
            <a:r>
              <a:rPr lang="en-GB" altLang="zh-CN" sz="1600" dirty="0" smtClean="0"/>
              <a:t>(2) [1 0;0 1];</a:t>
            </a:r>
          </a:p>
          <a:p>
            <a:pPr lvl="1"/>
            <a:r>
              <a:rPr lang="en-GB" altLang="zh-CN" sz="1600" dirty="0" smtClean="0"/>
              <a:t>4Tx: </a:t>
            </a:r>
            <a:endParaRPr lang="en-US" altLang="zh-CN" sz="1600" dirty="0" smtClean="0"/>
          </a:p>
          <a:p>
            <a:pPr lvl="1"/>
            <a:endParaRPr lang="en-US" altLang="zh-CN" sz="1600" dirty="0"/>
          </a:p>
          <a:p>
            <a:endParaRPr lang="en-US" altLang="zh-CN" sz="2000" dirty="0" smtClean="0"/>
          </a:p>
          <a:p>
            <a:pPr lvl="1"/>
            <a:endParaRPr lang="en-US" altLang="zh-CN" sz="1600" dirty="0" smtClean="0"/>
          </a:p>
          <a:p>
            <a:endParaRPr lang="en-US" altLang="zh-CN" sz="2000" dirty="0" smtClean="0"/>
          </a:p>
          <a:p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725144"/>
            <a:ext cx="6951138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101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572560" cy="5429288"/>
          </a:xfrm>
        </p:spPr>
        <p:txBody>
          <a:bodyPr>
            <a:noAutofit/>
          </a:bodyPr>
          <a:lstStyle/>
          <a:p>
            <a:pPr hangingPunct="0">
              <a:buFont typeface="Wingdings" panose="05000000000000000000" pitchFamily="2" charset="2"/>
              <a:buChar char="l"/>
            </a:pPr>
            <a:r>
              <a:rPr lang="en-US" altLang="zh-CN" sz="2000" dirty="0" smtClean="0"/>
              <a:t>Test metric: existing test metric for PMI test case as relative throughput ratio under FRC as starting point: </a:t>
            </a:r>
          </a:p>
          <a:p>
            <a:pPr marL="742950" lvl="2" indent="-342900" hangingPunct="0">
              <a:buFont typeface="Calibri" panose="020F0502020204030204" pitchFamily="34" charset="0"/>
              <a:buChar char="⁻"/>
            </a:pPr>
            <a:r>
              <a:rPr lang="en-US" altLang="zh-CN" sz="1600" dirty="0"/>
              <a:t>Randomize only </a:t>
            </a:r>
            <a:r>
              <a:rPr lang="en-GB" altLang="zh-CN" sz="1600" dirty="0"/>
              <a:t>{i1,3, i2, RPI}</a:t>
            </a:r>
          </a:p>
          <a:p>
            <a:pPr hangingPunct="0">
              <a:buFont typeface="Wingdings" panose="05000000000000000000" pitchFamily="2" charset="2"/>
              <a:buChar char="l"/>
            </a:pPr>
            <a:r>
              <a:rPr lang="en-GB" altLang="zh-CN" sz="2000" dirty="0"/>
              <a:t>Introduce advanced Codebook PMI test case with below configuration:</a:t>
            </a:r>
            <a:endParaRPr lang="zh-CN" altLang="zh-CN" sz="2000" dirty="0"/>
          </a:p>
          <a:p>
            <a:pPr marL="742950" lvl="2" indent="-342900" hangingPunct="0">
              <a:buFont typeface="Calibri" panose="020F0502020204030204" pitchFamily="34" charset="0"/>
              <a:buChar char="⁻"/>
            </a:pPr>
            <a:r>
              <a:rPr lang="en-GB" altLang="zh-CN" sz="1600" dirty="0"/>
              <a:t>PUSCH 1-2 feedback mode, 16 CSI-RS ports with (N1,N2) = (2,4), (O1, O2) = (8, 4),  CDM4, CSS configuration  = 1,2, 3, 4 , </a:t>
            </a:r>
            <a:r>
              <a:rPr lang="en-GB" altLang="zh-CN" sz="1600" dirty="0" smtClean="0"/>
              <a:t>EVA5Hz</a:t>
            </a:r>
            <a:r>
              <a:rPr lang="en-US" altLang="zh-CN" sz="1600" dirty="0" smtClean="0"/>
              <a:t>, with Rank2 transmission</a:t>
            </a:r>
          </a:p>
          <a:p>
            <a:pPr marL="342900" lvl="1" indent="-342900" hangingPunct="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FFS for beam steering method</a:t>
            </a:r>
          </a:p>
          <a:p>
            <a:pPr marL="742950" lvl="2" indent="-342900" hangingPunct="0">
              <a:buFont typeface="Calibri" panose="020F0502020204030204" pitchFamily="34" charset="0"/>
              <a:buChar char="⁻"/>
            </a:pPr>
            <a:r>
              <a:rPr lang="en-US" altLang="zh-CN" sz="1600" dirty="0"/>
              <a:t>Option 1: multi-cluster beam steering</a:t>
            </a:r>
          </a:p>
          <a:p>
            <a:pPr marL="742950" lvl="2" indent="-342900" hangingPunct="0">
              <a:buFont typeface="Calibri" panose="020F0502020204030204" pitchFamily="34" charset="0"/>
              <a:buChar char="⁻"/>
            </a:pPr>
            <a:r>
              <a:rPr lang="en-US" altLang="zh-CN" sz="1600" dirty="0"/>
              <a:t>Other options not excluded</a:t>
            </a:r>
            <a:endParaRPr lang="zh-CN" altLang="zh-CN" sz="1600" dirty="0"/>
          </a:p>
          <a:p>
            <a:pPr marL="0" lvl="0" indent="0" hangingPunct="0">
              <a:buNone/>
            </a:pPr>
            <a:endParaRPr lang="zh-CN" altLang="zh-CN" dirty="0"/>
          </a:p>
          <a:p>
            <a:pPr marL="457200" lvl="1" indent="0">
              <a:buNone/>
            </a:pPr>
            <a:endParaRPr lang="en-US" sz="1600" dirty="0" smtClean="0"/>
          </a:p>
          <a:p>
            <a:pPr lvl="1">
              <a:buFont typeface="Wingdings" panose="05000000000000000000" pitchFamily="2" charset="2"/>
              <a:buChar char="p"/>
            </a:pPr>
            <a:endParaRPr lang="en-GB" sz="12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zh-CN" sz="2800" dirty="0"/>
              <a:t>PMI/RPI reporting </a:t>
            </a:r>
            <a:r>
              <a:rPr lang="en-US" altLang="zh-CN" sz="2800" dirty="0" smtClean="0"/>
              <a:t>test </a:t>
            </a:r>
            <a:r>
              <a:rPr lang="en-US" altLang="zh-CN" sz="2800" dirty="0"/>
              <a:t>for the advanced CSI codebook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25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2400" dirty="0" smtClean="0"/>
              <a:t>PDSCH performance test case for AP ZP-CSI-RS transmission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zh-CN" sz="2000" dirty="0"/>
          </a:p>
          <a:p>
            <a:r>
              <a:rPr lang="en-US" altLang="zh-CN" sz="2000" dirty="0" smtClean="0"/>
              <a:t>Introducing new PDSCH demodulation test for AP ZP-CSI-RS </a:t>
            </a:r>
            <a:r>
              <a:rPr lang="en-US" altLang="zh-CN" sz="2000" dirty="0"/>
              <a:t>by replacing the periodic ZP CSI-RS configuration in the </a:t>
            </a:r>
            <a:r>
              <a:rPr lang="en-US" altLang="zh-CN" sz="2000" dirty="0" smtClean="0"/>
              <a:t>existing </a:t>
            </a:r>
            <a:r>
              <a:rPr lang="en-US" altLang="zh-CN" sz="2000" dirty="0"/>
              <a:t>PDSCH demodulation test with the equivalent aperiodic ZP CSI-RS. </a:t>
            </a:r>
            <a:endParaRPr lang="en-US" altLang="zh-CN" sz="2000" dirty="0" smtClean="0"/>
          </a:p>
          <a:p>
            <a:pPr lvl="1"/>
            <a:r>
              <a:rPr lang="en-US" altLang="zh-CN" sz="1600" dirty="0" smtClean="0"/>
              <a:t>Reusing test parameter of Test 1 specified in </a:t>
            </a:r>
            <a:r>
              <a:rPr lang="en-GB" altLang="zh-CN" sz="1600" dirty="0"/>
              <a:t> </a:t>
            </a:r>
            <a:r>
              <a:rPr lang="en-GB" altLang="zh-CN" sz="1600" dirty="0" smtClean="0"/>
              <a:t>table 8.3.1.1-1 </a:t>
            </a:r>
            <a:r>
              <a:rPr lang="en-GB" altLang="zh-CN" sz="1600" dirty="0"/>
              <a:t>and Table 8.3.1.1-2 </a:t>
            </a:r>
            <a:r>
              <a:rPr lang="en-US" altLang="zh-CN" sz="1600" dirty="0" smtClean="0"/>
              <a:t>of TS 36.101</a:t>
            </a:r>
          </a:p>
          <a:p>
            <a:pPr lvl="1"/>
            <a:r>
              <a:rPr lang="en-US" altLang="zh-CN" sz="1600" dirty="0"/>
              <a:t>Sub-frames for AP ZP-CSI-RS same as Periodic ZP CSI-RS SFs, the indicated AP ZP-CSI-RS configuration  is  random selected from RRC-configured AP ZP CSI-RS </a:t>
            </a:r>
            <a:r>
              <a:rPr lang="en-US" altLang="zh-CN" sz="1600" dirty="0" smtClean="0"/>
              <a:t>list</a:t>
            </a:r>
          </a:p>
          <a:p>
            <a:pPr lvl="1"/>
            <a:r>
              <a:rPr lang="en-US" altLang="zh-CN" sz="1600" dirty="0" smtClean="0"/>
              <a:t>ZP CSI-RS configuration list (FDD)</a:t>
            </a:r>
          </a:p>
          <a:p>
            <a:pPr lvl="2"/>
            <a:r>
              <a:rPr lang="en-US" altLang="zh-CN" sz="1200" dirty="0" smtClean="0"/>
              <a:t>State 0: </a:t>
            </a:r>
            <a:r>
              <a:rPr lang="en-GB" altLang="zh-CN" sz="1200" dirty="0" smtClean="0"/>
              <a:t>0001000000000000</a:t>
            </a:r>
          </a:p>
          <a:p>
            <a:pPr lvl="2"/>
            <a:r>
              <a:rPr lang="en-GB" altLang="zh-CN" sz="1200" dirty="0" smtClean="0"/>
              <a:t>State 1: 0100000000000000</a:t>
            </a:r>
            <a:endParaRPr lang="zh-CN" altLang="zh-CN" sz="1200" dirty="0"/>
          </a:p>
          <a:p>
            <a:pPr lvl="1"/>
            <a:endParaRPr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75277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2400" dirty="0" smtClean="0"/>
              <a:t>CSI Test cases for Multi-Shot and  Aperiodic CSI-RS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 smtClean="0"/>
              <a:t>Introduce new CSI test case for “multi-shot” CSI-RS mechanism based on existing Class B K=1 PMI test case</a:t>
            </a:r>
          </a:p>
          <a:p>
            <a:pPr lvl="1"/>
            <a:r>
              <a:rPr lang="en-US" altLang="zh-CN" sz="2000" dirty="0"/>
              <a:t>Two NZP CSI-RS resources are configured, and one of the two CSI-RS resources is activated in the alternating way when </a:t>
            </a:r>
            <a:r>
              <a:rPr lang="en-US" altLang="zh-CN" sz="2000" dirty="0" smtClean="0"/>
              <a:t>measuring T</a:t>
            </a:r>
            <a:r>
              <a:rPr lang="en-US" altLang="zh-CN" sz="1800" dirty="0" smtClean="0"/>
              <a:t>ue</a:t>
            </a:r>
            <a:r>
              <a:rPr lang="en-US" altLang="zh-CN" sz="2000" dirty="0" smtClean="0"/>
              <a:t> .</a:t>
            </a:r>
          </a:p>
          <a:p>
            <a:r>
              <a:rPr lang="en-US" altLang="zh-CN" sz="2000" dirty="0"/>
              <a:t>Introduce new CSI test case for </a:t>
            </a:r>
            <a:r>
              <a:rPr lang="en-US" altLang="zh-CN" sz="2000" dirty="0" smtClean="0"/>
              <a:t>aperiodic CSI-RS </a:t>
            </a:r>
            <a:r>
              <a:rPr lang="en-US" altLang="zh-CN" sz="2000" dirty="0"/>
              <a:t>mechanism based on existing Class B K=1 PMI test case</a:t>
            </a:r>
          </a:p>
          <a:p>
            <a:pPr lvl="1" hangingPunct="0"/>
            <a:r>
              <a:rPr lang="en-US" altLang="zh-CN" b="1" dirty="0"/>
              <a:t> </a:t>
            </a:r>
            <a:r>
              <a:rPr lang="en-US" altLang="zh-CN" sz="2000" dirty="0"/>
              <a:t>Two NZP CSI-RS resources are configured and activated at the same time when measuring Tue </a:t>
            </a:r>
            <a:r>
              <a:rPr lang="en-GB" altLang="zh-CN" sz="2000" dirty="0"/>
              <a:t>, and</a:t>
            </a:r>
            <a:r>
              <a:rPr lang="en-US" altLang="zh-CN" sz="2000" dirty="0"/>
              <a:t> TE randomly selects one of the two CSI-RS resource at each aperiodic CSI-RS transmission. In case UE supports only </a:t>
            </a:r>
            <a:r>
              <a:rPr lang="en-US" altLang="zh-CN" sz="2000" dirty="0" err="1"/>
              <a:t>Nmax</a:t>
            </a:r>
            <a:r>
              <a:rPr lang="en-US" altLang="zh-CN" sz="2000" dirty="0"/>
              <a:t> = 1, only one CSI-RS resource is activated and used</a:t>
            </a:r>
            <a:r>
              <a:rPr lang="en-US" altLang="zh-CN" sz="2000" dirty="0" smtClean="0"/>
              <a:t>.</a:t>
            </a:r>
            <a:endParaRPr lang="zh-CN" altLang="zh-CN" sz="2000" dirty="0"/>
          </a:p>
          <a:p>
            <a:pPr lvl="1"/>
            <a:endParaRPr lang="en-US" altLang="zh-CN" sz="1600" dirty="0" smtClean="0"/>
          </a:p>
          <a:p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79635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2400" dirty="0" smtClean="0"/>
              <a:t>CSI Test cases for Class B CSI-RS density reduction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 smtClean="0"/>
              <a:t>Introduce CSI test case for CSI-RS density reduction  based on existing Class B K=1 PMI test case</a:t>
            </a:r>
          </a:p>
          <a:p>
            <a:pPr lvl="1"/>
            <a:r>
              <a:rPr lang="en-GB" altLang="zh-CN" sz="1600" dirty="0"/>
              <a:t>Pending on UE capability for supporting CSI-RS density </a:t>
            </a:r>
            <a:r>
              <a:rPr lang="en-GB" altLang="zh-CN" sz="1600" dirty="0" smtClean="0"/>
              <a:t>reduction , </a:t>
            </a:r>
            <a:r>
              <a:rPr lang="en-US" altLang="zh-CN" sz="1600" dirty="0" smtClean="0"/>
              <a:t>either pass existing Class B K=1 PMI test case or new test case with CSI-RS density reduction</a:t>
            </a:r>
          </a:p>
        </p:txBody>
      </p:sp>
    </p:spTree>
    <p:extLst>
      <p:ext uri="{BB962C8B-B14F-4D97-AF65-F5344CB8AC3E}">
        <p14:creationId xmlns:p14="http://schemas.microsoft.com/office/powerpoint/2010/main" val="191988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_Template_Sample">
  <a:themeElements>
    <a:clrScheme name="1_Template_Samp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Template_Sample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lnDef>
  </a:objectDefaults>
  <a:extraClrSchemeLst>
    <a:extraClrScheme>
      <a:clrScheme name="1_Template_Samp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36635</TotalTime>
  <Words>783</Words>
  <Application>Microsoft Office PowerPoint</Application>
  <PresentationFormat>全屏显示(4:3)</PresentationFormat>
  <Paragraphs>83</Paragraphs>
  <Slides>8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20_Template_Sample</vt:lpstr>
      <vt:lpstr>Office 主题</vt:lpstr>
      <vt:lpstr>Way forward on eFD-MIMO performance requirements</vt:lpstr>
      <vt:lpstr>PowerPoint 演示文稿</vt:lpstr>
      <vt:lpstr>PowerPoint 演示文稿</vt:lpstr>
      <vt:lpstr>PDSCH demodulation test cases for semi-open MIMO transmission</vt:lpstr>
      <vt:lpstr>PowerPoint 演示文稿</vt:lpstr>
      <vt:lpstr>PDSCH performance test case for AP ZP-CSI-RS transmission</vt:lpstr>
      <vt:lpstr>CSI Test cases for Multi-Shot and  Aperiodic CSI-RS</vt:lpstr>
      <vt:lpstr>CSI Test cases for Class B CSI-RS density reduction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Samsung Electronics</cp:lastModifiedBy>
  <cp:revision>519</cp:revision>
  <dcterms:created xsi:type="dcterms:W3CDTF">2014-09-04T09:21:59Z</dcterms:created>
  <dcterms:modified xsi:type="dcterms:W3CDTF">2017-05-18T12:23:52Z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5C58129F-E5B8-477A-9B38-B3E54BFA04C8}" pid="2">
    <vt:lpwstr>A27793D690CCD30776C89F226D19CB02524BF1C239419290C53D501D8BC03379</vt:lpwstr>
  </property>
</Properties>
</file>