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8" r:id="rId4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88" d="100"/>
          <a:sy n="88" d="100"/>
        </p:scale>
        <p:origin x="36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1F853-3A36-4C91-BA7D-819BAE44969E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7AB38-1E11-4703-8F49-74CD0914A8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6493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1F853-3A36-4C91-BA7D-819BAE44969E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7AB38-1E11-4703-8F49-74CD0914A8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17632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1F853-3A36-4C91-BA7D-819BAE44969E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7AB38-1E11-4703-8F49-74CD0914A8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98101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1F853-3A36-4C91-BA7D-819BAE44969E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7AB38-1E11-4703-8F49-74CD0914A8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05962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1F853-3A36-4C91-BA7D-819BAE44969E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7AB38-1E11-4703-8F49-74CD0914A8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3149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1F853-3A36-4C91-BA7D-819BAE44969E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7AB38-1E11-4703-8F49-74CD0914A8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51586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1F853-3A36-4C91-BA7D-819BAE44969E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7AB38-1E11-4703-8F49-74CD0914A8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81889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1F853-3A36-4C91-BA7D-819BAE44969E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7AB38-1E11-4703-8F49-74CD0914A8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2142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1F853-3A36-4C91-BA7D-819BAE44969E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7AB38-1E11-4703-8F49-74CD0914A8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9770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1F853-3A36-4C91-BA7D-819BAE44969E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7AB38-1E11-4703-8F49-74CD0914A8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8143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1F853-3A36-4C91-BA7D-819BAE44969E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7AB38-1E11-4703-8F49-74CD0914A8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99399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B1F853-3A36-4C91-BA7D-819BAE44969E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F7AB38-1E11-4703-8F49-74CD0914A8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7842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01747" y="1849519"/>
            <a:ext cx="10813311" cy="2387600"/>
          </a:xfrm>
        </p:spPr>
        <p:txBody>
          <a:bodyPr anchor="ctr">
            <a:normAutofit fontScale="90000"/>
          </a:bodyPr>
          <a:lstStyle/>
          <a:p>
            <a:r>
              <a:rPr lang="en-US" dirty="0"/>
              <a:t>WF on RSRP and RSRQ Requirements for Rel-14 non-BL/CE UE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36403" y="4739721"/>
            <a:ext cx="9144000" cy="1655762"/>
          </a:xfrm>
        </p:spPr>
        <p:txBody>
          <a:bodyPr>
            <a:normAutofit/>
          </a:bodyPr>
          <a:lstStyle/>
          <a:p>
            <a:r>
              <a:rPr lang="en-US" sz="3200" dirty="0"/>
              <a:t>Ericsson, Intel, Huawei, </a:t>
            </a:r>
            <a:r>
              <a:rPr lang="en-US" sz="3200" dirty="0" err="1"/>
              <a:t>HiSilicon</a:t>
            </a:r>
            <a:r>
              <a:rPr lang="en-US" sz="3200" dirty="0"/>
              <a:t>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779259" y="199163"/>
            <a:ext cx="21996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R4-1706185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85093" y="199163"/>
            <a:ext cx="626844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3GPP RAN WG4 Radio #83</a:t>
            </a:r>
          </a:p>
          <a:p>
            <a:r>
              <a:rPr lang="en-US" sz="3200" dirty="0"/>
              <a:t>Hangzhou, China, May 15 – 19, 2017</a:t>
            </a:r>
          </a:p>
        </p:txBody>
      </p:sp>
    </p:spTree>
    <p:extLst>
      <p:ext uri="{BB962C8B-B14F-4D97-AF65-F5344CB8AC3E}">
        <p14:creationId xmlns:p14="http://schemas.microsoft.com/office/powerpoint/2010/main" val="9300108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Improved accuracy in e.g. repetition level selection is beneficial for the system throughput and UE power consumption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Reduces risk of too high repetition level (reduces unnecessary repetitions: lower UE power consumption; more UEs can be supported)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Reduces risk of too low repetition level (reduces the need for re-transmission: lower UE power consumption; more UEs can be supported)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BL UEs have a single RX branch and do not support radio propagation diversity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Large measurement accuracy tolerance, particularly in CE Mode B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Large tolerance leads to uncertainty e.g. in repetition level selection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Rel.14 Non-BL/CE UEs have two RX branches, hence supporting radio channel diversity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For given number of measured subframes, the measurement accuracy tolerance can be reduced compared to that of BL UEs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Reduced tolerance leads e.g. to more accurate repetition level selection</a:t>
            </a:r>
          </a:p>
        </p:txBody>
      </p:sp>
    </p:spTree>
    <p:extLst>
      <p:ext uri="{BB962C8B-B14F-4D97-AF65-F5344CB8AC3E}">
        <p14:creationId xmlns:p14="http://schemas.microsoft.com/office/powerpoint/2010/main" val="22164585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 study for RAN4#84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Companies are invited to provide simulation results for the following scenario: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000" dirty="0"/>
              <a:t>CE Mode B; SINR range -15 </a:t>
            </a:r>
            <a:r>
              <a:rPr lang="en-US" sz="2000" dirty="0">
                <a:latin typeface="Calibri" panose="020F0502020204030204" pitchFamily="34" charset="0"/>
              </a:rPr>
              <a:t>≤ </a:t>
            </a:r>
            <a:r>
              <a:rPr lang="en-US" sz="2000" dirty="0" err="1">
                <a:latin typeface="Calibri" panose="020F0502020204030204" pitchFamily="34" charset="0"/>
              </a:rPr>
              <a:t>Ês</a:t>
            </a:r>
            <a:r>
              <a:rPr lang="en-US" sz="2000" dirty="0">
                <a:latin typeface="Calibri" panose="020F0502020204030204" pitchFamily="34" charset="0"/>
              </a:rPr>
              <a:t>/</a:t>
            </a:r>
            <a:r>
              <a:rPr lang="en-US" sz="2000" dirty="0" err="1">
                <a:latin typeface="Calibri" panose="020F0502020204030204" pitchFamily="34" charset="0"/>
              </a:rPr>
              <a:t>Iot</a:t>
            </a:r>
            <a:r>
              <a:rPr lang="en-US" sz="2000" dirty="0">
                <a:latin typeface="Calibri" panose="020F0502020204030204" pitchFamily="34" charset="0"/>
              </a:rPr>
              <a:t> &lt; -6dB </a:t>
            </a:r>
            <a:endParaRPr lang="en-US" sz="2000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000" dirty="0"/>
              <a:t>Propagation conditions: AWGN, ETU 1Hz, EPA 1Hz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000" dirty="0"/>
              <a:t>Residual CFO: 50Hz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000" dirty="0"/>
              <a:t>Comparative measurements, TX port 0 using 1 vs 2 RX branches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000" dirty="0"/>
              <a:t>Measurement period 1600ms (gap ID 1)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000" dirty="0"/>
              <a:t>Central 90% (5</a:t>
            </a:r>
            <a:r>
              <a:rPr lang="en-US" sz="2000" baseline="30000" dirty="0"/>
              <a:t>th</a:t>
            </a:r>
            <a:r>
              <a:rPr lang="en-US" sz="2000" dirty="0"/>
              <a:t> and 95</a:t>
            </a:r>
            <a:r>
              <a:rPr lang="en-US" sz="2000" baseline="30000" dirty="0"/>
              <a:t>th</a:t>
            </a:r>
            <a:r>
              <a:rPr lang="en-US" sz="2000" dirty="0"/>
              <a:t> percentile)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000" dirty="0"/>
              <a:t>At least one simulation point in -15 </a:t>
            </a:r>
            <a:r>
              <a:rPr lang="en-US" sz="2000" dirty="0">
                <a:latin typeface="Calibri" panose="020F0502020204030204" pitchFamily="34" charset="0"/>
              </a:rPr>
              <a:t>≤ </a:t>
            </a:r>
            <a:r>
              <a:rPr lang="en-US" sz="2000" dirty="0" err="1">
                <a:latin typeface="Calibri" panose="020F0502020204030204" pitchFamily="34" charset="0"/>
              </a:rPr>
              <a:t>Ês</a:t>
            </a:r>
            <a:r>
              <a:rPr lang="en-US" sz="2000" dirty="0">
                <a:latin typeface="Calibri" panose="020F0502020204030204" pitchFamily="34" charset="0"/>
              </a:rPr>
              <a:t>/</a:t>
            </a:r>
            <a:r>
              <a:rPr lang="en-US" sz="2000" dirty="0" err="1">
                <a:latin typeface="Calibri" panose="020F0502020204030204" pitchFamily="34" charset="0"/>
              </a:rPr>
              <a:t>Iot</a:t>
            </a:r>
            <a:r>
              <a:rPr lang="en-US" sz="2000" dirty="0">
                <a:latin typeface="Calibri" panose="020F0502020204030204" pitchFamily="34" charset="0"/>
              </a:rPr>
              <a:t> &lt; -12dB and -12 ≤ </a:t>
            </a:r>
            <a:r>
              <a:rPr lang="en-US" sz="2000" dirty="0" err="1">
                <a:latin typeface="Calibri" panose="020F0502020204030204" pitchFamily="34" charset="0"/>
              </a:rPr>
              <a:t>Ês</a:t>
            </a:r>
            <a:r>
              <a:rPr lang="en-US" sz="2000" dirty="0">
                <a:latin typeface="Calibri" panose="020F0502020204030204" pitchFamily="34" charset="0"/>
              </a:rPr>
              <a:t>/</a:t>
            </a:r>
            <a:r>
              <a:rPr lang="en-US" sz="2000" dirty="0" err="1">
                <a:latin typeface="Calibri" panose="020F0502020204030204" pitchFamily="34" charset="0"/>
              </a:rPr>
              <a:t>Iot</a:t>
            </a:r>
            <a:r>
              <a:rPr lang="en-US" sz="2000" dirty="0">
                <a:latin typeface="Calibri" panose="020F0502020204030204" pitchFamily="34" charset="0"/>
              </a:rPr>
              <a:t> &lt; -6dB, respectively</a:t>
            </a:r>
          </a:p>
          <a:p>
            <a:pPr marL="0" indent="0">
              <a:buNone/>
            </a:pPr>
            <a:r>
              <a:rPr lang="en-US" sz="2400" dirty="0">
                <a:latin typeface="Calibri" panose="020F0502020204030204" pitchFamily="34" charset="0"/>
              </a:rPr>
              <a:t>Moreover, companies are encouraged to provide the following input:</a:t>
            </a:r>
          </a:p>
          <a:p>
            <a:pPr lvl="1"/>
            <a:r>
              <a:rPr lang="en-US" sz="2000" dirty="0">
                <a:latin typeface="Calibri" panose="020F0502020204030204" pitchFamily="34" charset="0"/>
              </a:rPr>
              <a:t>RF margin for non-BL/CE UE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2472514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1363</TotalTime>
  <Words>291</Words>
  <Application>Microsoft Office PowerPoint</Application>
  <PresentationFormat>Widescreen</PresentationFormat>
  <Paragraphs>26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Wingdings</vt:lpstr>
      <vt:lpstr>Office Theme</vt:lpstr>
      <vt:lpstr>WF on RSRP and RSRQ Requirements for Rel-14 non-BL/CE UE</vt:lpstr>
      <vt:lpstr>Background</vt:lpstr>
      <vt:lpstr>To study for RAN4#84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Joakim Axmon</dc:creator>
  <cp:lastModifiedBy>Joakim Axmon</cp:lastModifiedBy>
  <cp:revision>51</cp:revision>
  <dcterms:created xsi:type="dcterms:W3CDTF">2017-04-05T03:47:25Z</dcterms:created>
  <dcterms:modified xsi:type="dcterms:W3CDTF">2017-05-18T09:02:43Z</dcterms:modified>
</cp:coreProperties>
</file>