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11" autoAdjust="0"/>
  </p:normalViewPr>
  <p:slideViewPr>
    <p:cSldViewPr>
      <p:cViewPr varScale="1">
        <p:scale>
          <a:sx n="96" d="100"/>
          <a:sy n="96" d="100"/>
        </p:scale>
        <p:origin x="-740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9689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BS IC receiver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819600"/>
            <a:ext cx="6400800" cy="985664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</a:t>
            </a:r>
            <a:r>
              <a:rPr lang="en-US" altLang="zh-CN" sz="2800" dirty="0" smtClean="0">
                <a:solidFill>
                  <a:schemeClr val="tx1"/>
                </a:solidFill>
              </a:rPr>
              <a:t>Telecom, </a:t>
            </a:r>
            <a:r>
              <a:rPr lang="en-US" altLang="zh-CN" sz="2800" dirty="0" smtClean="0">
                <a:solidFill>
                  <a:schemeClr val="tx1"/>
                </a:solidFill>
              </a:rPr>
              <a:t>ZTE, Nokia, Alcatel-Lucent </a:t>
            </a:r>
            <a:r>
              <a:rPr lang="en-US" altLang="zh-CN" sz="2800" dirty="0">
                <a:solidFill>
                  <a:schemeClr val="tx1"/>
                </a:solidFill>
              </a:rPr>
              <a:t>Shanghai </a:t>
            </a:r>
            <a:r>
              <a:rPr lang="en-US" altLang="zh-CN" sz="2800" dirty="0" smtClean="0">
                <a:solidFill>
                  <a:schemeClr val="tx1"/>
                </a:solidFill>
              </a:rPr>
              <a:t>Bell</a:t>
            </a:r>
            <a:r>
              <a:rPr lang="en-US" altLang="zh-CN" sz="2800" smtClean="0">
                <a:solidFill>
                  <a:schemeClr val="tx1"/>
                </a:solidFill>
              </a:rPr>
              <a:t>, Huawei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</a:t>
            </a:r>
            <a:r>
              <a:rPr lang="en-US" altLang="zh-CN" sz="2200" dirty="0" smtClean="0"/>
              <a:t>83</a:t>
            </a:r>
            <a:endParaRPr lang="en-US" altLang="zh-CN" sz="2200" dirty="0"/>
          </a:p>
          <a:p>
            <a:pPr algn="l"/>
            <a:r>
              <a:rPr lang="en-US" altLang="zh-CN" sz="2200" dirty="0"/>
              <a:t>Hangzhou, China, 15 - 19 May, 2017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620689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dirty="0" smtClean="0"/>
              <a:t>R4-1706008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For defining the </a:t>
            </a:r>
            <a:r>
              <a:rPr lang="en-US" sz="2400" dirty="0"/>
              <a:t>performance requirements in the follow-up work item, it is recommended to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/>
              <a:t>Model time </a:t>
            </a:r>
            <a:r>
              <a:rPr lang="en-US" sz="2000" dirty="0" smtClean="0"/>
              <a:t>offset and </a:t>
            </a:r>
            <a:r>
              <a:rPr lang="en-US" sz="2000" dirty="0"/>
              <a:t>frequency offset</a:t>
            </a:r>
            <a:endParaRPr lang="en-US" sz="2400" dirty="0"/>
          </a:p>
          <a:p>
            <a:pPr lvl="1"/>
            <a:r>
              <a:rPr lang="en-US" sz="2000" dirty="0" smtClean="0"/>
              <a:t>Use the following test metric:</a:t>
            </a:r>
          </a:p>
          <a:p>
            <a:pPr lvl="2"/>
            <a:r>
              <a:rPr lang="en-US" sz="1800" dirty="0" smtClean="0"/>
              <a:t>SINR </a:t>
            </a:r>
            <a:r>
              <a:rPr lang="en-US" sz="1800" dirty="0"/>
              <a:t>at </a:t>
            </a:r>
            <a:r>
              <a:rPr lang="en-US" sz="1800" dirty="0" smtClean="0"/>
              <a:t>80% </a:t>
            </a:r>
            <a:r>
              <a:rPr lang="en-US" sz="1800" dirty="0"/>
              <a:t>of maximum sum throughput of all the intra-cell </a:t>
            </a:r>
            <a:r>
              <a:rPr lang="en-US" sz="1800" dirty="0" smtClean="0"/>
              <a:t>UEs</a:t>
            </a:r>
          </a:p>
          <a:p>
            <a:pPr lvl="1"/>
            <a:r>
              <a:rPr lang="en-GB" sz="2000" dirty="0"/>
              <a:t>Introduce the following test cases:</a:t>
            </a:r>
            <a:endParaRPr lang="en-US" sz="2000" dirty="0"/>
          </a:p>
          <a:p>
            <a:pPr lvl="0"/>
            <a:endParaRPr lang="en-US" sz="2400" dirty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752054"/>
              </p:ext>
            </p:extLst>
          </p:nvPr>
        </p:nvGraphicFramePr>
        <p:xfrm>
          <a:off x="683568" y="3813904"/>
          <a:ext cx="8229599" cy="2506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2432"/>
                <a:gridCol w="936104"/>
                <a:gridCol w="936104"/>
                <a:gridCol w="2232248"/>
                <a:gridCol w="1584176"/>
                <a:gridCol w="1738535"/>
              </a:tblGrid>
              <a:tr h="38281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Case No.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Rx antenna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No. of UEs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Propagation condition (intra-cell UEs, inter-cell UEs)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level (intra-cell UEs)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Inter-cell interference scenario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x-none" sz="1400" dirty="0" smtClean="0">
                          <a:effectLst/>
                        </a:rPr>
                        <a:t>E1-c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zh-CN" altLang="en-US" sz="1400" dirty="0" smtClean="0">
                          <a:effectLst/>
                        </a:rPr>
                        <a:t>*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 Rx</a:t>
                      </a:r>
                      <a:endParaRPr lang="en-US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 UEs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(EPA5 low, ETU5 low)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</a:t>
                      </a:r>
                      <a:r>
                        <a:rPr lang="en-US" sz="1400" dirty="0" smtClean="0">
                          <a:effectLst/>
                        </a:rPr>
                        <a:t>21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DIP1 = -0.43 dB</a:t>
                      </a:r>
                      <a:endParaRPr lang="en-US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x-none" sz="1400">
                          <a:effectLst/>
                        </a:rPr>
                        <a:t>E2-b1</a:t>
                      </a:r>
                      <a:endParaRPr lang="en-US" sz="14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4 Rx</a:t>
                      </a:r>
                      <a:endParaRPr lang="en-US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4 UEs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(EVA70 low, ETU70 low)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15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DIP1 = -5.45 dB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x-none" sz="1400">
                          <a:effectLst/>
                        </a:rPr>
                        <a:t>U1-b1</a:t>
                      </a:r>
                      <a:endParaRPr lang="en-US" sz="14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 Rx</a:t>
                      </a:r>
                      <a:endParaRPr lang="en-US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 UEs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(EVA70 low, ETU70 low)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15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DIP1 = -5.45 dB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U2-c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4 Rx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4 UEs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(EPA5 low, ETU5 low)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10 for UE1, 3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MCS 15 for UE2, 4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DIP1= -0.43 dB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  <a:tr h="0">
                <a:tc gridSpan="6"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Note *: For case E1-c with 20MHz channel bandwidth,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50 resource blocks in the middle of the channel bandwidth is allocated in the test.</a:t>
                      </a:r>
                      <a:endParaRPr lang="en-US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 hMerge="1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 hMerge="1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  <a:tc hMerge="1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44450" marB="4445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797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225</Words>
  <Application>Microsoft Office PowerPoint</Application>
  <PresentationFormat>全屏显示(4:3)</PresentationFormat>
  <Paragraphs>56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WF on BS IC receiver</vt:lpstr>
      <vt:lpstr>WF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Yang Shan</cp:lastModifiedBy>
  <cp:revision>118</cp:revision>
  <dcterms:created xsi:type="dcterms:W3CDTF">2016-10-20T10:53:20Z</dcterms:created>
  <dcterms:modified xsi:type="dcterms:W3CDTF">2017-05-17T11:38:14Z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1491408115</vt:lpwstr>
  </property>
</Properties>
</file>