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2"/>
  </p:notesMasterIdLst>
  <p:sldIdLst>
    <p:sldId id="256" r:id="rId5"/>
    <p:sldId id="360" r:id="rId6"/>
    <p:sldId id="362" r:id="rId7"/>
    <p:sldId id="363" r:id="rId8"/>
    <p:sldId id="368" r:id="rId9"/>
    <p:sldId id="369" r:id="rId10"/>
    <p:sldId id="367" r:id="rId11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7234" autoAdjust="0"/>
  </p:normalViewPr>
  <p:slideViewPr>
    <p:cSldViewPr>
      <p:cViewPr varScale="1">
        <p:scale>
          <a:sx n="116" d="100"/>
          <a:sy n="116" d="100"/>
        </p:scale>
        <p:origin x="146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04.05.2017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 smtClean="0"/>
              <a:t>Click to edit Master text styles</a:t>
            </a:r>
          </a:p>
          <a:p>
            <a:pPr lvl="1"/>
            <a:r>
              <a:rPr lang="en-US" altLang="zh-CN" noProof="0" smtClean="0"/>
              <a:t>Second level</a:t>
            </a:r>
          </a:p>
          <a:p>
            <a:pPr lvl="2"/>
            <a:r>
              <a:rPr lang="en-US" altLang="zh-CN" noProof="0" smtClean="0"/>
              <a:t>Third level</a:t>
            </a:r>
          </a:p>
          <a:p>
            <a:pPr lvl="3"/>
            <a:r>
              <a:rPr lang="en-US" altLang="zh-CN" noProof="0" smtClean="0"/>
              <a:t>Fourth level</a:t>
            </a:r>
          </a:p>
          <a:p>
            <a:pPr lvl="4"/>
            <a:r>
              <a:rPr lang="en-US" altLang="zh-CN" noProof="0" smtClean="0"/>
              <a:t>Fifth level</a:t>
            </a:r>
            <a:endParaRPr lang="ru-RU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5/4/2017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5/4/2017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5/4/2017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5/4/2017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5/4/2017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5/4/2017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5/4/2017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5/4/2017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5/4/2017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5/4/2017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5/4/2017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5/4/2017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GB" altLang="en-US" sz="4000" dirty="0" smtClean="0"/>
              <a:t>WF on CRS-IM capability and assistance signalling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sz="2800" dirty="0" smtClean="0">
                <a:solidFill>
                  <a:srgbClr val="898989"/>
                </a:solidFill>
              </a:rPr>
              <a:t>Qualcomm, Intel, CATT</a:t>
            </a:r>
            <a:endParaRPr lang="en-US" altLang="en-US" sz="2800" dirty="0">
              <a:solidFill>
                <a:srgbClr val="898989"/>
              </a:solidFill>
            </a:endParaRP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360130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Meeting </a:t>
            </a:r>
            <a:r>
              <a:rPr lang="en-US" altLang="zh-CN" sz="1800" b="1" dirty="0" smtClean="0"/>
              <a:t>#</a:t>
            </a:r>
            <a:r>
              <a:rPr lang="ru-RU" altLang="zh-CN" sz="1800" b="1" dirty="0" smtClean="0"/>
              <a:t>8</a:t>
            </a:r>
            <a:r>
              <a:rPr lang="en-US" altLang="zh-CN" sz="1800" b="1" dirty="0"/>
              <a:t>3</a:t>
            </a:r>
            <a:br>
              <a:rPr lang="en-US" altLang="zh-CN" sz="1800" b="1" dirty="0"/>
            </a:br>
            <a:r>
              <a:rPr lang="en-US" sz="1800" b="1" dirty="0" smtClean="0"/>
              <a:t>Hangzhou, China., 15 </a:t>
            </a:r>
            <a:r>
              <a:rPr lang="en-US" sz="1800" b="1" dirty="0"/>
              <a:t>- </a:t>
            </a:r>
            <a:r>
              <a:rPr lang="en-US" sz="1800" b="1" dirty="0" smtClean="0"/>
              <a:t>19 May 2017</a:t>
            </a:r>
            <a:endParaRPr lang="en-GB" sz="1800" b="1" dirty="0"/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479904" y="323850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 smtClean="0"/>
              <a:t>R4-1705128</a:t>
            </a: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289550"/>
          </a:xfrm>
        </p:spPr>
        <p:txBody>
          <a:bodyPr/>
          <a:lstStyle/>
          <a:p>
            <a:r>
              <a:rPr lang="en-US" sz="2200" dirty="0" smtClean="0"/>
              <a:t>Rel-13 CRS-IM </a:t>
            </a:r>
            <a:r>
              <a:rPr lang="en-US" sz="2200" dirty="0"/>
              <a:t>capability signaling (</a:t>
            </a:r>
            <a:r>
              <a:rPr lang="en-US" sz="2200" dirty="0" smtClean="0"/>
              <a:t>crs-InterfMitigationTM1toTM9)</a:t>
            </a:r>
          </a:p>
          <a:p>
            <a:pPr lvl="1"/>
            <a:r>
              <a:rPr lang="en-US" sz="1600" dirty="0"/>
              <a:t>Indicates whether the UE supports CRS interference mitigation (IM) while operating in the following transmission modes (TM): TM 1, TM 2, …, TM 8 and TM 9. The UE shall not include the field if it does not support CRS IM in TMs 1-9. If the field is present, </a:t>
            </a:r>
            <a:r>
              <a:rPr lang="en-US" sz="1600" dirty="0">
                <a:solidFill>
                  <a:srgbClr val="FF0000"/>
                </a:solidFill>
              </a:rPr>
              <a:t>the UE supports CRS-IM on at least one arbitrary downlink CC for up to crs-InterfMitigationTM1toTM9-r13 downlink CC CA configuration</a:t>
            </a:r>
            <a:r>
              <a:rPr lang="en-US" sz="1600" dirty="0"/>
              <a:t>. The UE signals crs-InterfMitigationTM1toTM9-r13 value to indicate the maximum crs-InterfMitigationTM1toTM9-r13 downlink CC CA configuration where UE may apply CRS IM. For example, the UE sets “crs-InterfMitigationTM1toTM9-r13 = 3” to indicate that the UE supports CRS-IM on at least one DL CC for supported non-CA, 2DL CA and 3DL CA configurations. The UE supporting the crs-InterfMitigationTM1toTM9-r13 capability shall also support the crs-InterfHandl-r11 capability.</a:t>
            </a:r>
            <a:endParaRPr lang="en-US" sz="1600" dirty="0" smtClean="0"/>
          </a:p>
          <a:p>
            <a:r>
              <a:rPr lang="en-US" sz="2000" dirty="0" smtClean="0"/>
              <a:t>Rel-13 CRS assistance signaling</a:t>
            </a:r>
          </a:p>
          <a:p>
            <a:pPr lvl="1"/>
            <a:r>
              <a:rPr lang="en-US" sz="1600" dirty="0" smtClean="0"/>
              <a:t>eNB provide PCID, number of CRS ports and MBSFN subframe configuration for all neighbor potential neighbor cells </a:t>
            </a:r>
          </a:p>
          <a:p>
            <a:pPr lvl="1"/>
            <a:r>
              <a:rPr lang="en-US" sz="1600" dirty="0" smtClean="0"/>
              <a:t>CRS assistance signaling can be provided for both PCell and SCells. </a:t>
            </a:r>
          </a:p>
          <a:p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616748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289550"/>
          </a:xfrm>
        </p:spPr>
        <p:txBody>
          <a:bodyPr/>
          <a:lstStyle/>
          <a:p>
            <a:r>
              <a:rPr lang="en-US" sz="2200" dirty="0">
                <a:solidFill>
                  <a:srgbClr val="FF0000"/>
                </a:solidFill>
              </a:rPr>
              <a:t>Rel-14 </a:t>
            </a:r>
            <a:r>
              <a:rPr lang="en-US" sz="2200" dirty="0" smtClean="0">
                <a:solidFill>
                  <a:srgbClr val="FF0000"/>
                </a:solidFill>
              </a:rPr>
              <a:t>Enhanced CRS-IM feature list</a:t>
            </a:r>
          </a:p>
          <a:p>
            <a:pPr lvl="1" fontAlgn="auto"/>
            <a:r>
              <a:rPr lang="en-GB" sz="1600" dirty="0" smtClean="0">
                <a:solidFill>
                  <a:srgbClr val="FF0000"/>
                </a:solidFill>
              </a:rPr>
              <a:t>#1: PDSCH non-colliding CRS-IM receiver for 2RX and 4 CRS APs </a:t>
            </a:r>
          </a:p>
          <a:p>
            <a:pPr lvl="1" fontAlgn="auto"/>
            <a:r>
              <a:rPr lang="en-GB" sz="1600" dirty="0" smtClean="0">
                <a:solidFill>
                  <a:srgbClr val="FF0000"/>
                </a:solidFill>
              </a:rPr>
              <a:t>#</a:t>
            </a:r>
            <a:r>
              <a:rPr lang="en-GB" sz="1600" dirty="0">
                <a:solidFill>
                  <a:srgbClr val="FF0000"/>
                </a:solidFill>
              </a:rPr>
              <a:t>2: PDSCH non-colliding CRS-IM receiver for 4RX and 2 CRS APs </a:t>
            </a:r>
          </a:p>
          <a:p>
            <a:pPr lvl="1" fontAlgn="auto"/>
            <a:r>
              <a:rPr lang="en-GB" sz="1600" dirty="0">
                <a:solidFill>
                  <a:srgbClr val="FF0000"/>
                </a:solidFill>
              </a:rPr>
              <a:t>#3: PDSCH non-colliding CRS-IM receiver for 4RX and 4 CRS APs </a:t>
            </a:r>
          </a:p>
          <a:p>
            <a:pPr lvl="1" fontAlgn="auto"/>
            <a:r>
              <a:rPr lang="en-GB" sz="1600" dirty="0">
                <a:solidFill>
                  <a:srgbClr val="FF0000"/>
                </a:solidFill>
              </a:rPr>
              <a:t>#4: Type A CCIM receiver for 2RX and 4 CRS APs for DL Control Channels</a:t>
            </a:r>
          </a:p>
          <a:p>
            <a:pPr lvl="1"/>
            <a:r>
              <a:rPr lang="en-GB" sz="1600" dirty="0" smtClean="0">
                <a:solidFill>
                  <a:srgbClr val="FF0000"/>
                </a:solidFill>
              </a:rPr>
              <a:t>Other feature can be added depending on further RAN4 discussion</a:t>
            </a:r>
            <a:endParaRPr lang="en-GB" sz="1600" dirty="0">
              <a:solidFill>
                <a:srgbClr val="FF0000"/>
              </a:solidFill>
            </a:endParaRPr>
          </a:p>
          <a:p>
            <a:pPr lvl="1"/>
            <a:endParaRPr lang="en-US" sz="1600" dirty="0" smtClean="0"/>
          </a:p>
          <a:p>
            <a:r>
              <a:rPr lang="en-US" dirty="0" smtClean="0"/>
              <a:t>RAN4 need to define capability signaling that covers all CRS-IM features</a:t>
            </a:r>
          </a:p>
          <a:p>
            <a:endParaRPr lang="en-US" sz="1600" dirty="0" smtClean="0"/>
          </a:p>
          <a:p>
            <a:r>
              <a:rPr lang="en-US" dirty="0" smtClean="0"/>
              <a:t>It would be desirable to reduce CRS assistance signaling overhead</a:t>
            </a:r>
            <a:endParaRPr lang="en-US" sz="1600" dirty="0"/>
          </a:p>
          <a:p>
            <a:pPr lvl="1"/>
            <a:endParaRPr lang="en-US" sz="1600" dirty="0"/>
          </a:p>
          <a:p>
            <a:pPr lvl="1"/>
            <a:endParaRPr lang="en-US" sz="1600" dirty="0"/>
          </a:p>
          <a:p>
            <a:pPr lvl="1"/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933969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WF on UE capability signaling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365750"/>
          </a:xfrm>
        </p:spPr>
        <p:txBody>
          <a:bodyPr/>
          <a:lstStyle/>
          <a:p>
            <a:r>
              <a:rPr lang="en-US" sz="2200" dirty="0" smtClean="0"/>
              <a:t>Option 1 : Define following per-UE capability signaling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#1 CRS-IM capability</a:t>
            </a:r>
          </a:p>
          <a:p>
            <a:pPr lvl="2"/>
            <a:r>
              <a:rPr lang="en-US" dirty="0">
                <a:solidFill>
                  <a:srgbClr val="FF0000"/>
                </a:solidFill>
              </a:rPr>
              <a:t>UE can </a:t>
            </a:r>
            <a:r>
              <a:rPr lang="en-US" dirty="0" smtClean="0">
                <a:solidFill>
                  <a:srgbClr val="FF0000"/>
                </a:solidFill>
              </a:rPr>
              <a:t>indicate </a:t>
            </a:r>
            <a:r>
              <a:rPr lang="en-US" dirty="0">
                <a:solidFill>
                  <a:srgbClr val="FF0000"/>
                </a:solidFill>
              </a:rPr>
              <a:t>per-UE CRS-IM capability if </a:t>
            </a:r>
            <a:r>
              <a:rPr lang="en-US" dirty="0" smtClean="0">
                <a:solidFill>
                  <a:srgbClr val="FF0000"/>
                </a:solidFill>
              </a:rPr>
              <a:t>it supports at least one of  features</a:t>
            </a:r>
          </a:p>
          <a:p>
            <a:pPr lvl="3"/>
            <a:r>
              <a:rPr lang="en-US" dirty="0" smtClean="0">
                <a:solidFill>
                  <a:srgbClr val="FF0000"/>
                </a:solidFill>
              </a:rPr>
              <a:t>Rel-14 CRS-IM #1, #2, #3, #4 </a:t>
            </a:r>
          </a:p>
          <a:p>
            <a:pPr lvl="3"/>
            <a:r>
              <a:rPr lang="en-US" dirty="0" smtClean="0">
                <a:solidFill>
                  <a:srgbClr val="FF0000"/>
                </a:solidFill>
              </a:rPr>
              <a:t>Rel-13 CRS-IM </a:t>
            </a:r>
          </a:p>
          <a:p>
            <a:pPr lvl="3"/>
            <a:r>
              <a:rPr lang="en-US" dirty="0" smtClean="0">
                <a:solidFill>
                  <a:srgbClr val="FF0000"/>
                </a:solidFill>
              </a:rPr>
              <a:t>Rel-14 CCIM</a:t>
            </a:r>
          </a:p>
          <a:p>
            <a:pPr marL="1168400" lvl="3" indent="0">
              <a:buNone/>
            </a:pPr>
            <a:r>
              <a:rPr lang="en-US" sz="1800" dirty="0" smtClean="0">
                <a:solidFill>
                  <a:srgbClr val="FF0000"/>
                </a:solidFill>
              </a:rPr>
              <a:t>on </a:t>
            </a:r>
            <a:r>
              <a:rPr lang="en-US" sz="1800" dirty="0">
                <a:solidFill>
                  <a:srgbClr val="FF0000"/>
                </a:solidFill>
              </a:rPr>
              <a:t>at least one CC in at least one CA configuration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#2 CRS-IM + CRS port blind detection capability</a:t>
            </a:r>
          </a:p>
          <a:p>
            <a:pPr lvl="2"/>
            <a:r>
              <a:rPr lang="en-US" dirty="0">
                <a:solidFill>
                  <a:srgbClr val="FF0000"/>
                </a:solidFill>
              </a:rPr>
              <a:t>UE can </a:t>
            </a:r>
            <a:r>
              <a:rPr lang="en-US" dirty="0" smtClean="0">
                <a:solidFill>
                  <a:srgbClr val="FF0000"/>
                </a:solidFill>
              </a:rPr>
              <a:t>indicate per-UE if it support neighboring cells </a:t>
            </a:r>
            <a:r>
              <a:rPr lang="en-US" dirty="0">
                <a:solidFill>
                  <a:srgbClr val="FF0000"/>
                </a:solidFill>
              </a:rPr>
              <a:t>CRS port blind </a:t>
            </a:r>
            <a:r>
              <a:rPr lang="en-US" dirty="0" smtClean="0">
                <a:solidFill>
                  <a:srgbClr val="FF0000"/>
                </a:solidFill>
              </a:rPr>
              <a:t>detection </a:t>
            </a:r>
            <a:r>
              <a:rPr lang="en-US" dirty="0">
                <a:solidFill>
                  <a:srgbClr val="FF0000"/>
                </a:solidFill>
              </a:rPr>
              <a:t>on at least one CC </a:t>
            </a:r>
            <a:r>
              <a:rPr lang="en-US" dirty="0" smtClean="0">
                <a:solidFill>
                  <a:srgbClr val="FF0000"/>
                </a:solidFill>
              </a:rPr>
              <a:t>in </a:t>
            </a:r>
            <a:r>
              <a:rPr lang="en-US" dirty="0">
                <a:solidFill>
                  <a:srgbClr val="FF0000"/>
                </a:solidFill>
              </a:rPr>
              <a:t>least one CA </a:t>
            </a:r>
            <a:r>
              <a:rPr lang="en-US" dirty="0" smtClean="0">
                <a:solidFill>
                  <a:srgbClr val="FF0000"/>
                </a:solidFill>
              </a:rPr>
              <a:t>configuration</a:t>
            </a:r>
          </a:p>
          <a:p>
            <a:r>
              <a:rPr lang="en-US" dirty="0">
                <a:solidFill>
                  <a:srgbClr val="0070C0"/>
                </a:solidFill>
              </a:rPr>
              <a:t>Option </a:t>
            </a:r>
            <a:r>
              <a:rPr lang="en-US" dirty="0" smtClean="0">
                <a:solidFill>
                  <a:srgbClr val="0070C0"/>
                </a:solidFill>
              </a:rPr>
              <a:t>2 </a:t>
            </a:r>
            <a:r>
              <a:rPr lang="en-US" dirty="0">
                <a:solidFill>
                  <a:srgbClr val="0070C0"/>
                </a:solidFill>
              </a:rPr>
              <a:t>: </a:t>
            </a:r>
            <a:r>
              <a:rPr lang="en-US" dirty="0" smtClean="0">
                <a:solidFill>
                  <a:srgbClr val="0070C0"/>
                </a:solidFill>
              </a:rPr>
              <a:t>Define capability signaling in the same way as Rel-13 CRS-IM capability signaling for each feature</a:t>
            </a:r>
          </a:p>
          <a:p>
            <a:r>
              <a:rPr lang="en-US" dirty="0" smtClean="0">
                <a:solidFill>
                  <a:srgbClr val="0070C0"/>
                </a:solidFill>
              </a:rPr>
              <a:t>Other options are not precluded</a:t>
            </a:r>
            <a:endParaRPr lang="en-US" dirty="0">
              <a:solidFill>
                <a:srgbClr val="0070C0"/>
              </a:solidFill>
            </a:endParaRPr>
          </a:p>
          <a:p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119895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WF on CRS assistance signaling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213350"/>
          </a:xfrm>
        </p:spPr>
        <p:txBody>
          <a:bodyPr/>
          <a:lstStyle/>
          <a:p>
            <a:r>
              <a:rPr lang="en-US" sz="2200" dirty="0" smtClean="0"/>
              <a:t>Option 1: Introduce simplified CRS assistance signaling</a:t>
            </a:r>
          </a:p>
          <a:p>
            <a:r>
              <a:rPr lang="en-US" sz="2200" dirty="0" smtClean="0"/>
              <a:t>Option 2: Keep Rel-13 CRS assistance signaling </a:t>
            </a:r>
          </a:p>
          <a:p>
            <a:r>
              <a:rPr lang="en-US" sz="2200" dirty="0" smtClean="0"/>
              <a:t>Other options are not precluded</a:t>
            </a:r>
            <a:endParaRPr lang="en-US" sz="2200" dirty="0"/>
          </a:p>
          <a:p>
            <a:pPr lvl="2"/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691292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73162"/>
          </a:xfrm>
        </p:spPr>
        <p:txBody>
          <a:bodyPr/>
          <a:lstStyle/>
          <a:p>
            <a:r>
              <a:rPr lang="en-US" dirty="0" smtClean="0"/>
              <a:t>Procedure with optimized CRS assistance signaling (information)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832350"/>
          </a:xfrm>
        </p:spPr>
        <p:txBody>
          <a:bodyPr/>
          <a:lstStyle/>
          <a:p>
            <a:r>
              <a:rPr lang="en-US" sz="2200" dirty="0" smtClean="0"/>
              <a:t>For </a:t>
            </a:r>
            <a:r>
              <a:rPr lang="en-US" sz="2200" dirty="0"/>
              <a:t>UE with CRS-IM </a:t>
            </a:r>
            <a:r>
              <a:rPr lang="en-US" sz="2200" dirty="0" smtClean="0"/>
              <a:t>capability</a:t>
            </a:r>
            <a:endParaRPr lang="en-US" sz="2200" dirty="0"/>
          </a:p>
          <a:p>
            <a:pPr lvl="1"/>
            <a:r>
              <a:rPr lang="en-US" dirty="0">
                <a:solidFill>
                  <a:srgbClr val="FF0000"/>
                </a:solidFill>
              </a:rPr>
              <a:t>If network deployment is uniform (i.e. same </a:t>
            </a:r>
            <a:r>
              <a:rPr lang="en-US" dirty="0" smtClean="0">
                <a:solidFill>
                  <a:srgbClr val="FF0000"/>
                </a:solidFill>
              </a:rPr>
              <a:t>CRS APs and MBSFN </a:t>
            </a:r>
            <a:r>
              <a:rPr lang="en-US" dirty="0">
                <a:solidFill>
                  <a:srgbClr val="FF0000"/>
                </a:solidFill>
              </a:rPr>
              <a:t>configurations across neighboring cells</a:t>
            </a:r>
            <a:r>
              <a:rPr lang="en-US" dirty="0" smtClean="0">
                <a:solidFill>
                  <a:srgbClr val="FF0000"/>
                </a:solidFill>
              </a:rPr>
              <a:t>)</a:t>
            </a:r>
            <a:endParaRPr lang="en-US" dirty="0">
              <a:solidFill>
                <a:srgbClr val="FF0000"/>
              </a:solidFill>
            </a:endParaRPr>
          </a:p>
          <a:p>
            <a:pPr lvl="2"/>
            <a:r>
              <a:rPr lang="en-US" dirty="0">
                <a:solidFill>
                  <a:srgbClr val="FF0000"/>
                </a:solidFill>
              </a:rPr>
              <a:t>1 bit flag to indicate that number of CRS ports </a:t>
            </a:r>
            <a:r>
              <a:rPr lang="en-US" dirty="0" smtClean="0">
                <a:solidFill>
                  <a:srgbClr val="FF0000"/>
                </a:solidFill>
              </a:rPr>
              <a:t>in </a:t>
            </a:r>
            <a:r>
              <a:rPr lang="en-US" dirty="0">
                <a:solidFill>
                  <a:srgbClr val="FF0000"/>
                </a:solidFill>
              </a:rPr>
              <a:t>neighbor cells is same as serving </a:t>
            </a:r>
            <a:r>
              <a:rPr lang="en-US" dirty="0" smtClean="0">
                <a:solidFill>
                  <a:srgbClr val="FF0000"/>
                </a:solidFill>
              </a:rPr>
              <a:t>cell</a:t>
            </a:r>
          </a:p>
          <a:p>
            <a:pPr lvl="2"/>
            <a:r>
              <a:rPr lang="en-US" dirty="0">
                <a:solidFill>
                  <a:srgbClr val="FF0000"/>
                </a:solidFill>
              </a:rPr>
              <a:t>1 bit flag to indicate that </a:t>
            </a:r>
            <a:r>
              <a:rPr lang="en-US" dirty="0" smtClean="0">
                <a:solidFill>
                  <a:srgbClr val="FF0000"/>
                </a:solidFill>
              </a:rPr>
              <a:t>MBSFN </a:t>
            </a:r>
            <a:r>
              <a:rPr lang="en-US" dirty="0">
                <a:solidFill>
                  <a:srgbClr val="FF0000"/>
                </a:solidFill>
              </a:rPr>
              <a:t>SF configuration in neighbor cells is same as serving cell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If </a:t>
            </a:r>
            <a:r>
              <a:rPr lang="en-US" dirty="0">
                <a:solidFill>
                  <a:srgbClr val="FF0000"/>
                </a:solidFill>
              </a:rPr>
              <a:t>network deployment is non-uniform (i.e. different CRS APs </a:t>
            </a:r>
            <a:r>
              <a:rPr lang="en-US" dirty="0" smtClean="0">
                <a:solidFill>
                  <a:srgbClr val="FF0000"/>
                </a:solidFill>
              </a:rPr>
              <a:t>or MBSFN </a:t>
            </a:r>
            <a:r>
              <a:rPr lang="en-US" dirty="0">
                <a:solidFill>
                  <a:srgbClr val="FF0000"/>
                </a:solidFill>
              </a:rPr>
              <a:t>configurations across </a:t>
            </a:r>
            <a:r>
              <a:rPr lang="en-US" dirty="0" smtClean="0">
                <a:solidFill>
                  <a:srgbClr val="FF0000"/>
                </a:solidFill>
              </a:rPr>
              <a:t>neighboring cells)</a:t>
            </a:r>
            <a:endParaRPr lang="en-US" dirty="0">
              <a:solidFill>
                <a:srgbClr val="FF0000"/>
              </a:solidFill>
            </a:endParaRPr>
          </a:p>
          <a:p>
            <a:pPr lvl="2"/>
            <a:r>
              <a:rPr lang="en-US" dirty="0">
                <a:solidFill>
                  <a:srgbClr val="FF0000"/>
                </a:solidFill>
              </a:rPr>
              <a:t>Provide Rel-13 CRS assistance signaling for the neighboring cells and CCs which have different configurations from the Serving cell </a:t>
            </a:r>
            <a:endParaRPr lang="en-US" dirty="0" smtClean="0">
              <a:solidFill>
                <a:srgbClr val="FF0000"/>
              </a:solidFill>
            </a:endParaRPr>
          </a:p>
          <a:p>
            <a:pPr lvl="2"/>
            <a:r>
              <a:rPr lang="en-US" dirty="0">
                <a:solidFill>
                  <a:srgbClr val="FF0000"/>
                </a:solidFill>
              </a:rPr>
              <a:t>UE can assume that remaining neighboring cells have same configuration as serving cell</a:t>
            </a:r>
          </a:p>
          <a:p>
            <a:pPr lvl="1"/>
            <a:r>
              <a:rPr lang="en-US" dirty="0" smtClean="0">
                <a:solidFill>
                  <a:srgbClr val="0070C0"/>
                </a:solidFill>
              </a:rPr>
              <a:t>CRS assistance signaling is provided per-CC</a:t>
            </a:r>
            <a:endParaRPr lang="en-US" dirty="0">
              <a:solidFill>
                <a:srgbClr val="0070C0"/>
              </a:solidFill>
            </a:endParaRPr>
          </a:p>
          <a:p>
            <a:pPr lvl="2"/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83549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73162"/>
          </a:xfrm>
        </p:spPr>
        <p:txBody>
          <a:bodyPr/>
          <a:lstStyle/>
          <a:p>
            <a:r>
              <a:rPr lang="en-US" dirty="0"/>
              <a:t>Procedure with optimized CRS assistance signaling (information)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908550"/>
          </a:xfrm>
        </p:spPr>
        <p:txBody>
          <a:bodyPr/>
          <a:lstStyle/>
          <a:p>
            <a:r>
              <a:rPr lang="en-US" sz="2200" dirty="0" smtClean="0"/>
              <a:t>For </a:t>
            </a:r>
            <a:r>
              <a:rPr lang="en-US" sz="2200" dirty="0"/>
              <a:t>UE with CRS-IM + CRS port blind detection capability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If network deployment is </a:t>
            </a:r>
            <a:r>
              <a:rPr lang="en-US" dirty="0" smtClean="0">
                <a:solidFill>
                  <a:srgbClr val="FF0000"/>
                </a:solidFill>
              </a:rPr>
              <a:t>uniform (i.e. same MBSFN configurations across </a:t>
            </a:r>
            <a:r>
              <a:rPr lang="en-US" dirty="0">
                <a:solidFill>
                  <a:srgbClr val="FF0000"/>
                </a:solidFill>
              </a:rPr>
              <a:t>neighboring </a:t>
            </a:r>
            <a:r>
              <a:rPr lang="en-US" dirty="0" smtClean="0">
                <a:solidFill>
                  <a:srgbClr val="FF0000"/>
                </a:solidFill>
              </a:rPr>
              <a:t>cells)</a:t>
            </a:r>
            <a:endParaRPr lang="en-US" dirty="0">
              <a:solidFill>
                <a:srgbClr val="FF0000"/>
              </a:solidFill>
            </a:endParaRPr>
          </a:p>
          <a:p>
            <a:pPr lvl="2"/>
            <a:r>
              <a:rPr lang="en-US" dirty="0">
                <a:solidFill>
                  <a:srgbClr val="FF0000"/>
                </a:solidFill>
              </a:rPr>
              <a:t>1 bit flag to indicate that MBSFN SF configuration in neighbor </a:t>
            </a:r>
            <a:r>
              <a:rPr lang="en-US" dirty="0" smtClean="0">
                <a:solidFill>
                  <a:srgbClr val="FF0000"/>
                </a:solidFill>
              </a:rPr>
              <a:t>cells is </a:t>
            </a:r>
            <a:r>
              <a:rPr lang="en-US" dirty="0">
                <a:solidFill>
                  <a:srgbClr val="FF0000"/>
                </a:solidFill>
              </a:rPr>
              <a:t>same as serving </a:t>
            </a:r>
            <a:r>
              <a:rPr lang="en-US" dirty="0" smtClean="0">
                <a:solidFill>
                  <a:srgbClr val="FF0000"/>
                </a:solidFill>
              </a:rPr>
              <a:t>cell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If </a:t>
            </a:r>
            <a:r>
              <a:rPr lang="en-US" dirty="0">
                <a:solidFill>
                  <a:srgbClr val="FF0000"/>
                </a:solidFill>
              </a:rPr>
              <a:t>network deployment is </a:t>
            </a:r>
            <a:r>
              <a:rPr lang="en-US" dirty="0" smtClean="0">
                <a:solidFill>
                  <a:srgbClr val="FF0000"/>
                </a:solidFill>
              </a:rPr>
              <a:t>non-uniform </a:t>
            </a:r>
            <a:r>
              <a:rPr lang="en-US" dirty="0">
                <a:solidFill>
                  <a:srgbClr val="FF0000"/>
                </a:solidFill>
              </a:rPr>
              <a:t>(i.e. </a:t>
            </a:r>
            <a:r>
              <a:rPr lang="en-US" dirty="0" smtClean="0">
                <a:solidFill>
                  <a:srgbClr val="FF0000"/>
                </a:solidFill>
              </a:rPr>
              <a:t>different MBSFN </a:t>
            </a:r>
            <a:r>
              <a:rPr lang="en-US" dirty="0">
                <a:solidFill>
                  <a:srgbClr val="FF0000"/>
                </a:solidFill>
              </a:rPr>
              <a:t>configurations across </a:t>
            </a:r>
            <a:r>
              <a:rPr lang="en-US" dirty="0" smtClean="0">
                <a:solidFill>
                  <a:srgbClr val="FF0000"/>
                </a:solidFill>
              </a:rPr>
              <a:t>neighboring cells)</a:t>
            </a:r>
            <a:endParaRPr lang="en-US" dirty="0">
              <a:solidFill>
                <a:srgbClr val="FF0000"/>
              </a:solidFill>
            </a:endParaRPr>
          </a:p>
          <a:p>
            <a:pPr lvl="2"/>
            <a:r>
              <a:rPr lang="en-US" dirty="0">
                <a:solidFill>
                  <a:srgbClr val="FF0000"/>
                </a:solidFill>
              </a:rPr>
              <a:t>Provide Rel-13 CRS assistance signaling for the neighboring cells and CCs which have different configurations from the Serving cell </a:t>
            </a:r>
          </a:p>
          <a:p>
            <a:pPr lvl="2"/>
            <a:r>
              <a:rPr lang="en-US" dirty="0" smtClean="0">
                <a:solidFill>
                  <a:srgbClr val="FF0000"/>
                </a:solidFill>
              </a:rPr>
              <a:t>UE </a:t>
            </a:r>
            <a:r>
              <a:rPr lang="en-US" dirty="0">
                <a:solidFill>
                  <a:srgbClr val="FF0000"/>
                </a:solidFill>
              </a:rPr>
              <a:t>can assume that remaining </a:t>
            </a:r>
            <a:r>
              <a:rPr lang="en-US" dirty="0" smtClean="0">
                <a:solidFill>
                  <a:srgbClr val="FF0000"/>
                </a:solidFill>
              </a:rPr>
              <a:t>neighboring cells </a:t>
            </a:r>
            <a:r>
              <a:rPr lang="en-US" dirty="0">
                <a:solidFill>
                  <a:srgbClr val="FF0000"/>
                </a:solidFill>
              </a:rPr>
              <a:t>have same configuration as serving </a:t>
            </a:r>
            <a:r>
              <a:rPr lang="en-US" dirty="0" smtClean="0">
                <a:solidFill>
                  <a:srgbClr val="FF0000"/>
                </a:solidFill>
              </a:rPr>
              <a:t>cell</a:t>
            </a:r>
          </a:p>
          <a:p>
            <a:pPr lvl="1"/>
            <a:r>
              <a:rPr lang="en-US" dirty="0" smtClean="0">
                <a:solidFill>
                  <a:srgbClr val="0070C0"/>
                </a:solidFill>
              </a:rPr>
              <a:t>CRS </a:t>
            </a:r>
            <a:r>
              <a:rPr lang="en-US" dirty="0">
                <a:solidFill>
                  <a:srgbClr val="0070C0"/>
                </a:solidFill>
              </a:rPr>
              <a:t>assistance signaling is provided per-CC</a:t>
            </a:r>
          </a:p>
          <a:p>
            <a:pPr lvl="1"/>
            <a:endParaRPr lang="en-US" dirty="0"/>
          </a:p>
          <a:p>
            <a:pPr lvl="2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542780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customXml/itemProps2.xml><?xml version="1.0" encoding="utf-8"?>
<ds:datastoreItem xmlns:ds="http://schemas.openxmlformats.org/officeDocument/2006/customXml" ds:itemID="{200F65EB-5730-43A8-9AFA-15BFC5DC8F7F}">
  <ds:schemaRefs>
    <ds:schemaRef ds:uri="http://purl.org/dc/elements/1.1/"/>
    <ds:schemaRef ds:uri="http://schemas.microsoft.com/office/2006/metadata/properties"/>
    <ds:schemaRef ds:uri="66EEDB98-F073-460B-B9B0-9643F9FE785E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2006/documentManagement/types"/>
    <ds:schemaRef ds:uri="http://schemas.microsoft.com/office/infopath/2007/PartnerControls"/>
    <ds:schemaRef ds:uri="17c5c574-4f42-45b3-8a7f-77d8e859d074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12298</TotalTime>
  <Words>675</Words>
  <Application>Microsoft Office PowerPoint</Application>
  <PresentationFormat>On-screen Show (4:3)</PresentationFormat>
  <Paragraphs>61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宋体</vt:lpstr>
      <vt:lpstr>Arial</vt:lpstr>
      <vt:lpstr>Calibri</vt:lpstr>
      <vt:lpstr>Office Theme</vt:lpstr>
      <vt:lpstr>WF on CRS-IM capability and assistance signalling</vt:lpstr>
      <vt:lpstr>Background</vt:lpstr>
      <vt:lpstr>Background</vt:lpstr>
      <vt:lpstr>WF on UE capability signaling</vt:lpstr>
      <vt:lpstr>WF on CRS assistance signaling</vt:lpstr>
      <vt:lpstr>Procedure with optimized CRS assistance signaling (information)</vt:lpstr>
      <vt:lpstr>Procedure with optimized CRS assistance signaling (information)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 Corporation</dc:creator>
  <cp:keywords>CTPClassification=:VisualMarkings=, CTPClassification=CTP_PUBLIC:VisualMarkings=</cp:keywords>
  <cp:lastModifiedBy>Ryu, Jaeho</cp:lastModifiedBy>
  <cp:revision>900</cp:revision>
  <dcterms:created xsi:type="dcterms:W3CDTF">2013-05-13T16:02:00Z</dcterms:created>
  <dcterms:modified xsi:type="dcterms:W3CDTF">2017-05-04T21:48:07Z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0755fb4a-e43a-4d5c-80d1-f6e170670078</vt:lpwstr>
  </property>
  <property fmtid="{D5CDD505-2E9C-101B-9397-08002B2CF9AE}" pid="7" name="CTP_TimeStamp">
    <vt:lpwstr>2017-02-16 07:48:43Z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1479483889</vt:lpwstr>
  </property>
  <property fmtid="{D5CDD505-2E9C-101B-9397-08002B2CF9AE}" pid="16" name="CTPClassification">
    <vt:lpwstr>CTP_PUBLIC</vt:lpwstr>
  </property>
</Properties>
</file>