
<file path=[Content_Types].xml><?xml version="1.0" encoding="utf-8"?>
<Types xmlns="http://schemas.openxmlformats.org/package/2006/content-types">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Lst>
  <p:notesMasterIdLst>
    <p:notesMasterId r:id="rId5"/>
  </p:notesMasterIdLst>
  <p:sldIdLst>
    <p:sldId id="256" r:id="rId2"/>
    <p:sldId id="263" r:id="rId3"/>
    <p:sldId id="262" r:id="rId4"/>
  </p:sldIdLst>
  <p:sldSz cx="9145588" cy="6859588"/>
  <p:notesSz cx="6858000" cy="9144000"/>
  <p:defaultTextStyle>
    <a:defPPr>
      <a:defRPr lang="zh-CN"/>
    </a:defPPr>
    <a:lvl1pPr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1pPr>
    <a:lvl2pPr marL="609600" indent="-1524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776">
          <p15:clr>
            <a:srgbClr val="A4A3A4"/>
          </p15:clr>
        </p15:guide>
        <p15:guide id="2" orient="horz" pos="104">
          <p15:clr>
            <a:srgbClr val="A4A3A4"/>
          </p15:clr>
        </p15:guide>
        <p15:guide id="3" orient="horz" pos="3976">
          <p15:clr>
            <a:srgbClr val="A4A3A4"/>
          </p15:clr>
        </p15:guide>
        <p15:guide id="4" orient="horz" pos="952">
          <p15:clr>
            <a:srgbClr val="A4A3A4"/>
          </p15:clr>
        </p15:guide>
        <p15:guide id="5" pos="275">
          <p15:clr>
            <a:srgbClr val="A4A3A4"/>
          </p15:clr>
        </p15:guide>
        <p15:guide id="6" pos="550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inyi (A)" initials="q("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D5ABB26-0587-4C30-8999-92F81FD0307C}">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06" autoAdjust="0"/>
    <p:restoredTop sz="94718" autoAdjust="0"/>
  </p:normalViewPr>
  <p:slideViewPr>
    <p:cSldViewPr snapToObjects="1">
      <p:cViewPr varScale="1">
        <p:scale>
          <a:sx n="70" d="100"/>
          <a:sy n="70" d="100"/>
        </p:scale>
        <p:origin x="-1422" y="-108"/>
      </p:cViewPr>
      <p:guideLst>
        <p:guide orient="horz" pos="776"/>
        <p:guide orient="horz" pos="104"/>
        <p:guide orient="horz" pos="3976"/>
        <p:guide orient="horz" pos="952"/>
        <p:guide pos="275"/>
        <p:guide pos="550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9444" eaLnBrk="1" fontAlgn="auto" hangingPunct="1">
              <a:spcBef>
                <a:spcPts val="0"/>
              </a:spcBef>
              <a:spcAft>
                <a:spcPts val="0"/>
              </a:spcAft>
              <a:defRPr sz="1200">
                <a:latin typeface="+mn-lt"/>
                <a:ea typeface="+mn-ea"/>
              </a:defRPr>
            </a:lvl1pPr>
          </a:lstStyle>
          <a:p>
            <a:pPr>
              <a:defRPr/>
            </a:pPr>
            <a:fld id="{150724F7-F449-4CFF-8B1F-25B693948BB0}" type="datetimeFigureOut">
              <a:rPr lang="en-US"/>
              <a:pPr>
                <a:defRPr/>
              </a:pPr>
              <a:t>4/8/2017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9444" eaLnBrk="1" fontAlgn="auto" hangingPunct="1">
              <a:spcBef>
                <a:spcPts val="0"/>
              </a:spcBef>
              <a:spcAft>
                <a:spcPts val="0"/>
              </a:spcAft>
              <a:defRPr sz="1200">
                <a:latin typeface="+mn-lt"/>
                <a:ea typeface="+mn-ea"/>
              </a:defRPr>
            </a:lvl1pPr>
          </a:lstStyle>
          <a:p>
            <a:pPr>
              <a:defRPr/>
            </a:pPr>
            <a:fld id="{B59A9553-4EAB-4E18-B984-2B6282F5BCCD}" type="slidenum">
              <a:rPr lang="en-US"/>
              <a:pPr>
                <a:defRPr/>
              </a:pPr>
              <a:t>‹#›</a:t>
            </a:fld>
            <a:endParaRPr lang="en-US"/>
          </a:p>
        </p:txBody>
      </p:sp>
    </p:spTree>
    <p:extLst>
      <p:ext uri="{BB962C8B-B14F-4D97-AF65-F5344CB8AC3E}">
        <p14:creationId xmlns="" xmlns:p14="http://schemas.microsoft.com/office/powerpoint/2010/main" val="2487785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252690" y="1269554"/>
            <a:ext cx="8640209" cy="1440160"/>
          </a:xfrm>
          <a:prstGeom prst="rect">
            <a:avLst/>
          </a:prstGeom>
        </p:spPr>
        <p:txBody>
          <a:bodyPr anchor="ctr" anchorCtr="0"/>
          <a:lstStyle>
            <a:lvl1pPr algn="ctr" fontAlgn="ctr">
              <a:defRPr sz="36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11" name="文本占位符 10"/>
          <p:cNvSpPr>
            <a:spLocks noGrp="1"/>
          </p:cNvSpPr>
          <p:nvPr>
            <p:ph type="body" sz="quarter" idx="10"/>
          </p:nvPr>
        </p:nvSpPr>
        <p:spPr>
          <a:xfrm>
            <a:off x="252137" y="2925738"/>
            <a:ext cx="8640762" cy="649288"/>
          </a:xfrm>
          <a:prstGeom prst="rect">
            <a:avLst/>
          </a:prstGeom>
        </p:spPr>
        <p:txBody>
          <a:bodyPr anchor="ctr"/>
          <a:lstStyle>
            <a:lvl1pPr marL="0" indent="0" algn="ctr" fontAlgn="ctr">
              <a:spcBef>
                <a:spcPts val="0"/>
              </a:spcBef>
              <a:buNone/>
              <a:defRPr sz="1800" baseline="0"/>
            </a:lvl1pPr>
            <a:lvl2pPr marL="271426" indent="0">
              <a:buNone/>
              <a:defRPr/>
            </a:lvl2pPr>
            <a:lvl3pPr marL="535710" indent="0">
              <a:buNone/>
              <a:defRPr/>
            </a:lvl3pPr>
            <a:lvl4pPr marL="807136" indent="0">
              <a:buNone/>
              <a:defRPr/>
            </a:lvl4pPr>
            <a:lvl5pPr marL="1078562" indent="0">
              <a:buNone/>
              <a:defRPr/>
            </a:lvl5pPr>
          </a:lstStyle>
          <a:p>
            <a:pPr lvl="0"/>
            <a:r>
              <a:rPr lang="zh-CN" altLang="en-US" dirty="0"/>
              <a:t>单击此处编辑母版文本样式</a:t>
            </a:r>
          </a:p>
        </p:txBody>
      </p:sp>
      <p:sp>
        <p:nvSpPr>
          <p:cNvPr id="20" name="表格占位符 19"/>
          <p:cNvSpPr>
            <a:spLocks noGrp="1"/>
          </p:cNvSpPr>
          <p:nvPr>
            <p:ph type="tbl" sz="quarter" idx="11"/>
          </p:nvPr>
        </p:nvSpPr>
        <p:spPr>
          <a:xfrm>
            <a:off x="252137" y="314383"/>
            <a:ext cx="8640485" cy="564773"/>
          </a:xfrm>
          <a:prstGeom prst="rect">
            <a:avLst/>
          </a:prstGeom>
        </p:spPr>
        <p:txBody>
          <a:bodyPr/>
          <a:lstStyle/>
          <a:p>
            <a:pPr lvl="0"/>
            <a:endParaRPr lang="zh-CN" altLang="en-US" noProof="0" dirty="0"/>
          </a:p>
        </p:txBody>
      </p:sp>
    </p:spTree>
    <p:extLst>
      <p:ext uri="{BB962C8B-B14F-4D97-AF65-F5344CB8AC3E}">
        <p14:creationId xmlns="" xmlns:p14="http://schemas.microsoft.com/office/powerpoint/2010/main" val="823520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252690" y="189433"/>
            <a:ext cx="8640209" cy="648073"/>
          </a:xfrm>
          <a:prstGeom prst="rect">
            <a:avLst/>
          </a:prstGeom>
        </p:spPr>
        <p:txBody>
          <a:bodyPr anchor="ctr" anchorCtr="0"/>
          <a:lstStyle>
            <a:lvl1pPr algn="ctr">
              <a:defRPr sz="24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9" name="Content Placeholder 8"/>
          <p:cNvSpPr>
            <a:spLocks noGrp="1"/>
          </p:cNvSpPr>
          <p:nvPr>
            <p:ph sz="quarter" idx="13"/>
          </p:nvPr>
        </p:nvSpPr>
        <p:spPr>
          <a:xfrm>
            <a:off x="252391" y="981075"/>
            <a:ext cx="8640508" cy="5257800"/>
          </a:xfrm>
          <a:prstGeom prst="rect">
            <a:avLst/>
          </a:prstGeom>
        </p:spPr>
        <p:txBody>
          <a:bodyPr/>
          <a:lstStyle>
            <a:lvl1pPr>
              <a:defRPr sz="1800" baseline="0">
                <a:latin typeface="Times New Roman" panose="02020603050405020304" pitchFamily="18" charset="0"/>
                <a:ea typeface="宋体" panose="02010600030101010101" pitchFamily="2" charset="-122"/>
              </a:defRPr>
            </a:lvl1pPr>
            <a:lvl2pPr>
              <a:defRPr sz="1600" baseline="0">
                <a:latin typeface="Times New Roman" panose="02020603050405020304" pitchFamily="18" charset="0"/>
                <a:ea typeface="宋体" panose="02010600030101010101" pitchFamily="2" charset="-122"/>
              </a:defRPr>
            </a:lvl2pPr>
            <a:lvl3pPr>
              <a:defRPr sz="1600" baseline="0">
                <a:latin typeface="Times New Roman" panose="02020603050405020304" pitchFamily="18" charset="0"/>
                <a:ea typeface="宋体" panose="02010600030101010101" pitchFamily="2" charset="-122"/>
              </a:defRPr>
            </a:lvl3pPr>
            <a:lvl4pPr>
              <a:defRPr sz="1200" baseline="0">
                <a:latin typeface="Times New Roman" panose="02020603050405020304" pitchFamily="18" charset="0"/>
                <a:ea typeface="宋体" panose="02010600030101010101" pitchFamily="2" charset="-122"/>
              </a:defRPr>
            </a:lvl4pPr>
            <a:lvl5pPr>
              <a:defRPr sz="1400" baseline="0">
                <a:latin typeface="Times New Roman" panose="02020603050405020304" pitchFamily="18" charset="0"/>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Slide Number Placeholder 4"/>
          <p:cNvSpPr>
            <a:spLocks noGrp="1"/>
          </p:cNvSpPr>
          <p:nvPr>
            <p:ph type="sldNum" sz="quarter" idx="14"/>
          </p:nvPr>
        </p:nvSpPr>
        <p:spPr>
          <a:xfrm>
            <a:off x="8172450" y="6357938"/>
            <a:ext cx="720725" cy="365125"/>
          </a:xfrm>
          <a:prstGeom prst="rect">
            <a:avLst/>
          </a:prstGeom>
        </p:spPr>
        <p:txBody>
          <a:bodyPr anchor="ctr" anchorCtr="0"/>
          <a:lstStyle>
            <a:lvl1pPr algn="r" defTabSz="1219444" eaLnBrk="1" fontAlgn="auto" hangingPunct="1">
              <a:spcBef>
                <a:spcPts val="0"/>
              </a:spcBef>
              <a:spcAft>
                <a:spcPts val="0"/>
              </a:spcAft>
              <a:defRPr sz="1200" baseline="0">
                <a:latin typeface="Times New Roman" panose="02020603050405020304" pitchFamily="18" charset="0"/>
                <a:ea typeface="宋体" panose="02010600030101010101" pitchFamily="2" charset="-122"/>
              </a:defRPr>
            </a:lvl1pPr>
          </a:lstStyle>
          <a:p>
            <a:pPr>
              <a:defRPr/>
            </a:pPr>
            <a:fld id="{2E6F92DE-F565-4A0B-9DA6-F9FE5ADC952E}" type="slidenum">
              <a:rPr lang="en-US"/>
              <a:pPr>
                <a:defRPr/>
              </a:pPr>
              <a:t>‹#›</a:t>
            </a:fld>
            <a:endParaRPr lang="en-US" dirty="0"/>
          </a:p>
        </p:txBody>
      </p:sp>
    </p:spTree>
    <p:extLst>
      <p:ext uri="{BB962C8B-B14F-4D97-AF65-F5344CB8AC3E}">
        <p14:creationId xmlns="" xmlns:p14="http://schemas.microsoft.com/office/powerpoint/2010/main" val="22252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8" r:id="rId1"/>
    <p:sldLayoutId id="2147483709" r:id="rId2"/>
  </p:sldLayoutIdLst>
  <p:hf hdr="0" ftr="0"/>
  <p:txStyles>
    <p:titleStyle>
      <a:lvl1pPr algn="l" rtl="0" eaLnBrk="0" fontAlgn="base" hangingPunct="0">
        <a:spcBef>
          <a:spcPct val="0"/>
        </a:spcBef>
        <a:spcAft>
          <a:spcPct val="0"/>
        </a:spcAft>
        <a:defRPr sz="2700" kern="1200">
          <a:solidFill>
            <a:schemeClr val="tx1"/>
          </a:solidFill>
          <a:latin typeface="+mj-lt"/>
          <a:ea typeface="+mj-ea"/>
          <a:cs typeface="+mj-cs"/>
        </a:defRPr>
      </a:lvl1pPr>
      <a:lvl2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9pPr>
    </p:titleStyle>
    <p:bodyStyle>
      <a:lvl1pPr marL="269875" indent="-269875"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1pPr>
      <a:lvl2pPr marL="534988" indent="-263525" algn="l" rtl="0" eaLnBrk="0" fontAlgn="base" hangingPunct="0">
        <a:spcBef>
          <a:spcPct val="20000"/>
        </a:spcBef>
        <a:spcAft>
          <a:spcPct val="0"/>
        </a:spcAft>
        <a:buFont typeface="Arial" panose="020B0604020202020204" pitchFamily="34" charset="0"/>
        <a:buChar char="–"/>
        <a:defRPr sz="1300" kern="1200">
          <a:solidFill>
            <a:schemeClr val="tx1"/>
          </a:solidFill>
          <a:latin typeface="+mn-lt"/>
          <a:ea typeface="+mn-ea"/>
          <a:cs typeface="+mn-cs"/>
        </a:defRPr>
      </a:lvl2pPr>
      <a:lvl3pPr marL="806450" indent="-269875" algn="l" rtl="0" eaLnBrk="0" fontAlgn="base" hangingPunct="0">
        <a:spcBef>
          <a:spcPct val="20000"/>
        </a:spcBef>
        <a:spcAft>
          <a:spcPct val="0"/>
        </a:spcAft>
        <a:buFont typeface="Arial" panose="020B0604020202020204" pitchFamily="34" charset="0"/>
        <a:buChar char="•"/>
        <a:defRPr sz="1200" kern="1200">
          <a:solidFill>
            <a:schemeClr val="tx1"/>
          </a:solidFill>
          <a:latin typeface="+mn-lt"/>
          <a:ea typeface="+mn-ea"/>
          <a:cs typeface="+mn-cs"/>
        </a:defRPr>
      </a:lvl3pPr>
      <a:lvl4pPr marL="1077913" indent="-26987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4pPr>
      <a:lvl5pPr marL="1341438" indent="-26352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5pPr>
      <a:lvl6pPr marL="251476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6pPr>
      <a:lvl7pPr marL="297199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7pPr>
      <a:lvl8pPr marL="342922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8pPr>
      <a:lvl9pPr marL="3886459"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9pPr>
    </p:bodyStyle>
    <p:otherStyle>
      <a:defPPr>
        <a:defRPr lang="zh-CN"/>
      </a:defPPr>
      <a:lvl1pPr marL="0" algn="l" defTabSz="914461" rtl="0" eaLnBrk="1" latinLnBrk="0" hangingPunct="1">
        <a:defRPr sz="1800" kern="1200">
          <a:solidFill>
            <a:schemeClr val="tx1"/>
          </a:solidFill>
          <a:latin typeface="+mn-lt"/>
          <a:ea typeface="+mn-ea"/>
          <a:cs typeface="+mn-cs"/>
        </a:defRPr>
      </a:lvl1pPr>
      <a:lvl2pPr marL="457231" algn="l" defTabSz="914461" rtl="0" eaLnBrk="1" latinLnBrk="0" hangingPunct="1">
        <a:defRPr sz="1800" kern="1200">
          <a:solidFill>
            <a:schemeClr val="tx1"/>
          </a:solidFill>
          <a:latin typeface="+mn-lt"/>
          <a:ea typeface="+mn-ea"/>
          <a:cs typeface="+mn-cs"/>
        </a:defRPr>
      </a:lvl2pPr>
      <a:lvl3pPr marL="914461" algn="l" defTabSz="914461" rtl="0" eaLnBrk="1" latinLnBrk="0" hangingPunct="1">
        <a:defRPr sz="1800" kern="1200">
          <a:solidFill>
            <a:schemeClr val="tx1"/>
          </a:solidFill>
          <a:latin typeface="+mn-lt"/>
          <a:ea typeface="+mn-ea"/>
          <a:cs typeface="+mn-cs"/>
        </a:defRPr>
      </a:lvl3pPr>
      <a:lvl4pPr marL="1371692" algn="l" defTabSz="914461" rtl="0" eaLnBrk="1" latinLnBrk="0" hangingPunct="1">
        <a:defRPr sz="1800" kern="1200">
          <a:solidFill>
            <a:schemeClr val="tx1"/>
          </a:solidFill>
          <a:latin typeface="+mn-lt"/>
          <a:ea typeface="+mn-ea"/>
          <a:cs typeface="+mn-cs"/>
        </a:defRPr>
      </a:lvl4pPr>
      <a:lvl5pPr marL="1828922" algn="l" defTabSz="914461" rtl="0" eaLnBrk="1" latinLnBrk="0" hangingPunct="1">
        <a:defRPr sz="1800" kern="1200">
          <a:solidFill>
            <a:schemeClr val="tx1"/>
          </a:solidFill>
          <a:latin typeface="+mn-lt"/>
          <a:ea typeface="+mn-ea"/>
          <a:cs typeface="+mn-cs"/>
        </a:defRPr>
      </a:lvl5pPr>
      <a:lvl6pPr marL="2286153" algn="l" defTabSz="914461" rtl="0" eaLnBrk="1" latinLnBrk="0" hangingPunct="1">
        <a:defRPr sz="1800" kern="1200">
          <a:solidFill>
            <a:schemeClr val="tx1"/>
          </a:solidFill>
          <a:latin typeface="+mn-lt"/>
          <a:ea typeface="+mn-ea"/>
          <a:cs typeface="+mn-cs"/>
        </a:defRPr>
      </a:lvl6pPr>
      <a:lvl7pPr marL="2743383" algn="l" defTabSz="914461" rtl="0" eaLnBrk="1" latinLnBrk="0" hangingPunct="1">
        <a:defRPr sz="1800" kern="1200">
          <a:solidFill>
            <a:schemeClr val="tx1"/>
          </a:solidFill>
          <a:latin typeface="+mn-lt"/>
          <a:ea typeface="+mn-ea"/>
          <a:cs typeface="+mn-cs"/>
        </a:defRPr>
      </a:lvl7pPr>
      <a:lvl8pPr marL="3200613" algn="l" defTabSz="914461" rtl="0" eaLnBrk="1" latinLnBrk="0" hangingPunct="1">
        <a:defRPr sz="1800" kern="1200">
          <a:solidFill>
            <a:schemeClr val="tx1"/>
          </a:solidFill>
          <a:latin typeface="+mn-lt"/>
          <a:ea typeface="+mn-ea"/>
          <a:cs typeface="+mn-cs"/>
        </a:defRPr>
      </a:lvl8pPr>
      <a:lvl9pPr marL="3657843" algn="l" defTabSz="91446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137" y="1286654"/>
            <a:ext cx="8640209" cy="1440160"/>
          </a:xfrm>
        </p:spPr>
        <p:txBody>
          <a:bodyPr/>
          <a:lstStyle/>
          <a:p>
            <a:pPr lvl="2" algn="ctr" fontAlgn="ctr"/>
            <a:r>
              <a:rPr lang="en-US" altLang="zh-CN" sz="3200" dirty="0" smtClean="0"/>
              <a:t>WF</a:t>
            </a:r>
            <a:r>
              <a:rPr lang="en-US" altLang="zh-CN" sz="3200" dirty="0" smtClean="0">
                <a:solidFill>
                  <a:srgbClr val="FF0000"/>
                </a:solidFill>
              </a:rPr>
              <a:t> </a:t>
            </a:r>
            <a:r>
              <a:rPr lang="en-US" altLang="zh-CN" sz="3200" dirty="0" smtClean="0"/>
              <a:t>on lower and upper frequency limits and MBW for NR UE </a:t>
            </a:r>
            <a:r>
              <a:rPr lang="en-US" altLang="zh-CN" sz="3200" dirty="0" err="1" smtClean="0"/>
              <a:t>Tx</a:t>
            </a:r>
            <a:r>
              <a:rPr lang="en-US" altLang="zh-CN" sz="3200" dirty="0" smtClean="0"/>
              <a:t> spurious emission</a:t>
            </a:r>
            <a:endParaRPr lang="zh-CN" altLang="en-US" sz="3200" dirty="0"/>
          </a:p>
        </p:txBody>
      </p:sp>
      <p:sp>
        <p:nvSpPr>
          <p:cNvPr id="3" name="文本占位符 2"/>
          <p:cNvSpPr>
            <a:spLocks noGrp="1"/>
          </p:cNvSpPr>
          <p:nvPr>
            <p:ph type="body" sz="quarter" idx="10"/>
          </p:nvPr>
        </p:nvSpPr>
        <p:spPr/>
        <p:txBody>
          <a:bodyPr/>
          <a:lstStyle/>
          <a:p>
            <a:r>
              <a:rPr lang="en-GB" altLang="zh-CN" b="1" dirty="0" smtClean="0"/>
              <a:t>ZTE Corporation</a:t>
            </a:r>
            <a:endParaRPr lang="zh-CN" altLang="en-US" dirty="0"/>
          </a:p>
        </p:txBody>
      </p:sp>
      <p:graphicFrame>
        <p:nvGraphicFramePr>
          <p:cNvPr id="5" name="表格占位符 4"/>
          <p:cNvGraphicFramePr>
            <a:graphicFrameLocks noGrp="1"/>
          </p:cNvGraphicFramePr>
          <p:nvPr>
            <p:ph type="tbl" sz="quarter" idx="11"/>
            <p:extLst>
              <p:ext uri="{D42A27DB-BD31-4B8C-83A1-F6EECF244321}">
                <p14:modId xmlns="" xmlns:p14="http://schemas.microsoft.com/office/powerpoint/2010/main" val="1367677772"/>
              </p:ext>
            </p:extLst>
          </p:nvPr>
        </p:nvGraphicFramePr>
        <p:xfrm>
          <a:off x="252413" y="314325"/>
          <a:ext cx="8640762" cy="1285240"/>
        </p:xfrm>
        <a:graphic>
          <a:graphicData uri="http://schemas.openxmlformats.org/drawingml/2006/table">
            <a:tbl>
              <a:tblPr firstRow="1" bandRow="1">
                <a:tableStyleId>{2D5ABB26-0587-4C30-8999-92F81FD0307C}</a:tableStyleId>
              </a:tblPr>
              <a:tblGrid>
                <a:gridCol w="4320381">
                  <a:extLst>
                    <a:ext uri="{9D8B030D-6E8A-4147-A177-3AD203B41FA5}">
                      <a16:colId xmlns:a16="http://schemas.microsoft.com/office/drawing/2014/main" xmlns="" val="20000"/>
                    </a:ext>
                  </a:extLst>
                </a:gridCol>
                <a:gridCol w="4320381">
                  <a:extLst>
                    <a:ext uri="{9D8B030D-6E8A-4147-A177-3AD203B41FA5}">
                      <a16:colId xmlns:a16="http://schemas.microsoft.com/office/drawing/2014/main" xmlns="" val="20001"/>
                    </a:ext>
                  </a:extLst>
                </a:gridCol>
              </a:tblGrid>
              <a:tr h="370840">
                <a:tc>
                  <a:txBody>
                    <a:bodyPr/>
                    <a:lstStyle/>
                    <a:p>
                      <a:r>
                        <a:rPr lang="en-US" sz="1800" kern="1200" dirty="0">
                          <a:solidFill>
                            <a:schemeClr val="tx1"/>
                          </a:solidFill>
                          <a:latin typeface="+mn-lt"/>
                          <a:ea typeface="+mn-ea"/>
                          <a:cs typeface="+mn-cs"/>
                        </a:rPr>
                        <a:t>3GPP TSG-RAN WG4 </a:t>
                      </a:r>
                      <a:r>
                        <a:rPr lang="en-US" sz="1800" kern="1200" dirty="0" smtClean="0">
                          <a:solidFill>
                            <a:schemeClr val="tx1"/>
                          </a:solidFill>
                          <a:latin typeface="+mn-lt"/>
                          <a:ea typeface="+mn-ea"/>
                          <a:cs typeface="+mn-cs"/>
                        </a:rPr>
                        <a:t>Meeting #82bis</a:t>
                      </a:r>
                      <a:endParaRPr lang="en-US" sz="1800" kern="1200" dirty="0">
                        <a:solidFill>
                          <a:schemeClr val="tx1"/>
                        </a:solidFill>
                        <a:latin typeface="+mn-lt"/>
                        <a:ea typeface="+mn-ea"/>
                        <a:cs typeface="+mn-cs"/>
                      </a:endParaRPr>
                    </a:p>
                  </a:txBody>
                  <a:tcPr/>
                </a:tc>
                <a:tc>
                  <a:txBody>
                    <a:bodyPr/>
                    <a:lstStyle/>
                    <a:p>
                      <a:pPr marL="0" marR="0" indent="0" algn="r" defTabSz="914461"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tx1"/>
                          </a:solidFill>
                          <a:latin typeface="+mn-lt"/>
                          <a:ea typeface="+mn-ea"/>
                          <a:cs typeface="+mn-cs"/>
                        </a:rPr>
                        <a:t>R4-1704408</a:t>
                      </a:r>
                      <a:endParaRPr lang="zh-CN" altLang="en-US" sz="1800" dirty="0">
                        <a:solidFill>
                          <a:schemeClr val="tx1"/>
                        </a:solidFill>
                      </a:endParaRPr>
                    </a:p>
                  </a:txBody>
                  <a:tcPr/>
                </a:tc>
                <a:extLst>
                  <a:ext uri="{0D108BD9-81ED-4DB2-BD59-A6C34878D82A}">
                    <a16:rowId xmlns:a16="http://schemas.microsoft.com/office/drawing/2014/main" xmlns="" val="10000"/>
                  </a:ext>
                </a:extLst>
              </a:tr>
              <a:tr h="370840">
                <a:tc>
                  <a:txBody>
                    <a:bodyPr/>
                    <a:lstStyle/>
                    <a:p>
                      <a:pPr marL="0" marR="0" indent="0" algn="l" defTabSz="914461"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mn-lt"/>
                          <a:ea typeface="+mn-ea"/>
                          <a:cs typeface="+mn-cs"/>
                        </a:rPr>
                        <a:t>Spokane, US, 3 - 7 April, 2017</a:t>
                      </a:r>
                    </a:p>
                    <a:p>
                      <a:pPr marL="0" marR="0" indent="0" algn="l" defTabSz="914461"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mn-lt"/>
                          <a:ea typeface="+mn-ea"/>
                          <a:cs typeface="+mn-cs"/>
                        </a:rPr>
                        <a:t>Agenda item:</a:t>
                      </a:r>
                      <a:r>
                        <a:rPr lang="en-US" sz="1800" b="1" kern="1200" dirty="0" smtClean="0">
                          <a:solidFill>
                            <a:schemeClr val="tx1"/>
                          </a:solidFill>
                          <a:latin typeface="+mn-lt"/>
                          <a:ea typeface="+mn-ea"/>
                          <a:cs typeface="+mn-cs"/>
                        </a:rPr>
                        <a:t>	</a:t>
                      </a:r>
                      <a:r>
                        <a:rPr lang="en-US" sz="1800" kern="1200" dirty="0" smtClean="0">
                          <a:solidFill>
                            <a:schemeClr val="tx1"/>
                          </a:solidFill>
                          <a:latin typeface="+mn-lt"/>
                          <a:ea typeface="+mn-ea"/>
                          <a:cs typeface="+mn-cs"/>
                        </a:rPr>
                        <a:t>10.4.2.2</a:t>
                      </a:r>
                    </a:p>
                    <a:p>
                      <a:pPr marL="0" marR="0" indent="0" algn="l" defTabSz="914461" rtl="0" eaLnBrk="1" fontAlgn="auto" latinLnBrk="0" hangingPunct="1">
                        <a:lnSpc>
                          <a:spcPct val="100000"/>
                        </a:lnSpc>
                        <a:spcBef>
                          <a:spcPts val="0"/>
                        </a:spcBef>
                        <a:spcAft>
                          <a:spcPts val="0"/>
                        </a:spcAft>
                        <a:buClrTx/>
                        <a:buSzTx/>
                        <a:buFontTx/>
                        <a:buNone/>
                        <a:tabLst/>
                        <a:defRPr/>
                      </a:pPr>
                      <a:endParaRPr lang="en-US" sz="1800" b="0" kern="1200" dirty="0">
                        <a:solidFill>
                          <a:schemeClr val="tx1"/>
                        </a:solidFill>
                        <a:latin typeface="+mn-lt"/>
                        <a:ea typeface="+mn-ea"/>
                        <a:cs typeface="+mn-cs"/>
                      </a:endParaRPr>
                    </a:p>
                  </a:txBody>
                  <a:tcPr/>
                </a:tc>
                <a:tc>
                  <a:txBody>
                    <a:bodyPr/>
                    <a:lstStyle/>
                    <a:p>
                      <a:endParaRPr lang="zh-CN" altLang="en-US" dirty="0"/>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8283856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altLang="zh-CN" dirty="0" smtClean="0"/>
              <a:t>Background</a:t>
            </a:r>
            <a:endParaRPr lang="zh-CN" altLang="en-US" dirty="0"/>
          </a:p>
        </p:txBody>
      </p:sp>
      <p:sp>
        <p:nvSpPr>
          <p:cNvPr id="3" name="内容占位符 2"/>
          <p:cNvSpPr>
            <a:spLocks noGrp="1"/>
          </p:cNvSpPr>
          <p:nvPr>
            <p:ph sz="quarter" idx="13"/>
          </p:nvPr>
        </p:nvSpPr>
        <p:spPr>
          <a:xfrm>
            <a:off x="252391" y="981075"/>
            <a:ext cx="8640508" cy="3163099"/>
          </a:xfrm>
        </p:spPr>
        <p:txBody>
          <a:bodyPr/>
          <a:lstStyle/>
          <a:p>
            <a:pPr eaLnBrk="1" hangingPunct="1">
              <a:lnSpc>
                <a:spcPct val="90000"/>
              </a:lnSpc>
            </a:pPr>
            <a:r>
              <a:rPr lang="en-GB" altLang="zh-CN" dirty="0" smtClean="0"/>
              <a:t>In last meeting, the concept of frequency “Range 1 and Range 2” [1] has been introduced to specify RF requirements for NR. the threshold between frequency Range 1 and Range 2 hasn’t decided yet.</a:t>
            </a:r>
          </a:p>
          <a:p>
            <a:pPr eaLnBrk="1" hangingPunct="1">
              <a:lnSpc>
                <a:spcPct val="90000"/>
              </a:lnSpc>
            </a:pPr>
            <a:r>
              <a:rPr lang="en-GB" altLang="zh-CN" dirty="0" smtClean="0"/>
              <a:t>The upper and lower frequency limit and measurement bandwidth for NR are still incomplete although some conclusions have been captured into TR38.803[2][3].</a:t>
            </a:r>
          </a:p>
          <a:p>
            <a:pPr eaLnBrk="1" hangingPunct="1">
              <a:lnSpc>
                <a:spcPct val="90000"/>
              </a:lnSpc>
            </a:pPr>
            <a:r>
              <a:rPr lang="en-GB" altLang="zh-CN" dirty="0" smtClean="0"/>
              <a:t>For above 13 GHz transmission, it has been agreed that upper frequency limit should be specified as 2nd harmonics of the upper edge of the UL operating band including the full harmonic spectrum [2]</a:t>
            </a:r>
          </a:p>
          <a:p>
            <a:pPr eaLnBrk="1" hangingPunct="1">
              <a:lnSpc>
                <a:spcPct val="90000"/>
              </a:lnSpc>
            </a:pPr>
            <a:r>
              <a:rPr lang="en-GB" altLang="zh-CN" dirty="0" smtClean="0"/>
              <a:t>The upper limit will be very high (up to 200 GHz) if the NR frequency range is high according to ITU-R SM.329 [4]. For saving test time,1MHz measure bandwidth may be a little small for that much of high upper limit.[5]</a:t>
            </a:r>
            <a:endParaRPr lang="zh-CN" altLang="en-US" dirty="0" smtClean="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2</a:t>
            </a:fld>
            <a:endParaRPr lang="en-US" dirty="0"/>
          </a:p>
        </p:txBody>
      </p:sp>
      <p:sp>
        <p:nvSpPr>
          <p:cNvPr id="5" name="矩形 4"/>
          <p:cNvSpPr/>
          <p:nvPr/>
        </p:nvSpPr>
        <p:spPr>
          <a:xfrm>
            <a:off x="252690" y="4144174"/>
            <a:ext cx="8893197" cy="1200329"/>
          </a:xfrm>
          <a:prstGeom prst="rect">
            <a:avLst/>
          </a:prstGeom>
        </p:spPr>
        <p:txBody>
          <a:bodyPr wrap="square">
            <a:spAutoFit/>
          </a:bodyPr>
          <a:lstStyle/>
          <a:p>
            <a:pPr eaLnBrk="1" hangingPunct="1"/>
            <a:r>
              <a:rPr lang="en-US" altLang="zh-CN" sz="1200" dirty="0" smtClean="0"/>
              <a:t>[1] </a:t>
            </a:r>
            <a:r>
              <a:rPr lang="en-GB" altLang="zh-CN" sz="1200" dirty="0" smtClean="0"/>
              <a:t> R4-1701520, Applicability of UE RF conducted and OTA requirements, NTT DOCOMO, INC.</a:t>
            </a:r>
            <a:endParaRPr lang="zh-CN" altLang="zh-CN" sz="1200" dirty="0" smtClean="0"/>
          </a:p>
          <a:p>
            <a:pPr eaLnBrk="1" hangingPunct="1"/>
            <a:r>
              <a:rPr lang="en-GB" altLang="zh-CN" sz="1200" dirty="0" smtClean="0"/>
              <a:t>[2] R4-1702045, TP for TR 38.803: SI agreements and background for each UE RF requirement. NTT DOCOMO, INC.</a:t>
            </a:r>
            <a:endParaRPr lang="zh-CN" altLang="zh-CN" sz="1200" dirty="0" smtClean="0"/>
          </a:p>
          <a:p>
            <a:pPr eaLnBrk="1" hangingPunct="1"/>
            <a:r>
              <a:rPr lang="en-GB" altLang="zh-CN" sz="1200" dirty="0" smtClean="0"/>
              <a:t>[3] R4-1702044, TP for TR 38.803: Summary of SI agreements on UE RF aspects, NTT DOCOMO, INC.</a:t>
            </a:r>
            <a:endParaRPr lang="zh-CN" altLang="zh-CN" sz="1200" dirty="0" smtClean="0"/>
          </a:p>
          <a:p>
            <a:pPr eaLnBrk="1" hangingPunct="1"/>
            <a:r>
              <a:rPr lang="en-GB" altLang="zh-CN" sz="1200" dirty="0" smtClean="0"/>
              <a:t>[4] Recommendation ITU-R SM.329-12, unwanted emissions in the spurious domain</a:t>
            </a:r>
            <a:endParaRPr lang="zh-CN" altLang="zh-CN" sz="1200" dirty="0" smtClean="0"/>
          </a:p>
          <a:p>
            <a:pPr eaLnBrk="1" hangingPunct="1"/>
            <a:r>
              <a:rPr lang="en-US" altLang="zh-CN" sz="1200" dirty="0" smtClean="0"/>
              <a:t>[5] R4-1702847,</a:t>
            </a:r>
            <a:r>
              <a:rPr lang="en-GB" altLang="zh-CN" sz="1200" dirty="0" smtClean="0"/>
              <a:t> NR UE </a:t>
            </a:r>
            <a:r>
              <a:rPr lang="en-GB" altLang="zh-CN" sz="1200" dirty="0" err="1" smtClean="0"/>
              <a:t>Tx</a:t>
            </a:r>
            <a:r>
              <a:rPr lang="en-GB" altLang="zh-CN" sz="1200" dirty="0" smtClean="0"/>
              <a:t> spurious emissions</a:t>
            </a:r>
            <a:r>
              <a:rPr lang="en-US" altLang="zh-CN" sz="1200" dirty="0" smtClean="0"/>
              <a:t>,</a:t>
            </a:r>
            <a:r>
              <a:rPr lang="en-GB" altLang="zh-CN" sz="1200" dirty="0" smtClean="0"/>
              <a:t> ZTE, ZTE Microelectronics</a:t>
            </a:r>
          </a:p>
          <a:p>
            <a:pPr marL="0" indent="0" eaLnBrk="1" hangingPunct="1">
              <a:buNone/>
            </a:pPr>
            <a:r>
              <a:rPr lang="en-US" altLang="zh-CN" sz="1200" dirty="0" smtClean="0"/>
              <a:t>[6] R4-1700864,</a:t>
            </a:r>
            <a:r>
              <a:rPr lang="en-GB" altLang="zh-CN" sz="1200" dirty="0" smtClean="0"/>
              <a:t> NR UE </a:t>
            </a:r>
            <a:r>
              <a:rPr lang="en-GB" altLang="zh-CN" sz="1200" dirty="0" err="1" smtClean="0"/>
              <a:t>Tx</a:t>
            </a:r>
            <a:r>
              <a:rPr lang="en-GB" altLang="zh-CN" sz="1200" dirty="0" smtClean="0"/>
              <a:t> spurious emissions</a:t>
            </a:r>
            <a:r>
              <a:rPr lang="en-US" altLang="zh-CN" sz="1200" dirty="0" smtClean="0"/>
              <a:t>,</a:t>
            </a:r>
            <a:r>
              <a:rPr lang="en-GB" altLang="zh-CN" sz="1200" dirty="0" smtClean="0"/>
              <a:t> ZTE, ZTE Microelectronics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391" y="4837"/>
            <a:ext cx="8640209" cy="495999"/>
          </a:xfrm>
        </p:spPr>
        <p:txBody>
          <a:bodyPr/>
          <a:lstStyle/>
          <a:p>
            <a:r>
              <a:rPr lang="sv-SE" altLang="zh-CN" dirty="0"/>
              <a:t>Way forward</a:t>
            </a:r>
            <a:endParaRPr lang="zh-CN" altLang="en-US" dirty="0"/>
          </a:p>
        </p:txBody>
      </p:sp>
      <p:sp>
        <p:nvSpPr>
          <p:cNvPr id="3" name="内容占位符 2"/>
          <p:cNvSpPr>
            <a:spLocks noGrp="1"/>
          </p:cNvSpPr>
          <p:nvPr>
            <p:ph sz="quarter" idx="13"/>
          </p:nvPr>
        </p:nvSpPr>
        <p:spPr>
          <a:xfrm>
            <a:off x="233018" y="353892"/>
            <a:ext cx="8912570" cy="5933422"/>
          </a:xfrm>
        </p:spPr>
        <p:txBody>
          <a:bodyPr/>
          <a:lstStyle/>
          <a:p>
            <a:pPr eaLnBrk="1" hangingPunct="1"/>
            <a:r>
              <a:rPr lang="en-GB" altLang="zh-CN" sz="2400" dirty="0" smtClean="0"/>
              <a:t>For range 1</a:t>
            </a:r>
          </a:p>
          <a:p>
            <a:pPr lvl="1"/>
            <a:r>
              <a:rPr lang="en-GB" altLang="zh-CN" sz="1800" dirty="0" smtClean="0"/>
              <a:t>Lower frequency limit</a:t>
            </a:r>
          </a:p>
          <a:p>
            <a:pPr lvl="2"/>
            <a:r>
              <a:rPr lang="en-GB" altLang="zh-CN" sz="1800" dirty="0" smtClean="0"/>
              <a:t>9 KHz for below [6GHz]</a:t>
            </a:r>
          </a:p>
          <a:p>
            <a:pPr lvl="1"/>
            <a:r>
              <a:rPr lang="en-GB" altLang="zh-CN" sz="1800" dirty="0" smtClean="0"/>
              <a:t>Upper frequency limit</a:t>
            </a:r>
          </a:p>
          <a:p>
            <a:pPr lvl="2"/>
            <a:r>
              <a:rPr lang="en-GB" altLang="zh-CN" sz="1800" dirty="0" smtClean="0"/>
              <a:t>5th harmonic of the upper frequency edge of the UL operating band</a:t>
            </a:r>
          </a:p>
          <a:p>
            <a:pPr lvl="1"/>
            <a:r>
              <a:rPr lang="en-GB" altLang="zh-CN" sz="1800" dirty="0" smtClean="0"/>
              <a:t>Measure bandwidth</a:t>
            </a:r>
          </a:p>
          <a:p>
            <a:pPr lvl="2"/>
            <a:r>
              <a:rPr lang="en-US" altLang="zh-CN" sz="1800" dirty="0" smtClean="0"/>
              <a:t>1 kHz between 9 kHz and 150 kHz</a:t>
            </a:r>
            <a:endParaRPr lang="zh-CN" altLang="zh-CN" sz="1800" dirty="0" smtClean="0"/>
          </a:p>
          <a:p>
            <a:pPr lvl="2"/>
            <a:r>
              <a:rPr lang="en-US" altLang="zh-CN" sz="1800" dirty="0" smtClean="0"/>
              <a:t>10 kHz between 150kHz and 30 MHz</a:t>
            </a:r>
            <a:endParaRPr lang="zh-CN" altLang="zh-CN" sz="1800" dirty="0" smtClean="0"/>
          </a:p>
          <a:p>
            <a:pPr lvl="2"/>
            <a:r>
              <a:rPr lang="en-US" altLang="zh-CN" sz="1800" dirty="0" smtClean="0"/>
              <a:t>100 kHz between 30 MHz and 1 GHz</a:t>
            </a:r>
            <a:endParaRPr lang="zh-CN" altLang="zh-CN" sz="1800" dirty="0" smtClean="0"/>
          </a:p>
          <a:p>
            <a:pPr lvl="2"/>
            <a:r>
              <a:rPr lang="en-US" altLang="zh-CN" sz="1800" dirty="0" smtClean="0"/>
              <a:t>1MHz above 1 GHz</a:t>
            </a:r>
            <a:endParaRPr lang="en-GB" altLang="zh-CN" sz="1800" dirty="0" smtClean="0"/>
          </a:p>
          <a:p>
            <a:pPr eaLnBrk="1" hangingPunct="1"/>
            <a:r>
              <a:rPr lang="en-GB" altLang="zh-CN" sz="2400" dirty="0" smtClean="0"/>
              <a:t>For range 2</a:t>
            </a:r>
          </a:p>
          <a:p>
            <a:pPr lvl="1"/>
            <a:r>
              <a:rPr lang="en-GB" altLang="zh-CN" sz="1800" dirty="0" smtClean="0"/>
              <a:t>Lower frequency limit</a:t>
            </a:r>
          </a:p>
          <a:p>
            <a:pPr lvl="2"/>
            <a:r>
              <a:rPr lang="en-GB" altLang="zh-CN" sz="1800" dirty="0" smtClean="0"/>
              <a:t>30 MHz for above [6GHz]</a:t>
            </a:r>
          </a:p>
          <a:p>
            <a:pPr lvl="1"/>
            <a:r>
              <a:rPr lang="en-GB" altLang="zh-CN" sz="1800" dirty="0" smtClean="0"/>
              <a:t>Upper frequency limit</a:t>
            </a:r>
          </a:p>
          <a:p>
            <a:pPr lvl="2"/>
            <a:r>
              <a:rPr lang="en-US" altLang="zh-CN" sz="1800" dirty="0" smtClean="0"/>
              <a:t>2nd </a:t>
            </a:r>
            <a:r>
              <a:rPr lang="en-GB" altLang="zh-CN" sz="1800" dirty="0" smtClean="0"/>
              <a:t>harmonic of the upper frequency edge of the UL operating band </a:t>
            </a:r>
            <a:r>
              <a:rPr lang="en-US" altLang="zh-CN" sz="1800" dirty="0" smtClean="0"/>
              <a:t>for above 13GHz</a:t>
            </a:r>
          </a:p>
          <a:p>
            <a:pPr lvl="1"/>
            <a:r>
              <a:rPr lang="en-GB" altLang="zh-CN" sz="1800" dirty="0" smtClean="0">
                <a:solidFill>
                  <a:prstClr val="black"/>
                </a:solidFill>
              </a:rPr>
              <a:t>Measure bandwidth</a:t>
            </a:r>
            <a:endParaRPr lang="en-US" altLang="zh-CN" sz="1800" dirty="0" smtClean="0"/>
          </a:p>
          <a:p>
            <a:pPr lvl="2"/>
            <a:r>
              <a:rPr lang="en-US" altLang="zh-CN" sz="1800" dirty="0" smtClean="0"/>
              <a:t>100 kHz between 30 MHz and 1 GHz</a:t>
            </a:r>
          </a:p>
          <a:p>
            <a:pPr lvl="2"/>
            <a:r>
              <a:rPr lang="en-US" altLang="zh-CN" sz="1800" dirty="0" smtClean="0"/>
              <a:t>1 MHz above 1GHz</a:t>
            </a:r>
            <a:endParaRPr lang="en-GB" altLang="zh-CN" sz="1800" dirty="0" smtClean="0"/>
          </a:p>
          <a:p>
            <a:pPr lvl="2">
              <a:buNone/>
            </a:pPr>
            <a:r>
              <a:rPr lang="en-US" altLang="zh-CN" sz="1800" dirty="0" smtClean="0"/>
              <a:t>Test time aspects should be further investigated</a:t>
            </a:r>
          </a:p>
          <a:p>
            <a:pPr lvl="2"/>
            <a:endParaRPr lang="en-US" altLang="zh-CN" sz="1800" dirty="0" smtClean="0"/>
          </a:p>
          <a:p>
            <a:pPr marL="269875" lvl="2">
              <a:buNone/>
            </a:pPr>
            <a:endParaRPr lang="zh-CN" altLang="en-US" dirty="0" smtClean="0"/>
          </a:p>
          <a:p>
            <a:pPr marL="269875" lvl="2">
              <a:buNone/>
            </a:pPr>
            <a:endParaRPr lang="zh-CN" altLang="en-US" dirty="0" smtClean="0"/>
          </a:p>
          <a:p>
            <a:pPr lvl="2">
              <a:buNone/>
            </a:pPr>
            <a:endParaRPr lang="en-US" altLang="zh-CN" dirty="0" smtClean="0"/>
          </a:p>
          <a:p>
            <a:pPr>
              <a:buNone/>
            </a:pPr>
            <a:endParaRPr lang="en-US" altLang="zh-CN" sz="1600" dirty="0" smtClean="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3</a:t>
            </a:fld>
            <a:endParaRPr lang="en-US" dirty="0"/>
          </a:p>
        </p:txBody>
      </p:sp>
    </p:spTree>
    <p:extLst>
      <p:ext uri="{BB962C8B-B14F-4D97-AF65-F5344CB8AC3E}">
        <p14:creationId xmlns="" xmlns:p14="http://schemas.microsoft.com/office/powerpoint/2010/main" val="2471262793"/>
      </p:ext>
    </p:extLst>
  </p:cSld>
  <p:clrMapOvr>
    <a:masterClrMapping/>
  </p:clrMapOvr>
</p:sld>
</file>

<file path=ppt/theme/theme1.xml><?xml version="1.0" encoding="utf-8"?>
<a:theme xmlns:a="http://schemas.openxmlformats.org/drawingml/2006/main" name="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ew">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8731</TotalTime>
  <Words>356</Words>
  <Application>Microsoft Office PowerPoint</Application>
  <PresentationFormat>自定义</PresentationFormat>
  <Paragraphs>42</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Background</vt:lpstr>
      <vt:lpstr>WF on lower and upper frequency limits and MBW for NR UE Tx spurious emission</vt:lpstr>
      <vt:lpstr>Background</vt:lpstr>
      <vt:lpstr>Way forward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 shengxiang</dc:creator>
  <cp:lastModifiedBy>ZTE</cp:lastModifiedBy>
  <cp:revision>718</cp:revision>
  <dcterms:created xsi:type="dcterms:W3CDTF">2014-09-24T01:01:53Z</dcterms:created>
  <dcterms:modified xsi:type="dcterms:W3CDTF">2017-04-07T22:43:56Z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(2)OWwWBwv9qBvm7hy5xo1c8z2l56lMHIGEWnrWE4fTtbSRN2NsUKLiUwhk3f6fwRUj06BYmSxH
zN4GHQGyc9/mIhVp1vTzV/r2SPwTnHuZ8qPMbmBhJGjFwl+5Jq9gm5BSYxlaamic04ZNh3py
O3soFwoT226MlBlRXTPv0rH2jBYw5QmhvReQb44CNQZ5Q4nEUDHX76fwBOzoO4iDyymLDFfD
tD+6YXquw4L6WwuQ5S</vt:lpwstr>
  </property>
  <property fmtid="{D5CDD505-2E9C-101B-9397-08002B2CF9AE}" pid="3" name="_2015_ms_pID_725343_00">
    <vt:lpwstr>_2015_ms_pID_725343</vt:lpwstr>
  </property>
  <property fmtid="{D5CDD505-2E9C-101B-9397-08002B2CF9AE}" pid="4" name="_2015_ms_pID_7253431">
    <vt:lpwstr>cyM6i77k1/iuKNtHqzeHt4zUN+W078CKRCOsVaO4iVs4lnVfOA925e
UV3DcCGXj8XrwRljAaRSsqhrkGRlbybxDdyZZxSv/dMqTrcn//6a1dzZlPo0a3oc+nX0Kfs/
N/ZvaGUbugfZnW5T6KEmNy6vl+EMXNqoiRBlF23Gd0RntRbJDTxiTkJcQH7fN+e9y+vQvSaE
hnMtkZKvh5uogtpo</vt:lpwstr>
  </property>
  <property fmtid="{D5CDD505-2E9C-101B-9397-08002B2CF9AE}" pid="5" name="_2015_ms_pID_7253431_00">
    <vt:lpwstr>_2015_ms_pID_7253431</vt:lpwstr>
  </property>
  <property fmtid="{D5CDD505-2E9C-101B-9397-08002B2CF9AE}" pid="6" name="_NewReviewCycle">
    <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1484785417</vt:lpwstr>
  </property>
</Properties>
</file>