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  <p:sldMasterId id="2147484910" r:id="rId3"/>
  </p:sldMasterIdLst>
  <p:notesMasterIdLst>
    <p:notesMasterId r:id="rId11"/>
  </p:notesMasterIdLst>
  <p:sldIdLst>
    <p:sldId id="336" r:id="rId4"/>
    <p:sldId id="341" r:id="rId5"/>
    <p:sldId id="345" r:id="rId6"/>
    <p:sldId id="339" r:id="rId7"/>
    <p:sldId id="342" r:id="rId8"/>
    <p:sldId id="343" r:id="rId9"/>
    <p:sldId id="344" r:id="rId10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FF"/>
    <a:srgbClr val="0000FF"/>
    <a:srgbClr val="FF0000"/>
    <a:srgbClr val="CCFFCC"/>
    <a:srgbClr val="FFCCFF"/>
    <a:srgbClr val="FFFFCC"/>
    <a:srgbClr val="FF99FF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14" autoAdjust="0"/>
    <p:restoredTop sz="94082" autoAdjust="0"/>
  </p:normalViewPr>
  <p:slideViewPr>
    <p:cSldViewPr>
      <p:cViewPr varScale="1">
        <p:scale>
          <a:sx n="85" d="100"/>
          <a:sy n="85" d="100"/>
        </p:scale>
        <p:origin x="-6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51163" cy="496888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1A25E89-462D-472B-9E08-313B36AEF70C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72050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36" tIns="46118" rIns="92236" bIns="46118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50" y="4721225"/>
            <a:ext cx="5448300" cy="4473575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51163" cy="496887"/>
          </a:xfrm>
          <a:prstGeom prst="rect">
            <a:avLst/>
          </a:prstGeom>
        </p:spPr>
        <p:txBody>
          <a:bodyPr vert="horz" wrap="square" lIns="92236" tIns="46118" rIns="92236" bIns="46118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51163" cy="496887"/>
          </a:xfrm>
          <a:prstGeom prst="rect">
            <a:avLst/>
          </a:prstGeom>
        </p:spPr>
        <p:txBody>
          <a:bodyPr vert="horz" wrap="square" lIns="92236" tIns="46118" rIns="92236" bIns="4611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3640ABE-E120-4453-BF7D-003F9E28740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94973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1_corp_brandlogo_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124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2017,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7C07F762-5C02-4C75-903E-C56DCE1CC5D1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7405688" y="82550"/>
            <a:ext cx="1508125" cy="19050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  <a:endParaRPr lang="ja-JP" altLang="en-US" sz="800" b="1">
              <a:solidFill>
                <a:srgbClr val="C00000"/>
              </a:solidFill>
            </a:endParaRPr>
          </a:p>
        </p:txBody>
      </p:sp>
      <p:sp>
        <p:nvSpPr>
          <p:cNvPr id="81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81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95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98715391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66453486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15125" y="115888"/>
            <a:ext cx="2178050" cy="6408737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383337" cy="6408737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459325409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9402524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10838038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612054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0825" y="1268413"/>
            <a:ext cx="424497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24497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51403954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752221815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39118685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3750704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1448103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1pPr>
            <a:lvl2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2pPr>
            <a:lvl3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3pPr>
            <a:lvl4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4pPr>
            <a:lvl5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52749182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84642605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836986160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15125" y="115888"/>
            <a:ext cx="2178050" cy="6408737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383337" cy="6408737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86687042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7129462" cy="865187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250825" y="1268413"/>
            <a:ext cx="4244975" cy="5256212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244975" cy="5256212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035675034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3C319-5131-43AF-A2A5-7AFB15C1AB41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E51FE-B885-4FB0-83CA-B459FB27078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722687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F8E2A-FBAA-4895-A1B4-FDEE1DD8B3B7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45B53-DDA0-4883-8366-7DFCDBEE0E5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749080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750E8-5919-41D8-8B5E-32D3A383FE4F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23A95-ED18-4D21-B69A-4E90B33D1E5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120565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37D06-D09D-43CE-8DE0-1CBD56B94E08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6A4DD-1E3D-4050-A69B-DE4D9E2BAF9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275445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B014C-7FBB-4A5E-81CD-05806459EDEA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142ED-093D-4885-8CDF-2008D6B0FF7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868587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71EC4-A199-4576-B7A6-8BB65657304B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A1611-351B-49F4-977A-904EF27ACFA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22246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33945866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D6434-AD2F-4505-BF0B-1786DD2B17F3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1C771-36D0-46A7-B042-06B9FCE7075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716641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E7656-4761-46C7-87A2-B26DC34E2FCB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04B11-BF88-450B-8B33-00EDF30FC8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086760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354D2-E51F-4236-9C24-E2EE099AB305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20E9B-23CC-4459-B3BC-5E0060772FC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141441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5BD83-12D1-4991-BE2E-C374316375FA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257A3-8BD0-47F1-818B-47E880E70AF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961246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7C0FA-E4F4-436C-B69A-DFFC17A25DD6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5A9F9-3DC2-48D9-B203-FE1D5BB5C8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94794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0825" y="1143000"/>
            <a:ext cx="4244975" cy="538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244975" cy="538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216027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071833385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44596208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48660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06812508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19234731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01_corp_brandlogo_S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028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0767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2017,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1029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2098DC62-1C1F-4BA1-B076-32DC2309346D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10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712946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143000"/>
            <a:ext cx="8642350" cy="538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sp>
        <p:nvSpPr>
          <p:cNvPr id="1032" name="Text Box 15"/>
          <p:cNvSpPr txBox="1">
            <a:spLocks noChangeArrowheads="1"/>
          </p:cNvSpPr>
          <p:nvPr/>
        </p:nvSpPr>
        <p:spPr bwMode="auto">
          <a:xfrm>
            <a:off x="7405688" y="88900"/>
            <a:ext cx="1508125" cy="19050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  <a:endParaRPr lang="ja-JP" altLang="en-US" sz="800" b="1">
              <a:solidFill>
                <a:srgbClr val="C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01" r:id="rId1"/>
    <p:sldLayoutId id="2147485168" r:id="rId2"/>
    <p:sldLayoutId id="2147485169" r:id="rId3"/>
    <p:sldLayoutId id="2147485170" r:id="rId4"/>
    <p:sldLayoutId id="2147485171" r:id="rId5"/>
    <p:sldLayoutId id="2147485172" r:id="rId6"/>
    <p:sldLayoutId id="2147485173" r:id="rId7"/>
    <p:sldLayoutId id="2147485174" r:id="rId8"/>
    <p:sldLayoutId id="2147485175" r:id="rId9"/>
    <p:sldLayoutId id="2147485176" r:id="rId10"/>
    <p:sldLayoutId id="2147485177" r:id="rId11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anose="020B0900000000000000" pitchFamily="50" charset="-128"/>
          <a:ea typeface="HGP創英角ｺﾞｼｯｸUB" panose="020B0900000000000000" pitchFamily="50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8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01_corp_brandlogo_S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2100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2011,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4FEF9541-5778-4D09-A96D-95B93C3C123D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712946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268413"/>
            <a:ext cx="8642350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sp>
        <p:nvSpPr>
          <p:cNvPr id="2056" name="Text Box 15"/>
          <p:cNvSpPr txBox="1">
            <a:spLocks noChangeArrowheads="1"/>
          </p:cNvSpPr>
          <p:nvPr/>
        </p:nvSpPr>
        <p:spPr bwMode="auto">
          <a:xfrm>
            <a:off x="7175500" y="7938"/>
            <a:ext cx="1968500" cy="314325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ja-JP" altLang="en-US" sz="800" b="1">
                <a:solidFill>
                  <a:srgbClr val="C00000"/>
                </a:solidFill>
              </a:rPr>
              <a:t>営業上・技術上の秘密が含まれています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78" r:id="rId1"/>
    <p:sldLayoutId id="2147485179" r:id="rId2"/>
    <p:sldLayoutId id="2147485180" r:id="rId3"/>
    <p:sldLayoutId id="2147485181" r:id="rId4"/>
    <p:sldLayoutId id="2147485182" r:id="rId5"/>
    <p:sldLayoutId id="2147485183" r:id="rId6"/>
    <p:sldLayoutId id="2147485184" r:id="rId7"/>
    <p:sldLayoutId id="2147485185" r:id="rId8"/>
    <p:sldLayoutId id="2147485186" r:id="rId9"/>
    <p:sldLayoutId id="2147485187" r:id="rId10"/>
    <p:sldLayoutId id="2147485188" r:id="rId11"/>
    <p:sldLayoutId id="2147485189" r:id="rId12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8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3075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09063C2-16F2-4FFF-9061-5BC1F4921078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69BBDC-9B35-4864-BD16-4BFCC36C9D2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90" r:id="rId1"/>
    <p:sldLayoutId id="2147485191" r:id="rId2"/>
    <p:sldLayoutId id="2147485192" r:id="rId3"/>
    <p:sldLayoutId id="2147485193" r:id="rId4"/>
    <p:sldLayoutId id="2147485194" r:id="rId5"/>
    <p:sldLayoutId id="2147485195" r:id="rId6"/>
    <p:sldLayoutId id="2147485196" r:id="rId7"/>
    <p:sldLayoutId id="2147485197" r:id="rId8"/>
    <p:sldLayoutId id="2147485198" r:id="rId9"/>
    <p:sldLayoutId id="2147485199" r:id="rId10"/>
    <p:sldLayoutId id="21474852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3.3-4.2</a:t>
            </a:r>
            <a:r>
              <a:rPr lang="ja-JP" altLang="en-US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GHz and </a:t>
            </a:r>
            <a:b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4.4-4.99 GHz NR spectrum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INC., Intel, Qualcomm, </a:t>
            </a:r>
            <a:r>
              <a:rPr lang="en-US" altLang="ja-JP" b="1" dirty="0" err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Qorvo</a:t>
            </a: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Skyworks, Ericsson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#82bis Meeting				 Spokane, WA, USA, 3 - 7 April, 2017</a:t>
            </a:r>
            <a:endParaRPr lang="ja-JP" altLang="en-US" sz="1800">
              <a:latin typeface="Arial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30885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R4-1704218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タイトル 1"/>
          <p:cNvSpPr>
            <a:spLocks noGrp="1"/>
          </p:cNvSpPr>
          <p:nvPr>
            <p:ph type="title"/>
          </p:nvPr>
        </p:nvSpPr>
        <p:spPr>
          <a:xfrm>
            <a:off x="107504" y="197768"/>
            <a:ext cx="8928992" cy="1143000"/>
          </a:xfrm>
        </p:spPr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 on 3.3-4.2</a:t>
            </a:r>
            <a:r>
              <a:rPr lang="ja-JP" altLang="en-US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GHz (1)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7171" name="コンテンツ プレースホルダ 2"/>
          <p:cNvSpPr>
            <a:spLocks noGrp="1"/>
          </p:cNvSpPr>
          <p:nvPr>
            <p:ph idx="1"/>
          </p:nvPr>
        </p:nvSpPr>
        <p:spPr>
          <a:xfrm>
            <a:off x="132904" y="1235389"/>
            <a:ext cx="8903592" cy="4505325"/>
          </a:xfrm>
        </p:spPr>
        <p:txBody>
          <a:bodyPr/>
          <a:lstStyle/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Based on online [1-7] and offline discussions, there were two proposals to specify the band in the range of 3.3-4.2 GHz.</a:t>
            </a:r>
          </a:p>
          <a:p>
            <a:pPr lvl="1"/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1: To specify two different bands below with a note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indicating that “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 UE supporting Band X shall also support Band Y and vice versa”.</a:t>
            </a:r>
          </a:p>
          <a:p>
            <a:pPr lvl="2"/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 X: 3.3-3.8 GHz</a:t>
            </a:r>
          </a:p>
          <a:p>
            <a:pPr lvl="2"/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 Y: 3.6-4.2 GHz</a:t>
            </a:r>
            <a:b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*No additional switch loss is assumed. </a:t>
            </a:r>
          </a:p>
          <a:p>
            <a:pPr lvl="2"/>
            <a:endParaRPr lang="en-US" altLang="ja-JP" sz="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2: To specify 3.3-4.2 GHz as a single band.</a:t>
            </a:r>
            <a:endParaRPr lang="en-US" altLang="ja-JP" sz="12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113191"/>
              </p:ext>
            </p:extLst>
          </p:nvPr>
        </p:nvGraphicFramePr>
        <p:xfrm>
          <a:off x="395536" y="4740573"/>
          <a:ext cx="8424424" cy="192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564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608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Pros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Cons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2061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Proposal 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Allow</a:t>
                      </a:r>
                      <a:r>
                        <a:rPr kumimoji="1" lang="en-US" altLang="ja-JP" baseline="0" dirty="0"/>
                        <a:t> two PAs implementation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UL contiguous 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CA 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over 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200MHz including 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3.6-3.8</a:t>
                      </a:r>
                      <a:r>
                        <a:rPr kumimoji="1" lang="en-US" altLang="ja-JP" baseline="0" dirty="0">
                          <a:solidFill>
                            <a:schemeClr val="tx1"/>
                          </a:solidFill>
                        </a:rPr>
                        <a:t> GHz is </a:t>
                      </a:r>
                      <a:r>
                        <a:rPr kumimoji="1" lang="en-US" altLang="ja-JP" baseline="0" dirty="0" smtClean="0">
                          <a:solidFill>
                            <a:schemeClr val="tx1"/>
                          </a:solidFill>
                        </a:rPr>
                        <a:t>restricted</a:t>
                      </a:r>
                      <a:endParaRPr kumimoji="1" lang="en-US" altLang="ja-JP" strike="sngStrike" baseline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Double RAN4 works (e.g., B1+BX</a:t>
                      </a:r>
                      <a:r>
                        <a:rPr kumimoji="1" lang="en-US" altLang="ja-JP" baseline="0" dirty="0">
                          <a:solidFill>
                            <a:schemeClr val="tx1"/>
                          </a:solidFill>
                        </a:rPr>
                        <a:t> and B1 +BY)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Proposal</a:t>
                      </a:r>
                      <a:r>
                        <a:rPr kumimoji="1" lang="en-US" altLang="ja-JP" baseline="0" dirty="0"/>
                        <a:t> </a:t>
                      </a:r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No spec 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restriction</a:t>
                      </a:r>
                    </a:p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Simpler spec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May force UE to implement one</a:t>
                      </a:r>
                      <a:r>
                        <a:rPr kumimoji="1" lang="en-US" altLang="ja-JP" baseline="0" dirty="0"/>
                        <a:t> PA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4642924" y="2860394"/>
            <a:ext cx="1584176" cy="216024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/>
              <a:t>Band X</a:t>
            </a:r>
            <a:endParaRPr kumimoji="1" lang="ja-JP" altLang="en-US" b="1" dirty="0"/>
          </a:p>
        </p:txBody>
      </p:sp>
      <p:sp>
        <p:nvSpPr>
          <p:cNvPr id="7" name="正方形/長方形 6"/>
          <p:cNvSpPr/>
          <p:nvPr/>
        </p:nvSpPr>
        <p:spPr>
          <a:xfrm>
            <a:off x="5642393" y="3076418"/>
            <a:ext cx="1872208" cy="21602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/>
              <a:t>Band Y</a:t>
            </a:r>
            <a:endParaRPr kumimoji="1" lang="ja-JP" altLang="en-US" b="1" dirty="0"/>
          </a:p>
        </p:txBody>
      </p:sp>
      <p:sp>
        <p:nvSpPr>
          <p:cNvPr id="9" name="正方形/長方形 8"/>
          <p:cNvSpPr/>
          <p:nvPr/>
        </p:nvSpPr>
        <p:spPr>
          <a:xfrm>
            <a:off x="4642924" y="4156538"/>
            <a:ext cx="2871677" cy="21602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/>
              <a:t>Band Z</a:t>
            </a:r>
            <a:endParaRPr kumimoji="1" lang="ja-JP" altLang="en-US" b="1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426518" y="2598888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3.3</a:t>
            </a:r>
            <a:endParaRPr kumimoji="1" lang="ja-JP" altLang="en-US" sz="14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010534" y="2598888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3.8</a:t>
            </a:r>
            <a:endParaRPr kumimoji="1" lang="ja-JP" altLang="en-US" sz="14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425487" y="3282222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3.6</a:t>
            </a:r>
            <a:endParaRPr kumimoji="1" lang="ja-JP" altLang="en-US" sz="14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7298035" y="3282222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4.2</a:t>
            </a:r>
            <a:endParaRPr kumimoji="1" lang="ja-JP" altLang="en-US" sz="1400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307220" y="4365517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4.2</a:t>
            </a:r>
            <a:endParaRPr kumimoji="1" lang="ja-JP" altLang="en-US" sz="14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441758" y="4372562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3.3</a:t>
            </a:r>
            <a:endParaRPr kumimoji="1" lang="ja-JP" altLang="en-US" sz="1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/>
          <a:lstStyle/>
          <a:p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 on 3.3-4.2</a:t>
            </a:r>
            <a:r>
              <a:rPr lang="ja-JP" altLang="en-US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GHz</a:t>
            </a:r>
            <a:r>
              <a:rPr lang="ja-JP" altLang="en-US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(2)</a:t>
            </a:r>
            <a:endParaRPr lang="sv-SE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the absence of regulatory limits for the mobile service in the frequency ranges considered, the need for RAN4 studies of compatibility with the airplane altimeter in 4.2-4.4 GHz was raised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[7].</a:t>
            </a:r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Japan a study funded by MIC has been carried out for LTE-Advanced in 3.6-4.2GHz, report still to be published</a:t>
            </a:r>
          </a:p>
          <a:p>
            <a:endParaRPr lang="sv-SE" sz="3600" dirty="0"/>
          </a:p>
        </p:txBody>
      </p:sp>
    </p:spTree>
    <p:extLst>
      <p:ext uri="{BB962C8B-B14F-4D97-AF65-F5344CB8AC3E}">
        <p14:creationId xmlns:p14="http://schemas.microsoft.com/office/powerpoint/2010/main" val="103909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3.3-4.2</a:t>
            </a:r>
            <a:r>
              <a:rPr lang="ja-JP" altLang="en-US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GHz 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8195" name="コンテンツ プレースホルダ 2"/>
          <p:cNvSpPr>
            <a:spLocks noGrp="1"/>
          </p:cNvSpPr>
          <p:nvPr>
            <p:ph idx="1"/>
          </p:nvPr>
        </p:nvSpPr>
        <p:spPr>
          <a:xfrm>
            <a:off x="250825" y="1412900"/>
            <a:ext cx="8642350" cy="4824412"/>
          </a:xfrm>
        </p:spPr>
        <p:txBody>
          <a:bodyPr/>
          <a:lstStyle/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One of options below should be selected considering their pros/cons in RAN4#83.</a:t>
            </a:r>
          </a:p>
          <a:p>
            <a:pPr lvl="1"/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Option 1: Proposal 1</a:t>
            </a:r>
          </a:p>
          <a:p>
            <a:pPr lvl="1"/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Option 2: Proposal 2</a:t>
            </a:r>
          </a:p>
          <a:p>
            <a:pPr lvl="1"/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Option 3: Proposal 1 &amp; 2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(which means specifying three different bands and the NW needs MFBI)</a:t>
            </a:r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Companies are encouraged to provide technical aspects of their preferred proposal, including but not limited to efficiency and gain flatness.</a:t>
            </a:r>
          </a:p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How to treat the altimeter protection should be studied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further</a:t>
            </a:r>
            <a:endParaRPr lang="en-US" altLang="ja-JP" sz="2000" b="1" strike="sngStrike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If necessity of the study in 3GPP is identified, a possible way is to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erform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coexistence studies with the radio altimeter service with parameters based on the ITU-R Rec. 2059-0</a:t>
            </a:r>
          </a:p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Requirements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near 4.2 GHz subject to outcome of coexistence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study if necessary</a:t>
            </a:r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ja-JP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タイトル 1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 on 4.4-4.99 GHz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7171" name="コンテンツ プレースホルダ 2"/>
          <p:cNvSpPr>
            <a:spLocks noGrp="1"/>
          </p:cNvSpPr>
          <p:nvPr>
            <p:ph idx="1"/>
          </p:nvPr>
        </p:nvSpPr>
        <p:spPr>
          <a:xfrm>
            <a:off x="276920" y="1371947"/>
            <a:ext cx="8615560" cy="4505325"/>
          </a:xfrm>
        </p:spPr>
        <p:txBody>
          <a:bodyPr/>
          <a:lstStyle/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There was a proposal to specify 4.4-4.99 GHz as a single band [8, 9].</a:t>
            </a:r>
          </a:p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the absence of regulatory limits for the mobile service in the frequency ranges considered, the need for RAN4 studies of compatibility with the airplane altimeter in 4.2-4.4 GHz was raised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[7].</a:t>
            </a:r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Japan a study funded by MIC has been carried out for LTE-Advanced in 4.4-4.9GHz, report still to be published</a:t>
            </a:r>
          </a:p>
          <a:p>
            <a:endParaRPr lang="en-US" altLang="ja-JP" sz="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324299"/>
            <a:ext cx="3384376" cy="2201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66810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4.4-4.99</a:t>
            </a:r>
            <a:r>
              <a:rPr lang="ja-JP" altLang="en-US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GHz 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8195" name="コンテンツ プレースホルダ 2"/>
          <p:cNvSpPr>
            <a:spLocks noGrp="1"/>
          </p:cNvSpPr>
          <p:nvPr>
            <p:ph idx="1"/>
          </p:nvPr>
        </p:nvSpPr>
        <p:spPr>
          <a:xfrm>
            <a:off x="250825" y="1557338"/>
            <a:ext cx="8642350" cy="4824412"/>
          </a:xfrm>
        </p:spPr>
        <p:txBody>
          <a:bodyPr/>
          <a:lstStyle/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specify 4.4-4.99 GHz as a single band.</a:t>
            </a:r>
          </a:p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How to treat the altimeter protection should be studied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further</a:t>
            </a:r>
            <a:endParaRPr lang="en-US" altLang="ja-JP" sz="2000" b="1" strike="sngStrike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If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necessity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of the study in 3GPP is identified, a possible way is to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perform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coexistence studies with the radio altimeter service with parameters based on the ITU-R Rec. 2059-0</a:t>
            </a:r>
          </a:p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Requirements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near 4.4 GHz subject to outcome of coexistence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study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if necessary</a:t>
            </a:r>
            <a:endParaRPr lang="ja-JP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343342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References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8195" name="コンテンツ プレースホルダ 2"/>
          <p:cNvSpPr>
            <a:spLocks noGrp="1"/>
          </p:cNvSpPr>
          <p:nvPr>
            <p:ph idx="1"/>
          </p:nvPr>
        </p:nvSpPr>
        <p:spPr>
          <a:xfrm>
            <a:off x="250825" y="1557338"/>
            <a:ext cx="8642350" cy="4824412"/>
          </a:xfrm>
        </p:spPr>
        <p:txBody>
          <a:bodyPr/>
          <a:lstStyle/>
          <a:p>
            <a:r>
              <a:rPr lang="en-US" altLang="ja-JP" sz="2000" b="1" u="sng" dirty="0"/>
              <a:t>3.3-4.2 GHz</a:t>
            </a:r>
          </a:p>
          <a:p>
            <a:pPr lvl="1"/>
            <a:r>
              <a:rPr lang="en-US" altLang="ja-JP" sz="1600" b="1" dirty="0"/>
              <a:t>[1] R4-1702800 </a:t>
            </a:r>
            <a:r>
              <a:rPr lang="en-US" altLang="ja-JP" sz="1600" dirty="0"/>
              <a:t>Consideration on 3.5GHz band definition	Samsung</a:t>
            </a:r>
          </a:p>
          <a:p>
            <a:pPr lvl="1"/>
            <a:r>
              <a:rPr lang="en-US" altLang="ja-JP" sz="1600" b="1" dirty="0"/>
              <a:t>[2] R4-1703101 </a:t>
            </a:r>
            <a:r>
              <a:rPr lang="en-US" altLang="ja-JP" sz="1600" dirty="0"/>
              <a:t>3.5GHz Band Arrangement	Qualcomm Incorporated	</a:t>
            </a:r>
          </a:p>
          <a:p>
            <a:pPr lvl="1"/>
            <a:r>
              <a:rPr lang="en-US" altLang="ja-JP" sz="1600" b="1" dirty="0"/>
              <a:t>[3] R4-1703218 </a:t>
            </a:r>
            <a:r>
              <a:rPr lang="en-US" altLang="ja-JP" sz="1600" dirty="0"/>
              <a:t>Further consideration on defining NR spectrum for sub-6GHz	Intel Corporation, </a:t>
            </a:r>
            <a:r>
              <a:rPr lang="en-US" altLang="ja-JP" sz="1600" dirty="0" err="1"/>
              <a:t>Qorvo</a:t>
            </a:r>
            <a:endParaRPr lang="en-US" altLang="ja-JP" sz="1600" dirty="0"/>
          </a:p>
          <a:p>
            <a:pPr lvl="1"/>
            <a:r>
              <a:rPr lang="en-US" altLang="ja-JP" sz="1600" b="1" dirty="0"/>
              <a:t>[4] R4-1703337 </a:t>
            </a:r>
            <a:r>
              <a:rPr lang="en-US" altLang="ja-JP" sz="1600" dirty="0"/>
              <a:t>Discussion on feasibility of NR band in 3.3-4.2GHz	CMCC	</a:t>
            </a:r>
          </a:p>
          <a:p>
            <a:pPr lvl="1"/>
            <a:r>
              <a:rPr lang="en-US" altLang="ja-JP" sz="1600" b="1" dirty="0"/>
              <a:t>[5] R4-1703436 </a:t>
            </a:r>
            <a:r>
              <a:rPr lang="en-US" altLang="ja-JP" sz="1600" dirty="0"/>
              <a:t>Band definition of frequency range of 3.3-4.2GHz	NTT DOCOMO INC.	</a:t>
            </a:r>
          </a:p>
          <a:p>
            <a:pPr lvl="1"/>
            <a:r>
              <a:rPr lang="en-US" altLang="ja-JP" sz="1600" b="1" dirty="0"/>
              <a:t>[6] R4-1703557 </a:t>
            </a:r>
            <a:r>
              <a:rPr lang="en-US" altLang="ja-JP" sz="1600" dirty="0"/>
              <a:t>General considerations on NR bands for 3.2-4.2 and 4.4-4.99GHz	Nokia, Alcatel-Lucent Shanghai Bell	</a:t>
            </a:r>
          </a:p>
          <a:p>
            <a:pPr lvl="1"/>
            <a:r>
              <a:rPr lang="en-US" altLang="ja-JP" sz="1600" b="1" dirty="0"/>
              <a:t>[7] R4-1703571 </a:t>
            </a:r>
            <a:r>
              <a:rPr lang="en-US" altLang="ja-JP" sz="1600" dirty="0"/>
              <a:t>Discussion on Implementation Aspects of 3.5GHz and 4.5GHz NR Frequency Ranges	Skyworks Solutions Inc. Ericsson	</a:t>
            </a:r>
          </a:p>
          <a:p>
            <a:r>
              <a:rPr lang="en-US" altLang="ja-JP" sz="2000" b="1" u="sng" dirty="0"/>
              <a:t>4.4-4.99 GHz</a:t>
            </a:r>
          </a:p>
          <a:p>
            <a:pPr lvl="1"/>
            <a:r>
              <a:rPr lang="en-US" altLang="ja-JP" sz="1600" b="1" dirty="0"/>
              <a:t>[8] R4-1703573 </a:t>
            </a:r>
            <a:r>
              <a:rPr lang="en-US" altLang="ja-JP" sz="1600" dirty="0"/>
              <a:t>Proposal on NR band covering 4.4-4.99GHz	DOCOMO Communications Lab.	</a:t>
            </a:r>
          </a:p>
          <a:p>
            <a:pPr lvl="1"/>
            <a:r>
              <a:rPr lang="en-US" altLang="ja-JP" sz="1600" b="1" dirty="0"/>
              <a:t>[9] R4-1702866 </a:t>
            </a:r>
            <a:r>
              <a:rPr lang="en-US" altLang="ja-JP" sz="1600" dirty="0"/>
              <a:t>Proposals on how to specify 4.5 GHz spectra	KDDI Corporation	</a:t>
            </a:r>
          </a:p>
          <a:p>
            <a:pPr lvl="1"/>
            <a:endParaRPr lang="en-US" altLang="ja-JP" sz="1600" dirty="0"/>
          </a:p>
          <a:p>
            <a:pPr lvl="1"/>
            <a:endParaRPr lang="en-US" altLang="ja-JP" sz="1600" dirty="0"/>
          </a:p>
          <a:p>
            <a:endParaRPr lang="ja-JP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06473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CM_200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DCM_200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1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spDef>
    <a:lnDef>
      <a:spPr bwMode="auto"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1_DCM_20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CM_2009">
  <a:themeElements>
    <a:clrScheme name="1_DCM_200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CM_200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CC00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1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CC00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1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lnDef>
  </a:objectDefaults>
  <a:extraClrSchemeLst>
    <a:extraClrScheme>
      <a:clrScheme name="1_DCM_20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8270</TotalTime>
  <Words>495</Words>
  <Application>Microsoft Office PowerPoint</Application>
  <PresentationFormat>画面に合わせる (4:3)</PresentationFormat>
  <Paragraphs>64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3</vt:i4>
      </vt:variant>
      <vt:variant>
        <vt:lpstr>スライド タイトル</vt:lpstr>
      </vt:variant>
      <vt:variant>
        <vt:i4>7</vt:i4>
      </vt:variant>
    </vt:vector>
  </HeadingPairs>
  <TitlesOfParts>
    <vt:vector size="10" baseType="lpstr">
      <vt:lpstr>1_DCM_2009</vt:lpstr>
      <vt:lpstr>2_DCM_2009</vt:lpstr>
      <vt:lpstr>Office ​​テーマ</vt:lpstr>
      <vt:lpstr>WF on 3.3-4.2 GHz and  4.4-4.99 GHz NR spectrum</vt:lpstr>
      <vt:lpstr>Background on 3.3-4.2 GHz (1)</vt:lpstr>
      <vt:lpstr>Background on 3.3-4.2 GHz (2)</vt:lpstr>
      <vt:lpstr>WF on 3.3-4.2 GHz </vt:lpstr>
      <vt:lpstr>Background on 4.4-4.99 GHz</vt:lpstr>
      <vt:lpstr>WF on 4.4-4.99 GHz </vt:lpstr>
      <vt:lpstr>References</vt:lpstr>
    </vt:vector>
  </TitlesOfParts>
  <Company>株式会社　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Inter-band CA利用時における Insertion loss の影響評価に関するご相談</dc:title>
  <dc:creator>DCM</dc:creator>
  <cp:lastModifiedBy>DCM2</cp:lastModifiedBy>
  <cp:revision>950</cp:revision>
  <dcterms:created xsi:type="dcterms:W3CDTF">2011-09-29T05:26:00Z</dcterms:created>
  <dcterms:modified xsi:type="dcterms:W3CDTF">2017-04-07T17:47:37Z</dcterms:modified>
</cp:coreProperties>
</file>