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74" r:id="rId1"/>
    <p:sldMasterId id="2147483753" r:id="rId2"/>
  </p:sldMasterIdLst>
  <p:notesMasterIdLst>
    <p:notesMasterId r:id="rId11"/>
  </p:notesMasterIdLst>
  <p:sldIdLst>
    <p:sldId id="589" r:id="rId3"/>
    <p:sldId id="594" r:id="rId4"/>
    <p:sldId id="595" r:id="rId5"/>
    <p:sldId id="600" r:id="rId6"/>
    <p:sldId id="599" r:id="rId7"/>
    <p:sldId id="596" r:id="rId8"/>
    <p:sldId id="598" r:id="rId9"/>
    <p:sldId id="601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6136" autoAdjust="0"/>
  </p:normalViewPr>
  <p:slideViewPr>
    <p:cSldViewPr>
      <p:cViewPr>
        <p:scale>
          <a:sx n="112" d="100"/>
          <a:sy n="112" d="100"/>
        </p:scale>
        <p:origin x="39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8E90C-DFBC-4BDA-AB7C-90724BE5CF9A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13570-C4CA-4F9E-9AFE-1C46D4621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944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869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1762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809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382963"/>
            <a:ext cx="6380163" cy="1082675"/>
          </a:xfrm>
          <a:effectLst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</a:p>
        </p:txBody>
      </p:sp>
      <p:sp>
        <p:nvSpPr>
          <p:cNvPr id="1231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4468813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rgbClr val="969696"/>
                </a:solidFill>
              </a:defRPr>
            </a:lvl1pPr>
          </a:lstStyle>
          <a:p>
            <a:r>
              <a:rPr lang="en-US" altLang="ko-KR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66B28278-E7FD-4F23-A861-FA0530758F49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740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1980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54A77FF6-77E5-4522-83E1-4ACFE4ADFA78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47838"/>
            <a:ext cx="8229600" cy="43783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C8CC694-EB29-4378-93FC-7C3D2B85AE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1DB83D33-9180-49F7-92C0-44E9DFB69EBF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7DE7461C-95E0-4E18-B9B1-9717319A950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3E1939D1-0AD0-4380-8468-FED7804605A5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4A83343-BF61-4E08-B4F3-64E6248E3581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C7FD3808-13F8-4F92-8E5F-8AAA81229BC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F1FA00C6-BDFA-4028-8A2D-A62EF83682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24F7C15-9F1E-4221-9018-51E2263F327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63A3819-DB66-4625-9763-3CF2BCA4A16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61DFED6-D5D4-408B-B7E7-3ADEDF983B54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Rectangle 2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rgbClr val="6699FF">
                  <a:gamma/>
                  <a:shade val="56078"/>
                  <a:invGamma/>
                </a:srgbClr>
              </a:gs>
              <a:gs pos="50000">
                <a:srgbClr val="6699FF">
                  <a:alpha val="98000"/>
                </a:srgbClr>
              </a:gs>
              <a:gs pos="100000">
                <a:srgbClr val="6699FF">
                  <a:gamma/>
                  <a:shade val="56078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fontAlgn="base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Font typeface="Wingdings" pitchFamily="2" charset="2"/>
              <a:buNone/>
              <a:defRPr/>
            </a:pPr>
            <a:endParaRPr kumimoji="1" lang="en-US" b="1" i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12308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47838"/>
            <a:ext cx="8229600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2308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2313" y="6657975"/>
            <a:ext cx="8382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>
              <a:spcBef>
                <a:spcPct val="0"/>
              </a:spcBef>
              <a:buClrTx/>
              <a:buFontTx/>
              <a:buNone/>
              <a:defRPr kumimoji="0" sz="90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2pPr>
      <a:lvl3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3pPr>
      <a:lvl4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4pPr>
      <a:lvl5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5pPr>
      <a:lvl6pPr marL="4572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6pPr>
      <a:lvl7pPr marL="9144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7pPr>
      <a:lvl8pPr marL="13716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8pPr>
      <a:lvl9pPr marL="18288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SzPct val="80000"/>
        <a:buFont typeface="Wingdings" pitchFamily="2" charset="2"/>
        <a:buChar char="q"/>
        <a:defRPr kumimoji="1"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•"/>
        <a:defRPr kumimoji="1" sz="1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 smtClean="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958166" cy="1470025"/>
          </a:xfrm>
        </p:spPr>
        <p:txBody>
          <a:bodyPr>
            <a:normAutofit/>
          </a:bodyPr>
          <a:lstStyle/>
          <a:p>
            <a:r>
              <a:rPr lang="en-GB" altLang="zh-CN" sz="2400" b="1" dirty="0"/>
              <a:t>Way forward on </a:t>
            </a:r>
            <a:r>
              <a:rPr lang="en-GB" altLang="zh-CN" sz="2400" b="1" dirty="0" err="1"/>
              <a:t>eFD</a:t>
            </a:r>
            <a:r>
              <a:rPr lang="en-GB" altLang="zh-CN" sz="2400" b="1" dirty="0"/>
              <a:t>-MIMO performance requirements</a:t>
            </a:r>
            <a:endParaRPr lang="zh-CN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1538" y="3886200"/>
            <a:ext cx="7143800" cy="1752600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Samsung, Qualcomm,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Ericsson, Intel, </a:t>
            </a:r>
            <a:r>
              <a:rPr lang="en-US" altLang="zh-CN" sz="2400" dirty="0" err="1" smtClean="0">
                <a:solidFill>
                  <a:schemeClr val="tx1"/>
                </a:solidFill>
                <a:latin typeface="+mn-lt"/>
              </a:rPr>
              <a:t>Huawei,CATT</a:t>
            </a:r>
            <a:endParaRPr lang="zh-CN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39578"/>
            <a:ext cx="563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tabLst>
                <a:tab pos="8953500" algn="l"/>
              </a:tabLst>
            </a:pPr>
            <a:r>
              <a:rPr lang="en-GB" altLang="zh-CN" b="1" dirty="0"/>
              <a:t>3GPP TSG-RAN WG4 Meeting #82bis                                         </a:t>
            </a:r>
            <a:r>
              <a:rPr lang="en-GB" altLang="zh-CN" b="1" dirty="0" smtClean="0"/>
              <a:t>Spokane</a:t>
            </a:r>
            <a:r>
              <a:rPr lang="en-GB" altLang="zh-CN" b="1" dirty="0"/>
              <a:t>, US, 3 - 7 April, 2017</a:t>
            </a:r>
            <a:endParaRPr lang="zh-CN" altLang="zh-CN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000892" y="142852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 smtClean="0"/>
              <a:t>R4-1704205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572560" cy="542928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l"/>
            </a:pPr>
            <a:r>
              <a:rPr lang="en-GB" sz="2000" dirty="0" smtClean="0"/>
              <a:t>No BS performance requirements needed for Rel-14 </a:t>
            </a:r>
            <a:r>
              <a:rPr lang="en-GB" sz="2000" dirty="0" err="1" smtClean="0"/>
              <a:t>eFD</a:t>
            </a:r>
            <a:r>
              <a:rPr lang="en-GB" sz="2000" dirty="0" smtClean="0"/>
              <a:t>-MIMO WI</a:t>
            </a:r>
          </a:p>
          <a:p>
            <a:pPr>
              <a:buFont typeface="Wingdings" pitchFamily="2" charset="2"/>
              <a:buChar char="l"/>
            </a:pPr>
            <a:r>
              <a:rPr lang="en-GB" sz="2000" dirty="0" smtClean="0"/>
              <a:t>At least below UE performance test cases needed for Rel-14 </a:t>
            </a:r>
            <a:r>
              <a:rPr lang="en-GB" sz="2000" dirty="0" err="1" smtClean="0"/>
              <a:t>eFD</a:t>
            </a:r>
            <a:r>
              <a:rPr lang="en-GB" sz="2000" dirty="0" smtClean="0"/>
              <a:t>-MIMO </a:t>
            </a:r>
            <a:r>
              <a:rPr lang="en-US" altLang="zh-CN" sz="2000" dirty="0" smtClean="0"/>
              <a:t>WI</a:t>
            </a:r>
          </a:p>
          <a:p>
            <a:pPr lvl="1">
              <a:buFont typeface="Wingdings" panose="05000000000000000000" pitchFamily="2" charset="2"/>
              <a:buChar char="p"/>
            </a:pPr>
            <a:r>
              <a:rPr lang="en-US" sz="1600" dirty="0" smtClean="0"/>
              <a:t>New Class A PMI test cases</a:t>
            </a:r>
          </a:p>
          <a:p>
            <a:pPr lvl="1">
              <a:buFont typeface="Wingdings" panose="05000000000000000000" pitchFamily="2" charset="2"/>
              <a:buChar char="p"/>
            </a:pPr>
            <a:r>
              <a:rPr lang="en-US" altLang="zh-CN" sz="1600" dirty="0"/>
              <a:t>New PDSCH demodulation test cases for semi-open MIMO </a:t>
            </a:r>
            <a:r>
              <a:rPr lang="en-US" altLang="zh-CN" sz="1600" dirty="0" smtClean="0"/>
              <a:t>transmission</a:t>
            </a:r>
            <a:endParaRPr lang="en-US" sz="1600" dirty="0" smtClean="0"/>
          </a:p>
          <a:p>
            <a:pPr lvl="1">
              <a:buFont typeface="Wingdings" panose="05000000000000000000" pitchFamily="2" charset="2"/>
              <a:buChar char="p"/>
            </a:pPr>
            <a:r>
              <a:rPr lang="en-US" sz="1600" dirty="0" smtClean="0"/>
              <a:t>New PMI/RPI test case for advanced CSI codebook</a:t>
            </a:r>
          </a:p>
          <a:p>
            <a:pPr lvl="1">
              <a:buFont typeface="Wingdings" panose="05000000000000000000" pitchFamily="2" charset="2"/>
              <a:buChar char="p"/>
            </a:pPr>
            <a:r>
              <a:rPr lang="en-US" sz="1600" dirty="0" smtClean="0"/>
              <a:t>New CSI test case(s</a:t>
            </a:r>
            <a:r>
              <a:rPr lang="en-US" sz="1600" dirty="0"/>
              <a:t>)</a:t>
            </a:r>
            <a:r>
              <a:rPr lang="en-US" sz="1600" dirty="0" smtClean="0"/>
              <a:t>for Hybrid CSI reporting mechanism</a:t>
            </a:r>
          </a:p>
          <a:p>
            <a:pPr lvl="1">
              <a:buFont typeface="Wingdings" panose="05000000000000000000" pitchFamily="2" charset="2"/>
              <a:buChar char="p"/>
            </a:pPr>
            <a:r>
              <a:rPr lang="en-US" altLang="zh-CN" sz="1600" dirty="0"/>
              <a:t>PDSCH </a:t>
            </a:r>
            <a:r>
              <a:rPr lang="en-US" altLang="zh-CN" sz="1600" dirty="0" smtClean="0"/>
              <a:t>demodulation test </a:t>
            </a:r>
            <a:r>
              <a:rPr lang="en-US" altLang="zh-CN" sz="1600" dirty="0"/>
              <a:t>case for AP ZP-CSI-RS </a:t>
            </a:r>
            <a:r>
              <a:rPr lang="en-US" altLang="zh-CN" sz="1600" dirty="0" smtClean="0"/>
              <a:t>transmission</a:t>
            </a:r>
            <a:endParaRPr lang="en-US" sz="1600" dirty="0" smtClean="0"/>
          </a:p>
          <a:p>
            <a:pPr lvl="1">
              <a:buFont typeface="Wingdings" panose="05000000000000000000" pitchFamily="2" charset="2"/>
              <a:buChar char="p"/>
            </a:pPr>
            <a:r>
              <a:rPr lang="en-US" sz="1600" dirty="0" smtClean="0"/>
              <a:t>CSI test cases for Multi-shot CSI-RS and Aperiodic </a:t>
            </a:r>
            <a:r>
              <a:rPr lang="en-US" altLang="zh-CN" sz="1600" dirty="0" smtClean="0"/>
              <a:t>NZP </a:t>
            </a:r>
            <a:r>
              <a:rPr lang="en-US" sz="1600" dirty="0" smtClean="0"/>
              <a:t>CSI-RS 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sz="2000" dirty="0" smtClean="0"/>
              <a:t>UE performance test cases will be introduced under 2Rx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sz="2000" dirty="0"/>
              <a:t>UE performance test cases will be introduced under </a:t>
            </a:r>
            <a:r>
              <a:rPr lang="en-US" altLang="zh-CN" sz="2000" dirty="0" smtClean="0"/>
              <a:t>TM9 mode</a:t>
            </a:r>
            <a:endParaRPr lang="en-US" sz="1600" dirty="0" smtClean="0"/>
          </a:p>
          <a:p>
            <a:pPr lvl="1">
              <a:buFont typeface="Wingdings" panose="05000000000000000000" pitchFamily="2" charset="2"/>
              <a:buChar char="p"/>
            </a:pPr>
            <a:endParaRPr lang="en-GB" sz="12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Work scope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572560" cy="5429288"/>
          </a:xfrm>
        </p:spPr>
        <p:txBody>
          <a:bodyPr>
            <a:noAutofit/>
          </a:bodyPr>
          <a:lstStyle/>
          <a:p>
            <a:pPr lvl="0" hangingPunct="0"/>
            <a:r>
              <a:rPr lang="en-GB" altLang="zh-CN" sz="1400" dirty="0"/>
              <a:t>Introduce two Class A PMI test cases in Rel-14 </a:t>
            </a:r>
            <a:r>
              <a:rPr lang="en-GB" altLang="zh-CN" sz="1400" dirty="0" err="1"/>
              <a:t>eFD</a:t>
            </a:r>
            <a:r>
              <a:rPr lang="en-GB" altLang="zh-CN" sz="1400" dirty="0"/>
              <a:t>-MIMO with different antenna ports:</a:t>
            </a:r>
            <a:endParaRPr lang="zh-CN" altLang="zh-CN" sz="1400" dirty="0"/>
          </a:p>
          <a:p>
            <a:pPr lvl="1" hangingPunct="0">
              <a:buFont typeface="Wingdings" panose="05000000000000000000" pitchFamily="2" charset="2"/>
              <a:buChar char="p"/>
            </a:pPr>
            <a:r>
              <a:rPr lang="en-GB" altLang="zh-CN" sz="1400" dirty="0"/>
              <a:t>One test case for wideband PMI reporting </a:t>
            </a:r>
            <a:endParaRPr lang="zh-CN" altLang="zh-CN" sz="1400" dirty="0"/>
          </a:p>
          <a:p>
            <a:pPr lvl="2" hangingPunct="0"/>
            <a:r>
              <a:rPr lang="en-US" altLang="zh-CN" sz="1400" dirty="0" smtClean="0"/>
              <a:t>Option 1: 28 port with CDM4</a:t>
            </a:r>
          </a:p>
          <a:p>
            <a:pPr lvl="2" hangingPunct="0"/>
            <a:r>
              <a:rPr lang="en-US" altLang="zh-CN" sz="1400" dirty="0" smtClean="0"/>
              <a:t>Option 2: 24 port with CDM4</a:t>
            </a:r>
            <a:endParaRPr lang="zh-CN" altLang="zh-CN" sz="1400" dirty="0"/>
          </a:p>
          <a:p>
            <a:pPr lvl="1" hangingPunct="0">
              <a:buFont typeface="Wingdings" panose="05000000000000000000" pitchFamily="2" charset="2"/>
              <a:buChar char="p"/>
            </a:pPr>
            <a:r>
              <a:rPr lang="en-GB" altLang="zh-CN" sz="1400" dirty="0"/>
              <a:t>One test case for sub-band PMI reporting</a:t>
            </a:r>
            <a:endParaRPr lang="zh-CN" altLang="zh-CN" sz="1400" dirty="0"/>
          </a:p>
          <a:p>
            <a:pPr lvl="2" hangingPunct="0"/>
            <a:r>
              <a:rPr lang="en-US" altLang="zh-CN" sz="1400" dirty="0" smtClean="0"/>
              <a:t>32 port with CDM8</a:t>
            </a:r>
            <a:endParaRPr lang="en-GB" altLang="zh-CN" sz="1400" dirty="0" smtClean="0"/>
          </a:p>
          <a:p>
            <a:pPr hangingPunct="0"/>
            <a:r>
              <a:rPr lang="en-US" altLang="zh-CN" sz="1400" dirty="0"/>
              <a:t>CSI-RS reduced density for non-</a:t>
            </a:r>
            <a:r>
              <a:rPr lang="en-US" altLang="zh-CN" sz="1400" dirty="0" err="1"/>
              <a:t>precoded</a:t>
            </a:r>
            <a:r>
              <a:rPr lang="en-US" altLang="zh-CN" sz="1400" dirty="0"/>
              <a:t> CSI-RS resources will be covered by Class A </a:t>
            </a:r>
            <a:r>
              <a:rPr lang="en-US" altLang="zh-CN" sz="1400" dirty="0" smtClean="0"/>
              <a:t> wideband PMI </a:t>
            </a:r>
            <a:r>
              <a:rPr lang="en-US" altLang="zh-CN" sz="1400" dirty="0"/>
              <a:t>test case</a:t>
            </a:r>
          </a:p>
          <a:p>
            <a:pPr lvl="1" hangingPunct="0">
              <a:buFont typeface="Wingdings" panose="05000000000000000000" pitchFamily="2" charset="2"/>
              <a:buChar char="p"/>
            </a:pPr>
            <a:r>
              <a:rPr lang="en-US" altLang="zh-CN" sz="1400" dirty="0"/>
              <a:t>FFS test </a:t>
            </a:r>
            <a:r>
              <a:rPr lang="en-US" altLang="zh-CN" sz="1400" dirty="0" smtClean="0"/>
              <a:t>applicability</a:t>
            </a:r>
          </a:p>
          <a:p>
            <a:pPr hangingPunct="0"/>
            <a:r>
              <a:rPr lang="en-GB" altLang="zh-CN" sz="1400" dirty="0" smtClean="0"/>
              <a:t>Pending </a:t>
            </a:r>
            <a:r>
              <a:rPr lang="en-GB" altLang="zh-CN" sz="1400" dirty="0"/>
              <a:t>on UE capability, random selection CSS configuration from UE supported list; and defining minimum performance requirements applicable for all CSS configurations.</a:t>
            </a:r>
            <a:endParaRPr lang="zh-CN" altLang="zh-CN" sz="1400" dirty="0"/>
          </a:p>
          <a:p>
            <a:pPr hangingPunct="0"/>
            <a:r>
              <a:rPr lang="en-US" altLang="zh-CN" sz="1400" dirty="0"/>
              <a:t> Reusing test metric as Rel-13 Class A PMI test case as </a:t>
            </a:r>
            <a:r>
              <a:rPr lang="en-US" altLang="zh-CN" sz="1400" dirty="0" smtClean="0"/>
              <a:t>baseline</a:t>
            </a:r>
            <a:endParaRPr lang="en-US" altLang="zh-CN" sz="1400" dirty="0" smtClean="0">
              <a:sym typeface="Wingdings" panose="05000000000000000000" pitchFamily="2" charset="2"/>
            </a:endParaRPr>
          </a:p>
          <a:p>
            <a:pPr lvl="1" hangingPunct="0"/>
            <a:endParaRPr lang="en-US" altLang="zh-CN" sz="1400" dirty="0"/>
          </a:p>
          <a:p>
            <a:pPr lvl="1" hangingPunct="0">
              <a:buFont typeface="Wingdings" panose="05000000000000000000" pitchFamily="2" charset="2"/>
              <a:buChar char="p"/>
            </a:pPr>
            <a:endParaRPr lang="en-US" altLang="zh-CN" sz="2000" dirty="0"/>
          </a:p>
          <a:p>
            <a:pPr lvl="0" hangingPunct="0"/>
            <a:endParaRPr lang="zh-CN" altLang="zh-CN" dirty="0"/>
          </a:p>
          <a:p>
            <a:pPr lvl="1">
              <a:buFont typeface="Wingdings" panose="05000000000000000000" pitchFamily="2" charset="2"/>
              <a:buChar char="p"/>
            </a:pPr>
            <a:endParaRPr lang="en-US" sz="1600" dirty="0" smtClean="0"/>
          </a:p>
          <a:p>
            <a:pPr lvl="1">
              <a:buFont typeface="Wingdings" panose="05000000000000000000" pitchFamily="2" charset="2"/>
              <a:buChar char="p"/>
            </a:pPr>
            <a:endParaRPr lang="en-GB" sz="12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Class A PMI test cases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62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/>
            <a:r>
              <a:rPr lang="en-US" altLang="zh-CN" sz="2400" dirty="0" smtClean="0"/>
              <a:t>MIMO correlation Matrix for Class A codebook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67544" y="4797153"/>
            <a:ext cx="7848872" cy="576064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p"/>
            </a:pPr>
            <a:r>
              <a:rPr lang="en-US" altLang="zh-CN" sz="1600" dirty="0" smtClean="0"/>
              <a:t>Reusing existing  </a:t>
            </a:r>
            <a:r>
              <a:rPr lang="en-GB" altLang="zh-CN" sz="1600" dirty="0" smtClean="0"/>
              <a:t>values </a:t>
            </a:r>
            <a:r>
              <a:rPr lang="en-GB" altLang="zh-CN" sz="1600" dirty="0"/>
              <a:t>for parameters α1, α2, β and γ for high spatial </a:t>
            </a:r>
            <a:r>
              <a:rPr lang="en-GB" altLang="zh-CN" sz="1600" dirty="0" smtClean="0"/>
              <a:t>correlation </a:t>
            </a:r>
            <a:r>
              <a:rPr lang="en-US" altLang="zh-CN" sz="1600" dirty="0" smtClean="0"/>
              <a:t>as baseline, Further confirmed by companies’ simulation results</a:t>
            </a:r>
            <a:endParaRPr lang="en-GB" altLang="zh-CN" sz="1600" dirty="0"/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30777"/>
            <a:ext cx="8172975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801325"/>
              </p:ext>
            </p:extLst>
          </p:nvPr>
        </p:nvGraphicFramePr>
        <p:xfrm>
          <a:off x="622069" y="5517232"/>
          <a:ext cx="8229600" cy="822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0"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High spatial correlation</a:t>
                      </a:r>
                      <a:endParaRPr lang="zh-CN" sz="900" b="1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</a:t>
                      </a:r>
                      <a:r>
                        <a:rPr lang="en-GB" sz="900" baseline="-25000">
                          <a:effectLst/>
                        </a:rPr>
                        <a:t>1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</a:t>
                      </a:r>
                      <a:r>
                        <a:rPr lang="en-GB" sz="900" baseline="-25000">
                          <a:effectLst/>
                        </a:rPr>
                        <a:t>2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b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g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0.9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0.9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0.9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0.3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 gridSpan="4"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Note 1:	Value of α</a:t>
                      </a:r>
                      <a:r>
                        <a:rPr lang="en-GB" sz="900" baseline="-25000" dirty="0">
                          <a:effectLst/>
                        </a:rPr>
                        <a:t>1</a:t>
                      </a:r>
                      <a:r>
                        <a:rPr lang="en-GB" sz="900" dirty="0">
                          <a:effectLst/>
                        </a:rPr>
                        <a:t> applies when more than one pair of cross-polarized antenna elements in first dimension at </a:t>
                      </a:r>
                      <a:r>
                        <a:rPr lang="en-GB" sz="900" dirty="0" err="1">
                          <a:effectLst/>
                        </a:rPr>
                        <a:t>eNB</a:t>
                      </a:r>
                      <a:r>
                        <a:rPr lang="en-GB" sz="900" dirty="0">
                          <a:effectLst/>
                        </a:rPr>
                        <a:t> side.</a:t>
                      </a:r>
                      <a:endParaRPr lang="zh-CN" sz="900" dirty="0">
                        <a:effectLst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Note 2:	Value of α</a:t>
                      </a:r>
                      <a:r>
                        <a:rPr lang="en-GB" sz="900" baseline="-25000" dirty="0">
                          <a:effectLst/>
                        </a:rPr>
                        <a:t>2</a:t>
                      </a:r>
                      <a:r>
                        <a:rPr lang="en-GB" sz="900" dirty="0">
                          <a:effectLst/>
                        </a:rPr>
                        <a:t> applies when more than one pair of cross-polarized antenna elements in second dimension at </a:t>
                      </a:r>
                      <a:r>
                        <a:rPr lang="en-GB" sz="900" dirty="0" err="1">
                          <a:effectLst/>
                        </a:rPr>
                        <a:t>eNB</a:t>
                      </a:r>
                      <a:r>
                        <a:rPr lang="en-GB" sz="900" dirty="0">
                          <a:effectLst/>
                        </a:rPr>
                        <a:t> side.</a:t>
                      </a:r>
                      <a:endParaRPr lang="zh-CN" sz="900" dirty="0">
                        <a:effectLst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Note 3:	Value of β applies when more than one pair of cross-polarized antenna elements at UE side.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787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572560" cy="5429288"/>
          </a:xfrm>
        </p:spPr>
        <p:txBody>
          <a:bodyPr>
            <a:noAutofit/>
          </a:bodyPr>
          <a:lstStyle/>
          <a:p>
            <a:pPr hangingPunct="0">
              <a:buFont typeface="Wingdings" panose="05000000000000000000" pitchFamily="2" charset="2"/>
              <a:buChar char="l"/>
            </a:pPr>
            <a:r>
              <a:rPr lang="en-US" altLang="zh-CN" sz="2000" dirty="0" smtClean="0"/>
              <a:t>Test metric: existing test metric for PMI test case as relative throughput ratio under FRC as starting point: FFS for detailed random PMI approach</a:t>
            </a:r>
          </a:p>
          <a:p>
            <a:pPr lvl="1" hangingPunct="0">
              <a:buFont typeface="Wingdings" panose="05000000000000000000" pitchFamily="2" charset="2"/>
              <a:buChar char="l"/>
            </a:pPr>
            <a:r>
              <a:rPr lang="en-US" altLang="zh-CN" sz="1600" dirty="0" smtClean="0"/>
              <a:t>Option1</a:t>
            </a:r>
            <a:r>
              <a:rPr lang="en-US" altLang="zh-CN" sz="1600" dirty="0" smtClean="0"/>
              <a:t>: randomize only </a:t>
            </a:r>
            <a:r>
              <a:rPr lang="en-GB" altLang="zh-CN" sz="1600" dirty="0" smtClean="0"/>
              <a:t>{i</a:t>
            </a:r>
            <a:r>
              <a:rPr lang="en-GB" altLang="zh-CN" sz="1400" dirty="0" smtClean="0"/>
              <a:t>1,3</a:t>
            </a:r>
            <a:r>
              <a:rPr lang="en-GB" altLang="zh-CN" sz="1600" dirty="0" smtClean="0"/>
              <a:t>, i</a:t>
            </a:r>
            <a:r>
              <a:rPr lang="en-GB" altLang="zh-CN" sz="1400" dirty="0" smtClean="0"/>
              <a:t>2</a:t>
            </a:r>
            <a:r>
              <a:rPr lang="en-GB" altLang="zh-CN" sz="1600" dirty="0" smtClean="0"/>
              <a:t>, </a:t>
            </a:r>
            <a:r>
              <a:rPr lang="en-GB" altLang="zh-CN" sz="1600" dirty="0"/>
              <a:t>RPI</a:t>
            </a:r>
            <a:r>
              <a:rPr lang="en-GB" altLang="zh-CN" sz="1600" dirty="0" smtClean="0"/>
              <a:t>}</a:t>
            </a:r>
          </a:p>
          <a:p>
            <a:pPr lvl="1" hangingPunct="0">
              <a:buFont typeface="Wingdings" panose="05000000000000000000" pitchFamily="2" charset="2"/>
              <a:buChar char="l"/>
            </a:pPr>
            <a:r>
              <a:rPr lang="en-US" altLang="zh-CN" sz="1600" dirty="0" smtClean="0"/>
              <a:t>Option2</a:t>
            </a:r>
            <a:r>
              <a:rPr lang="en-GB" altLang="zh-CN" sz="1600" dirty="0" smtClean="0"/>
              <a:t>: </a:t>
            </a:r>
            <a:r>
              <a:rPr lang="en-US" altLang="zh-CN" sz="1600" dirty="0" smtClean="0"/>
              <a:t>randomize </a:t>
            </a:r>
            <a:r>
              <a:rPr lang="en-GB" altLang="zh-CN" sz="1600" dirty="0" smtClean="0"/>
              <a:t>{</a:t>
            </a:r>
            <a:r>
              <a:rPr lang="en-US" altLang="zh-CN" sz="1600" dirty="0" smtClean="0"/>
              <a:t>i</a:t>
            </a:r>
            <a:r>
              <a:rPr lang="en-US" altLang="zh-CN" sz="1400" dirty="0" smtClean="0"/>
              <a:t>1,1</a:t>
            </a:r>
            <a:r>
              <a:rPr lang="en-US" altLang="zh-CN" sz="1600" dirty="0" smtClean="0"/>
              <a:t>, i</a:t>
            </a:r>
            <a:r>
              <a:rPr lang="en-US" altLang="zh-CN" sz="1400" dirty="0" smtClean="0"/>
              <a:t>1,2</a:t>
            </a:r>
            <a:r>
              <a:rPr lang="en-US" altLang="zh-CN" sz="1600" dirty="0" smtClean="0"/>
              <a:t>,</a:t>
            </a:r>
            <a:r>
              <a:rPr lang="en-GB" altLang="zh-CN" sz="1600" dirty="0" smtClean="0"/>
              <a:t>i</a:t>
            </a:r>
            <a:r>
              <a:rPr lang="en-GB" altLang="zh-CN" sz="1400" dirty="0" smtClean="0"/>
              <a:t>1,3</a:t>
            </a:r>
            <a:r>
              <a:rPr lang="en-GB" altLang="zh-CN" sz="1600" dirty="0" smtClean="0"/>
              <a:t>, i</a:t>
            </a:r>
            <a:r>
              <a:rPr lang="en-GB" altLang="zh-CN" sz="1400" dirty="0" smtClean="0"/>
              <a:t>2</a:t>
            </a:r>
            <a:r>
              <a:rPr lang="en-GB" altLang="zh-CN" sz="1600" dirty="0" smtClean="0"/>
              <a:t>, </a:t>
            </a:r>
            <a:r>
              <a:rPr lang="en-GB" altLang="zh-CN" sz="1600" dirty="0"/>
              <a:t>RPI</a:t>
            </a:r>
            <a:r>
              <a:rPr lang="en-GB" altLang="zh-CN" sz="1600" dirty="0" smtClean="0"/>
              <a:t>}</a:t>
            </a:r>
          </a:p>
          <a:p>
            <a:pPr lvl="1" hangingPunct="0">
              <a:buFont typeface="Wingdings" panose="05000000000000000000" pitchFamily="2" charset="2"/>
              <a:buChar char="l"/>
            </a:pPr>
            <a:r>
              <a:rPr lang="en-GB" altLang="zh-CN" sz="1600" dirty="0" smtClean="0"/>
              <a:t>Other options not excluded</a:t>
            </a:r>
          </a:p>
          <a:p>
            <a:pPr hangingPunct="0">
              <a:buFont typeface="Wingdings" panose="05000000000000000000" pitchFamily="2" charset="2"/>
              <a:buChar char="l"/>
            </a:pPr>
            <a:r>
              <a:rPr lang="en-GB" altLang="zh-CN" sz="2000" dirty="0" smtClean="0"/>
              <a:t>Introducing test case under rank2 transmission</a:t>
            </a:r>
            <a:endParaRPr lang="en-US" altLang="zh-CN" sz="2000" dirty="0"/>
          </a:p>
          <a:p>
            <a:pPr hangingPunct="0">
              <a:buFont typeface="Wingdings" panose="05000000000000000000" pitchFamily="2" charset="2"/>
              <a:buChar char="l"/>
            </a:pPr>
            <a:r>
              <a:rPr lang="en-US" altLang="zh-CN" sz="2000" dirty="0" smtClean="0"/>
              <a:t>Beam steering modelling:</a:t>
            </a:r>
          </a:p>
          <a:p>
            <a:pPr lvl="1" hangingPunct="0">
              <a:buFont typeface="Wingdings" panose="05000000000000000000" pitchFamily="2" charset="2"/>
              <a:buChar char="p"/>
            </a:pPr>
            <a:r>
              <a:rPr lang="en-US" altLang="zh-CN" sz="1600" dirty="0" smtClean="0"/>
              <a:t>Option 1: introducing at least two cluster Beam direction with separate channel matrix</a:t>
            </a:r>
          </a:p>
          <a:p>
            <a:pPr lvl="1" hangingPunct="0">
              <a:buFont typeface="Wingdings" panose="05000000000000000000" pitchFamily="2" charset="2"/>
              <a:buChar char="p"/>
            </a:pPr>
            <a:r>
              <a:rPr lang="en-US" altLang="zh-CN" sz="1600" dirty="0" smtClean="0"/>
              <a:t>Other options not precluded</a:t>
            </a:r>
          </a:p>
          <a:p>
            <a:pPr hangingPunct="0">
              <a:buFont typeface="Wingdings" panose="05000000000000000000" pitchFamily="2" charset="2"/>
              <a:buChar char="l"/>
            </a:pPr>
            <a:endParaRPr lang="en-US" altLang="zh-CN" sz="2400" dirty="0"/>
          </a:p>
          <a:p>
            <a:pPr marL="0" lvl="0" indent="0" hangingPunct="0">
              <a:buNone/>
            </a:pPr>
            <a:endParaRPr lang="zh-CN" altLang="zh-CN" dirty="0"/>
          </a:p>
          <a:p>
            <a:pPr lvl="1">
              <a:buFont typeface="Wingdings" panose="05000000000000000000" pitchFamily="2" charset="2"/>
              <a:buChar char="p"/>
            </a:pPr>
            <a:endParaRPr lang="en-US" sz="1600" dirty="0" smtClean="0"/>
          </a:p>
          <a:p>
            <a:pPr lvl="1">
              <a:buFont typeface="Wingdings" panose="05000000000000000000" pitchFamily="2" charset="2"/>
              <a:buChar char="p"/>
            </a:pPr>
            <a:endParaRPr lang="en-GB" sz="12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zh-CN" sz="2800" dirty="0"/>
              <a:t>PMI/RPI reporting </a:t>
            </a:r>
            <a:r>
              <a:rPr lang="en-US" altLang="zh-CN" sz="2800" dirty="0" smtClean="0"/>
              <a:t>test </a:t>
            </a:r>
            <a:r>
              <a:rPr lang="en-US" altLang="zh-CN" sz="2800" dirty="0"/>
              <a:t>for the advanced CSI codebook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25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/>
            <a:r>
              <a:rPr lang="en-US" altLang="zh-CN" sz="2000" dirty="0" smtClean="0"/>
              <a:t>PDSCH demodulation test cases for semi-open MIMO transmission</a:t>
            </a:r>
            <a:endParaRPr lang="en-US" altLang="zh-CN" sz="2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Introduce both Rank1 and rank2 test cases</a:t>
            </a:r>
          </a:p>
          <a:p>
            <a:r>
              <a:rPr lang="en-US" altLang="zh-CN" sz="2000" dirty="0" smtClean="0"/>
              <a:t>FFS for :Beam-forming modeling</a:t>
            </a:r>
          </a:p>
          <a:p>
            <a:pPr lvl="1"/>
            <a:r>
              <a:rPr lang="en-US" altLang="zh-CN" sz="1600" dirty="0" smtClean="0"/>
              <a:t>Option 1: Using Random Beam-forming model</a:t>
            </a:r>
          </a:p>
          <a:p>
            <a:pPr lvl="1"/>
            <a:r>
              <a:rPr lang="en-US" altLang="zh-CN" sz="1600" dirty="0" smtClean="0"/>
              <a:t>Other options not excluded</a:t>
            </a:r>
          </a:p>
          <a:p>
            <a:r>
              <a:rPr lang="en-US" altLang="zh-CN" sz="2000" dirty="0" smtClean="0"/>
              <a:t>Fading channel: EVA70Hz</a:t>
            </a:r>
          </a:p>
          <a:p>
            <a:endParaRPr lang="en-US" altLang="zh-CN" sz="2000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101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zh-CN" sz="2400" dirty="0" smtClean="0"/>
              <a:t>PDSCH performance test case for AP ZP-CSI-RS transmission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altLang="zh-CN" sz="2000" dirty="0"/>
          </a:p>
          <a:p>
            <a:r>
              <a:rPr lang="en-US" altLang="zh-CN" sz="2000" dirty="0" smtClean="0"/>
              <a:t>Based on </a:t>
            </a:r>
            <a:r>
              <a:rPr lang="en-US" altLang="zh-CN" sz="2000" dirty="0" smtClean="0"/>
              <a:t>one </a:t>
            </a:r>
            <a:r>
              <a:rPr lang="en-US" altLang="zh-CN" sz="2000" dirty="0" smtClean="0"/>
              <a:t>of existing test cases with Periodic ZP CSI-RS</a:t>
            </a:r>
          </a:p>
          <a:p>
            <a:pPr lvl="1"/>
            <a:r>
              <a:rPr lang="en-US" altLang="zh-CN" sz="1200" dirty="0" smtClean="0"/>
              <a:t>Replacing </a:t>
            </a:r>
            <a:r>
              <a:rPr lang="en-US" altLang="zh-CN" sz="1200" dirty="0"/>
              <a:t>Periodic ZP CSI-RS </a:t>
            </a:r>
            <a:r>
              <a:rPr lang="en-US" altLang="zh-CN" sz="1200" dirty="0" smtClean="0"/>
              <a:t>as AP ZP CSI-RS </a:t>
            </a:r>
            <a:endParaRPr lang="en-US" altLang="zh-CN" sz="1200" dirty="0"/>
          </a:p>
          <a:p>
            <a:pPr lvl="1"/>
            <a:r>
              <a:rPr lang="en-US" altLang="zh-CN" sz="1200" dirty="0" smtClean="0"/>
              <a:t>Sub-frames for AP ZP-CSI-RS same as Periodic ZP CSI-RS SFs, </a:t>
            </a:r>
            <a:r>
              <a:rPr lang="en-US" altLang="zh-CN" sz="1200" dirty="0"/>
              <a:t>the indicated AP </a:t>
            </a:r>
            <a:r>
              <a:rPr lang="en-US" altLang="zh-CN" sz="1200" dirty="0" smtClean="0"/>
              <a:t>ZP-CSI-RS configuration  </a:t>
            </a:r>
            <a:r>
              <a:rPr lang="en-US" altLang="zh-CN" sz="1200" dirty="0"/>
              <a:t>is  random selected from RRC-configured AP ZP </a:t>
            </a:r>
            <a:r>
              <a:rPr lang="en-US" altLang="zh-CN" sz="1200" dirty="0" smtClean="0"/>
              <a:t>CSI-RS list</a:t>
            </a:r>
          </a:p>
          <a:p>
            <a:r>
              <a:rPr lang="en-US" altLang="zh-CN" sz="1600" dirty="0" smtClean="0"/>
              <a:t>FFS for which existing test case can be used</a:t>
            </a:r>
          </a:p>
          <a:p>
            <a:r>
              <a:rPr lang="en-US" altLang="zh-CN" sz="1600" dirty="0" smtClean="0"/>
              <a:t>FFS for applicability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10807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490066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Simulation assumption for Class A PMI (Information Only)</a:t>
            </a:r>
            <a:endParaRPr lang="zh-CN" altLang="en-US" sz="2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0842275"/>
              </p:ext>
            </p:extLst>
          </p:nvPr>
        </p:nvGraphicFramePr>
        <p:xfrm>
          <a:off x="1619672" y="692696"/>
          <a:ext cx="6048672" cy="55208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84068"/>
                <a:gridCol w="515778"/>
                <a:gridCol w="1874413"/>
                <a:gridCol w="1874413"/>
              </a:tblGrid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Parameter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Unit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Test 1(Single PMI test) -</a:t>
                      </a:r>
                      <a:r>
                        <a:rPr lang="en-US" sz="800" dirty="0" smtClean="0">
                          <a:effectLst/>
                        </a:rPr>
                        <a:t>28/24 </a:t>
                      </a:r>
                      <a:r>
                        <a:rPr lang="en-US" sz="800" dirty="0">
                          <a:effectLst/>
                        </a:rPr>
                        <a:t>ports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Test 2 (Multiple PMI test) -32 ports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b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Bandwidth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MHz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10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10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Transmission mode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9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9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Propagation channel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EPA5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EVA5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3397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Precoding granularity</a:t>
                      </a:r>
                      <a:br>
                        <a:rPr lang="en-US" sz="800">
                          <a:effectLst/>
                        </a:rPr>
                      </a:br>
                      <a:r>
                        <a:rPr lang="en-US" sz="800">
                          <a:effectLst/>
                        </a:rPr>
                        <a:t>(only for reporting and following PMI)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50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6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3321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Correlation and antenna configuration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2D High XP </a:t>
                      </a:r>
                      <a:endParaRPr lang="en-US" sz="8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Option 1: 28 *2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Option 2: 24*2</a:t>
                      </a:r>
                      <a:r>
                        <a:rPr lang="en-US" sz="800" dirty="0">
                          <a:effectLst/>
                        </a:rPr>
                        <a:t/>
                      </a:r>
                      <a:br>
                        <a:rPr lang="en-US" sz="800" dirty="0">
                          <a:effectLst/>
                        </a:rPr>
                      </a:b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2D High XP 32 x </a:t>
                      </a:r>
                      <a:r>
                        <a:rPr lang="en-US" sz="800" dirty="0" smtClean="0">
                          <a:effectLst/>
                        </a:rPr>
                        <a:t>2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Beamforming model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[Annex B.4.3]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[Annex B.4.3]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Cell-specific reference signals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Antenna ports 0,1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Antenna ports 0,1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CSI reference signals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 rowSpan="2"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Antenna ports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Antenna ports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FFS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15,…,46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Number of CSI-RS ports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Option 1: 28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800" dirty="0" smtClean="0">
                          <a:effectLst/>
                          <a:latin typeface="Times New Roman"/>
                          <a:ea typeface="宋体"/>
                        </a:rPr>
                        <a:t>Option 2: 24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32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CDM Type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CDM4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CDM8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3548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CSI-RS periodicity and subframe offset  </a:t>
                      </a:r>
                      <a:br>
                        <a:rPr lang="en-US" sz="800">
                          <a:effectLst/>
                        </a:rPr>
                      </a:br>
                      <a:r>
                        <a:rPr lang="en-US" sz="800">
                          <a:effectLst/>
                        </a:rPr>
                        <a:t>T</a:t>
                      </a:r>
                      <a:r>
                        <a:rPr lang="en-US" sz="800" baseline="-25000">
                          <a:effectLst/>
                        </a:rPr>
                        <a:t>CSI-RS</a:t>
                      </a:r>
                      <a:r>
                        <a:rPr lang="en-US" sz="800">
                          <a:effectLst/>
                        </a:rPr>
                        <a:t> / I</a:t>
                      </a:r>
                      <a:r>
                        <a:rPr lang="en-US" sz="800" baseline="-25000">
                          <a:effectLst/>
                        </a:rPr>
                        <a:t>CSI-RS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5/1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5/1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NZP-CSI-RS-Configuration-List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FFS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{0,1,2,3}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FrequencyDensityNonPrecoded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FFS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1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NZP-TransmissionCombNonprecoded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800" dirty="0" smtClean="0">
                          <a:effectLst/>
                          <a:latin typeface="+mn-lt"/>
                          <a:ea typeface="+mn-ea"/>
                        </a:rPr>
                        <a:t>FFS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800" dirty="0" smtClean="0">
                          <a:effectLst/>
                          <a:latin typeface="+mn-lt"/>
                          <a:ea typeface="+mn-ea"/>
                        </a:rPr>
                        <a:t>NA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eMIMO-Type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Class A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Class A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codebookConfig-N1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800" dirty="0" smtClean="0">
                          <a:effectLst/>
                          <a:latin typeface="+mn-lt"/>
                          <a:ea typeface="+mn-ea"/>
                        </a:rPr>
                        <a:t>FFS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800" dirty="0" smtClean="0">
                          <a:effectLst/>
                          <a:latin typeface="+mn-lt"/>
                          <a:ea typeface="+mn-ea"/>
                        </a:rPr>
                        <a:t>FFS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codebookConfig-N2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800" dirty="0" smtClean="0">
                          <a:effectLst/>
                          <a:latin typeface="+mn-lt"/>
                          <a:ea typeface="+mn-ea"/>
                        </a:rPr>
                        <a:t>FFS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800" dirty="0" smtClean="0">
                          <a:effectLst/>
                          <a:latin typeface="+mn-lt"/>
                          <a:ea typeface="+mn-ea"/>
                        </a:rPr>
                        <a:t>FFS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2264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codebook-Over-Sampling-RateConfig-O1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8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8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2264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codebook-Over-Sampling-RateConfig-O2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4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4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Codebook-Config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1,2,3,4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1,2,3,4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2643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codebookSubsetRestriction-1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 dirty="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FFS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FFS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947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codebookSubsetRestriction-2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FFS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FFS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Reporting mode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PUSCH 3-1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PUSCH 1-2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Reporting interval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5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5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PMI delay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8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8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Measurement channel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FFS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FFS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128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Rank Number of PDSCH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FFS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FFS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2264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Max number of HARQ transmissions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4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4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  <a:tr h="2264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Redundancy version coding sequence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{0,1,2,3}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{0,1,2,3}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2266" marR="42266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8117492"/>
      </p:ext>
    </p:extLst>
  </p:cSld>
  <p:clrMapOvr>
    <a:masterClrMapping/>
  </p:clrMapOvr>
</p:sld>
</file>

<file path=ppt/theme/theme1.xml><?xml version="1.0" encoding="utf-8"?>
<a:theme xmlns:a="http://schemas.openxmlformats.org/drawingml/2006/main" name="20_Template_Sample">
  <a:themeElements>
    <a:clrScheme name="1_Template_Sampl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Template_Sample">
      <a:majorFont>
        <a:latin typeface="Arial"/>
        <a:ea typeface="굴림"/>
        <a:cs typeface=""/>
      </a:majorFont>
      <a:minorFont>
        <a:latin typeface="Arial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lnDef>
  </a:objectDefaults>
  <a:extraClrSchemeLst>
    <a:extraClrScheme>
      <a:clrScheme name="1_Template_Samp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36322</TotalTime>
  <Words>678</Words>
  <Application>Microsoft Office PowerPoint</Application>
  <PresentationFormat>全屏显示(4:3)</PresentationFormat>
  <Paragraphs>175</Paragraphs>
  <Slides>8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20_Template_Sample</vt:lpstr>
      <vt:lpstr>Office 主题</vt:lpstr>
      <vt:lpstr>Way forward on eFD-MIMO performance requirements</vt:lpstr>
      <vt:lpstr>PowerPoint 演示文稿</vt:lpstr>
      <vt:lpstr>PowerPoint 演示文稿</vt:lpstr>
      <vt:lpstr>MIMO correlation Matrix for Class A codebook</vt:lpstr>
      <vt:lpstr>PowerPoint 演示文稿</vt:lpstr>
      <vt:lpstr>PDSCH demodulation test cases for semi-open MIMO transmission</vt:lpstr>
      <vt:lpstr>PDSCH performance test case for AP ZP-CSI-RS transmission</vt:lpstr>
      <vt:lpstr>Simulation assumption for Class A PMI (Information Only)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samsung</dc:creator>
  <cp:lastModifiedBy>Samsung Electronics</cp:lastModifiedBy>
  <cp:revision>454</cp:revision>
  <dcterms:created xsi:type="dcterms:W3CDTF">2014-09-04T09:21:59Z</dcterms:created>
  <dcterms:modified xsi:type="dcterms:W3CDTF">2017-04-07T15:08:46Z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5C58129F-E5B8-477A-9B38-B3E54BFA04C8}" pid="2">
    <vt:lpwstr>A27793D690CCD30776C89F226D19CB0246025C334CF3AD0886159AE201E86E7A</vt:lpwstr>
  </property>
</Properties>
</file>